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4"/>
    <p:restoredTop sz="94679"/>
  </p:normalViewPr>
  <p:slideViewPr>
    <p:cSldViewPr snapToGrid="0" snapToObjects="1">
      <p:cViewPr varScale="1">
        <p:scale>
          <a:sx n="154" d="100"/>
          <a:sy n="154" d="100"/>
        </p:scale>
        <p:origin x="165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48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70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79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70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56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41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35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02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48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8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74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85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09F75198-E0FD-2B9B-5FA7-827C7A226316}"/>
              </a:ext>
            </a:extLst>
          </p:cNvPr>
          <p:cNvSpPr txBox="1">
            <a:spLocks/>
          </p:cNvSpPr>
          <p:nvPr/>
        </p:nvSpPr>
        <p:spPr>
          <a:xfrm>
            <a:off x="1143000" y="1953986"/>
            <a:ext cx="6858000" cy="295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rIns="34289" anchor="ctr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ptos Display"/>
                <a:ea typeface="Aptos Display"/>
                <a:cs typeface="Aptos Display"/>
                <a:sym typeface="Aptos Display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ptos Display"/>
                <a:ea typeface="Aptos Display"/>
                <a:cs typeface="Aptos Display"/>
                <a:sym typeface="Aptos Display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ptos Display"/>
                <a:ea typeface="Aptos Display"/>
                <a:cs typeface="Aptos Display"/>
                <a:sym typeface="Aptos Display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ptos Display"/>
                <a:ea typeface="Aptos Display"/>
                <a:cs typeface="Aptos Display"/>
                <a:sym typeface="Aptos Display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ptos Display"/>
                <a:ea typeface="Aptos Display"/>
                <a:cs typeface="Aptos Display"/>
                <a:sym typeface="Aptos Display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ptos Display"/>
                <a:ea typeface="Aptos Display"/>
                <a:cs typeface="Aptos Display"/>
                <a:sym typeface="Aptos Display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ptos Display"/>
                <a:ea typeface="Aptos Display"/>
                <a:cs typeface="Aptos Display"/>
                <a:sym typeface="Aptos Display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ptos Display"/>
                <a:ea typeface="Aptos Display"/>
                <a:cs typeface="Aptos Display"/>
                <a:sym typeface="Aptos Display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ptos Display"/>
                <a:ea typeface="Aptos Display"/>
                <a:cs typeface="Aptos Display"/>
                <a:sym typeface="Aptos Display"/>
              </a:defRPr>
            </a:lvl9pPr>
          </a:lstStyle>
          <a:p>
            <a:pPr algn="ctr" hangingPunct="1">
              <a:defRPr sz="3200" b="1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lang="fr-FR" sz="2400" b="1" dirty="0">
                <a:latin typeface="Bookman Old Style"/>
                <a:ea typeface="Bookman Old Style"/>
                <a:cs typeface="Bookman Old Style"/>
                <a:sym typeface="Bookman Old Style"/>
              </a:rPr>
              <a:t>RAPPORT SUR LES EMBLÈMES</a:t>
            </a:r>
          </a:p>
          <a:p>
            <a:pPr algn="ctr" hangingPunct="1">
              <a:defRPr sz="3200" b="1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lang="fr-FR" sz="2400" b="1" dirty="0">
                <a:latin typeface="Bookman Old Style"/>
                <a:ea typeface="Bookman Old Style"/>
                <a:cs typeface="Bookman Old Style"/>
                <a:sym typeface="Bookman Old Style"/>
              </a:rPr>
              <a:t>- Synthèse -</a:t>
            </a:r>
            <a:br>
              <a:rPr lang="fr-FR" sz="2400" i="1" dirty="0">
                <a:latin typeface="Bookman Old Style"/>
                <a:ea typeface="Bookman Old Style"/>
                <a:cs typeface="Bookman Old Style"/>
                <a:sym typeface="Bookman Old Style"/>
              </a:rPr>
            </a:br>
            <a:endParaRPr lang="fr-FR" sz="2400" i="1" dirty="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533D84D-639D-5D2E-9DFE-AA890765A012}"/>
              </a:ext>
            </a:extLst>
          </p:cNvPr>
          <p:cNvSpPr txBox="1">
            <a:spLocks/>
          </p:cNvSpPr>
          <p:nvPr/>
        </p:nvSpPr>
        <p:spPr>
          <a:xfrm>
            <a:off x="2163536" y="4904015"/>
            <a:ext cx="6858001" cy="1681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rIns="34289">
            <a:norm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ptos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ptos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ptos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ptos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ptos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ptos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ptos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ptos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pto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defRPr sz="2000" b="1" i="1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lang="fr-FR" sz="1500" b="1" i="1">
                <a:latin typeface="Bookman Old Style"/>
                <a:ea typeface="Bookman Old Style"/>
                <a:cs typeface="Bookman Old Style"/>
                <a:sym typeface="Bookman Old Style"/>
              </a:rPr>
              <a:t>Didier DESTOUCHES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20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lang="fr-FR" sz="1500">
                <a:latin typeface="Bookman Old Style"/>
                <a:ea typeface="Bookman Old Style"/>
                <a:cs typeface="Bookman Old Style"/>
                <a:sym typeface="Bookman Old Style"/>
              </a:rPr>
              <a:t>Maître de conférence HDR d’histoire du droit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20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lang="fr-FR" sz="1500">
                <a:latin typeface="Bookman Old Style"/>
                <a:ea typeface="Bookman Old Style"/>
                <a:cs typeface="Bookman Old Style"/>
                <a:sym typeface="Bookman Old Style"/>
              </a:rPr>
              <a:t>et des institutions et membre du CREDDI,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20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lang="fr-FR" sz="1500">
                <a:latin typeface="Bookman Old Style"/>
                <a:ea typeface="Bookman Old Style"/>
                <a:cs typeface="Bookman Old Style"/>
                <a:sym typeface="Bookman Old Style"/>
              </a:rPr>
              <a:t>Université des Antilles, pôle Guadeloupe</a:t>
            </a:r>
            <a:endParaRPr lang="fr-FR" sz="1500" dirty="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60723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800" b="1" i="1">
                <a:solidFill>
                  <a:srgbClr val="008F0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t>DEVISE ET HYMNE</a:t>
            </a:r>
          </a:p>
        </p:txBody>
      </p:sp>
      <p:sp>
        <p:nvSpPr>
          <p:cNvPr id="125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821765" y="2158879"/>
            <a:ext cx="7886701" cy="3263504"/>
          </a:xfrm>
          <a:prstGeom prst="rect">
            <a:avLst/>
          </a:prstGeom>
        </p:spPr>
        <p:txBody>
          <a:bodyPr/>
          <a:lstStyle/>
          <a:p>
            <a:pPr marL="0" indent="0" algn="ctr" defTabSz="342900">
              <a:spcBef>
                <a:spcPts val="975"/>
              </a:spcBef>
              <a:buNone/>
              <a:defRPr sz="3500">
                <a:uFill>
                  <a:solidFill>
                    <a:srgbClr val="000000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Une devise (nationale) est une phrase courte, souvent symbolique, qui exprime l’identité, les valeurs et les aspirations d’un pays.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 b="1" u="sng">
                <a:solidFill>
                  <a:srgbClr val="C0000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t>Conclusion</a:t>
            </a:r>
          </a:p>
        </p:txBody>
      </p:sp>
      <p:sp>
        <p:nvSpPr>
          <p:cNvPr id="128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628650" y="2063183"/>
            <a:ext cx="7886700" cy="326350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ctr" defTabSz="315467">
              <a:spcBef>
                <a:spcPts val="825"/>
              </a:spcBef>
              <a:buNone/>
              <a:defRPr sz="2576">
                <a:uFill>
                  <a:solidFill>
                    <a:srgbClr val="000000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Expression de l'identité créole et caribéenne</a:t>
            </a:r>
          </a:p>
          <a:p>
            <a:pPr marL="93206" indent="-93206" algn="ctr" defTabSz="315467">
              <a:spcBef>
                <a:spcPts val="0"/>
              </a:spcBef>
              <a:buFontTx/>
              <a:buChar char="*"/>
              <a:defRPr sz="2576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uFill>
                  <a:solidFill>
                    <a:srgbClr val="222222"/>
                  </a:solidFill>
                </a:uFill>
              </a:rPr>
              <a:t>Valorisation du patrimoine immatériel</a:t>
            </a:r>
          </a:p>
          <a:p>
            <a:pPr marL="93206" indent="-93206" algn="ctr" defTabSz="315467">
              <a:spcBef>
                <a:spcPts val="0"/>
              </a:spcBef>
              <a:buFontTx/>
              <a:buChar char="*"/>
              <a:defRPr sz="2576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uFill>
                  <a:solidFill>
                    <a:srgbClr val="222222"/>
                  </a:solidFill>
                </a:uFill>
              </a:rPr>
              <a:t>Fierté et sentiment d’appartenance</a:t>
            </a:r>
          </a:p>
          <a:p>
            <a:pPr marL="0" indent="0" algn="ctr" defTabSz="315467">
              <a:spcBef>
                <a:spcPts val="0"/>
              </a:spcBef>
              <a:buNone/>
              <a:defRPr sz="2576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uFill>
                <a:solidFill>
                  <a:srgbClr val="222222"/>
                </a:solidFill>
              </a:uFill>
            </a:endParaRPr>
          </a:p>
          <a:p>
            <a:pPr marL="0" indent="0" algn="ctr" defTabSz="315467">
              <a:spcBef>
                <a:spcPts val="0"/>
              </a:spcBef>
              <a:buNone/>
              <a:defRPr sz="2576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uFill>
                <a:solidFill>
                  <a:srgbClr val="222222"/>
                </a:solidFill>
              </a:uFill>
            </a:endParaRPr>
          </a:p>
          <a:p>
            <a:pPr marL="0" indent="0" algn="ctr" defTabSz="315467">
              <a:spcBef>
                <a:spcPts val="0"/>
              </a:spcBef>
              <a:buNone/>
              <a:defRPr sz="2576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uFill>
                  <a:solidFill>
                    <a:srgbClr val="222222"/>
                  </a:solidFill>
                </a:uFill>
              </a:rPr>
              <a:t>Héritage des luttes pour l'autonomie et l’indépendance</a:t>
            </a:r>
          </a:p>
          <a:p>
            <a:pPr marL="0" indent="0" algn="ctr" defTabSz="315467">
              <a:spcBef>
                <a:spcPts val="0"/>
              </a:spcBef>
              <a:buNone/>
              <a:defRPr sz="2576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>
              <a:uFill>
                <a:solidFill>
                  <a:srgbClr val="222222"/>
                </a:solidFill>
              </a:uFill>
            </a:endParaRPr>
          </a:p>
          <a:p>
            <a:pPr marL="93206" indent="-93206" algn="ctr" defTabSz="315467">
              <a:spcBef>
                <a:spcPts val="0"/>
              </a:spcBef>
              <a:buFontTx/>
              <a:buChar char="*"/>
              <a:defRPr sz="2576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>
                <a:uFill>
                  <a:solidFill>
                    <a:srgbClr val="222222"/>
                  </a:solidFill>
                </a:uFill>
              </a:rPr>
              <a:t>Célébration des figures emblématiques guadeloupéennes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un large processus de consultation EST essentiel."/>
          <p:cNvSpPr txBox="1">
            <a:spLocks noGrp="1"/>
          </p:cNvSpPr>
          <p:nvPr>
            <p:ph type="ctrTitle"/>
          </p:nvPr>
        </p:nvSpPr>
        <p:spPr>
          <a:xfrm>
            <a:off x="1143000" y="1158300"/>
            <a:ext cx="6858000" cy="17907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40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>
              <a:defRPr>
                <a:uFillTx/>
              </a:defRPr>
            </a:pPr>
            <a:r>
              <a:rPr>
                <a:uFill>
                  <a:solidFill>
                    <a:srgbClr val="222222"/>
                  </a:solidFill>
                </a:uFill>
              </a:rPr>
              <a:t>un large processus de consultation EST essentiel.</a:t>
            </a:r>
          </a:p>
        </p:txBody>
      </p:sp>
      <p:sp>
        <p:nvSpPr>
          <p:cNvPr id="131" name="Obtenir un large consensus parmi les différentes forces politiques de la Guadeloupe pour éviter que l'adoption de ces symboles ne devienne un sujet de division."/>
          <p:cNvSpPr txBox="1">
            <a:spLocks noGrp="1"/>
          </p:cNvSpPr>
          <p:nvPr>
            <p:ph type="subTitle" sz="quarter" idx="1"/>
          </p:nvPr>
        </p:nvSpPr>
        <p:spPr>
          <a:xfrm>
            <a:off x="1143000" y="3716891"/>
            <a:ext cx="6858000" cy="116095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60787" indent="-60787" defTabSz="205740">
              <a:spcBef>
                <a:spcPts val="0"/>
              </a:spcBef>
              <a:buSzPct val="100000"/>
              <a:buChar char="*"/>
              <a:defRPr sz="228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O</a:t>
            </a:r>
            <a:r>
              <a:rPr>
                <a:uFill>
                  <a:solidFill>
                    <a:srgbClr val="222222"/>
                  </a:solidFill>
                </a:uFill>
              </a:rPr>
              <a:t>btenir un large consensus parmi les différentes forces politiques de la Guadeloupe pour éviter que l'adoption de ces symboles ne devienne un sujet de division.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re 1"/>
          <p:cNvSpPr txBox="1">
            <a:spLocks noGrp="1"/>
          </p:cNvSpPr>
          <p:nvPr>
            <p:ph type="title"/>
          </p:nvPr>
        </p:nvSpPr>
        <p:spPr>
          <a:xfrm>
            <a:off x="628651" y="1131094"/>
            <a:ext cx="7634783" cy="669686"/>
          </a:xfrm>
          <a:prstGeom prst="rect">
            <a:avLst/>
          </a:prstGeom>
        </p:spPr>
        <p:txBody>
          <a:bodyPr/>
          <a:lstStyle>
            <a:lvl1pPr>
              <a:defRPr sz="2800" b="1" u="sng">
                <a:solidFill>
                  <a:srgbClr val="C0000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t>Emblèmes et évolution institutionnelle</a:t>
            </a:r>
          </a:p>
        </p:txBody>
      </p:sp>
      <p:sp>
        <p:nvSpPr>
          <p:cNvPr id="98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538843" y="1910443"/>
            <a:ext cx="7886701" cy="3453494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1"/>
            </a:solidFill>
            <a:miter lim="800000"/>
          </a:ln>
        </p:spPr>
        <p:txBody>
          <a:bodyPr>
            <a:normAutofit fontScale="92500" lnSpcReduction="10000"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500"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L'adoption d’emblèmes régionaux pour la Guadeloupe est l’incarnation même de la problématique statutaire et institutionnelle de la Guadeloupe dans ces aspects identitaires, et donc culturels et symboliques.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re 1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395859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68680">
              <a:defRPr sz="1520">
                <a:latin typeface="+mn-lt"/>
                <a:ea typeface="+mn-ea"/>
                <a:cs typeface="+mn-cs"/>
                <a:sym typeface="Aptos"/>
              </a:defRPr>
            </a:lvl1pPr>
          </a:lstStyle>
          <a:p>
            <a:br/>
            <a:endParaRPr/>
          </a:p>
        </p:txBody>
      </p:sp>
      <p:sp>
        <p:nvSpPr>
          <p:cNvPr id="101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628650" y="1692735"/>
            <a:ext cx="7886700" cy="3472531"/>
          </a:xfrm>
          <a:prstGeom prst="rect">
            <a:avLst/>
          </a:prstGeom>
        </p:spPr>
        <p:txBody>
          <a:bodyPr/>
          <a:lstStyle>
            <a:lvl1pPr marL="0" indent="0" algn="ctr" defTabSz="457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6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Mise en place d’une commission du patrimoine et des emblèmes de la Guadeloupe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 txBox="1">
            <a:spLocks noGrp="1"/>
          </p:cNvSpPr>
          <p:nvPr>
            <p:ph type="title"/>
          </p:nvPr>
        </p:nvSpPr>
        <p:spPr>
          <a:xfrm>
            <a:off x="628650" y="1057615"/>
            <a:ext cx="7886700" cy="994173"/>
          </a:xfrm>
          <a:prstGeom prst="rect">
            <a:avLst/>
          </a:prstGeom>
        </p:spPr>
        <p:txBody>
          <a:bodyPr/>
          <a:lstStyle>
            <a:lvl1pPr algn="just" defTabSz="457200">
              <a:lnSpc>
                <a:spcPct val="100000"/>
              </a:lnSpc>
              <a:defRPr sz="1800" b="1" i="1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L’ADOPTION DES EMBLÈMES RÉGIONAUX</a:t>
            </a:r>
          </a:p>
        </p:txBody>
      </p:sp>
      <p:sp>
        <p:nvSpPr>
          <p:cNvPr id="104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628650" y="2394346"/>
            <a:ext cx="7886700" cy="3263504"/>
          </a:xfrm>
          <a:prstGeom prst="rect">
            <a:avLst/>
          </a:prstGeom>
        </p:spPr>
        <p:txBody>
          <a:bodyPr/>
          <a:lstStyle/>
          <a:p>
            <a:pPr marL="0" indent="0" algn="ctr" defTabSz="342900">
              <a:spcBef>
                <a:spcPts val="0"/>
              </a:spcBef>
              <a:buNone/>
              <a:defRPr sz="26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1- Un drapeau guadeloupéen : identité et droit</a:t>
            </a:r>
          </a:p>
          <a:p>
            <a:pPr marL="0" indent="0" algn="ctr" defTabSz="342900">
              <a:spcBef>
                <a:spcPts val="0"/>
              </a:spcBef>
              <a:buNone/>
              <a:defRPr sz="26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  <a:p>
            <a:pPr marL="0" indent="0" algn="ctr" defTabSz="342900">
              <a:spcBef>
                <a:spcPts val="0"/>
              </a:spcBef>
              <a:buNone/>
              <a:defRPr sz="26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2- Le rôle de la devise</a:t>
            </a:r>
          </a:p>
          <a:p>
            <a:pPr marL="0" indent="0" algn="ctr" defTabSz="342900">
              <a:spcBef>
                <a:spcPts val="0"/>
              </a:spcBef>
              <a:buNone/>
              <a:defRPr sz="26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  <a:p>
            <a:pPr marL="0" indent="0" algn="ctr" defTabSz="342900">
              <a:spcBef>
                <a:spcPts val="0"/>
              </a:spcBef>
              <a:buNone/>
              <a:defRPr sz="26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3- L’adoption de l’hymne dans l’évolution institutionnelle</a:t>
            </a:r>
          </a:p>
        </p:txBody>
      </p:sp>
      <p:sp>
        <p:nvSpPr>
          <p:cNvPr id="105" name="ZoneTexte 3"/>
          <p:cNvSpPr txBox="1"/>
          <p:nvPr/>
        </p:nvSpPr>
        <p:spPr>
          <a:xfrm>
            <a:off x="662939" y="1805894"/>
            <a:ext cx="5972993" cy="4154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rIns="34289">
            <a:spAutoFit/>
          </a:bodyPr>
          <a:lstStyle>
            <a:lvl1pPr>
              <a:defRPr sz="2800" b="1" i="1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2100"/>
              <a:t>3 points déterminants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re 1"/>
          <p:cNvSpPr txBox="1">
            <a:spLocks noGrp="1"/>
          </p:cNvSpPr>
          <p:nvPr>
            <p:ph type="title"/>
          </p:nvPr>
        </p:nvSpPr>
        <p:spPr>
          <a:xfrm>
            <a:off x="628650" y="1041286"/>
            <a:ext cx="7886700" cy="994173"/>
          </a:xfrm>
          <a:prstGeom prst="rect">
            <a:avLst/>
          </a:prstGeom>
        </p:spPr>
        <p:txBody>
          <a:bodyPr/>
          <a:lstStyle/>
          <a:p>
            <a:pPr>
              <a:defRPr sz="2800" b="1" i="1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t> </a:t>
            </a:r>
            <a:r>
              <a:rPr>
                <a:solidFill>
                  <a:srgbClr val="FFD479"/>
                </a:solidFill>
              </a:rPr>
              <a:t>Incarner les valeurs traditionnelles du peuple guadeloupéen.</a:t>
            </a:r>
          </a:p>
        </p:txBody>
      </p:sp>
      <p:sp>
        <p:nvSpPr>
          <p:cNvPr id="108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347576" y="2302138"/>
            <a:ext cx="8448848" cy="310113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ctr" defTabSz="342900">
              <a:spcBef>
                <a:spcPts val="975"/>
              </a:spcBef>
              <a:buNone/>
              <a:defRPr sz="3100">
                <a:uFill>
                  <a:solidFill>
                    <a:srgbClr val="000000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La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Résistance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et la Lutte pour la Justice</a:t>
            </a:r>
          </a:p>
          <a:p>
            <a:pPr marL="0" indent="0" algn="ctr" defTabSz="342900">
              <a:spcBef>
                <a:spcPts val="975"/>
              </a:spcBef>
              <a:buNone/>
              <a:defRPr sz="3100">
                <a:uFill>
                  <a:solidFill>
                    <a:srgbClr val="000000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L’Identité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et la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fierté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culturelle</a:t>
            </a:r>
            <a:endParaRPr dirty="0">
              <a:solidFill>
                <a:srgbClr val="222222"/>
              </a:solidFill>
              <a:uFill>
                <a:solidFill>
                  <a:srgbClr val="222222"/>
                </a:solidFill>
              </a:uFill>
            </a:endParaRPr>
          </a:p>
          <a:p>
            <a:pPr marL="0" indent="0" algn="ctr" defTabSz="342900">
              <a:spcBef>
                <a:spcPts val="975"/>
              </a:spcBef>
              <a:buNone/>
              <a:defRPr sz="3100">
                <a:uFill>
                  <a:solidFill>
                    <a:srgbClr val="000000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La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Solidarité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et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l’Attachement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au Terroir</a:t>
            </a:r>
          </a:p>
          <a:p>
            <a:pPr marL="0" indent="0" algn="ctr" defTabSz="342900">
              <a:spcBef>
                <a:spcPts val="975"/>
              </a:spcBef>
              <a:buNone/>
              <a:defRPr sz="3100">
                <a:uFill>
                  <a:solidFill>
                    <a:srgbClr val="000000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La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Spiritualité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et la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Résilience</a:t>
            </a:r>
            <a:endParaRPr dirty="0">
              <a:solidFill>
                <a:srgbClr val="222222"/>
              </a:solidFill>
              <a:uFill>
                <a:solidFill>
                  <a:srgbClr val="222222"/>
                </a:solidFill>
              </a:uFill>
            </a:endParaRPr>
          </a:p>
          <a:p>
            <a:pPr marL="0" indent="0" algn="ctr" defTabSz="342900">
              <a:spcBef>
                <a:spcPts val="975"/>
              </a:spcBef>
              <a:buNone/>
              <a:defRPr sz="3100">
                <a:uFill>
                  <a:solidFill>
                    <a:srgbClr val="000000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Le goût de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l’effort</a:t>
            </a:r>
            <a:endParaRPr dirty="0">
              <a:solidFill>
                <a:srgbClr val="222222"/>
              </a:solidFill>
              <a:uFill>
                <a:solidFill>
                  <a:srgbClr val="222222"/>
                </a:solidFill>
              </a:u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6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t>Honorer l’Histoire du pays et ses acteurs</a:t>
            </a:r>
          </a:p>
        </p:txBody>
      </p:sp>
      <p:sp>
        <p:nvSpPr>
          <p:cNvPr id="111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515389" y="2308286"/>
            <a:ext cx="8374034" cy="3263504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ctr" defTabSz="342900">
              <a:spcBef>
                <a:spcPts val="975"/>
              </a:spcBef>
              <a:buNone/>
              <a:defRPr sz="3600">
                <a:uFill>
                  <a:solidFill>
                    <a:srgbClr val="000000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L’histoire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de la Guadeloupe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est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celle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d’un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peuple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forgé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par la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douleur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, la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résistance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à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l’oppression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et la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quête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 de </a:t>
            </a:r>
            <a:r>
              <a:rPr dirty="0" err="1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dignité</a:t>
            </a:r>
            <a:r>
              <a:rPr dirty="0">
                <a:solidFill>
                  <a:srgbClr val="222222"/>
                </a:solidFill>
                <a:uFill>
                  <a:solidFill>
                    <a:srgbClr val="222222"/>
                  </a:solidFill>
                </a:uFill>
              </a:rPr>
              <a:t>.</a:t>
            </a:r>
          </a:p>
          <a:p>
            <a:pPr marL="0" indent="0" algn="ctr">
              <a:lnSpc>
                <a:spcPct val="72000"/>
              </a:lnSpc>
              <a:buNone/>
              <a:defRPr sz="3600">
                <a:latin typeface="Arial Black"/>
                <a:ea typeface="Arial Black"/>
                <a:cs typeface="Arial Black"/>
                <a:sym typeface="Arial Black"/>
              </a:defRPr>
            </a:pPr>
            <a:br>
              <a:rPr dirty="0"/>
            </a:b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07000"/>
              </a:lnSpc>
              <a:spcBef>
                <a:spcPts val="600"/>
              </a:spcBef>
              <a:defRPr sz="1600" b="1" i="1">
                <a:solidFill>
                  <a:srgbClr val="FE3C0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br/>
            <a:r>
              <a:t>-</a:t>
            </a:r>
            <a:br/>
            <a:endParaRPr/>
          </a:p>
        </p:txBody>
      </p:sp>
      <p:sp>
        <p:nvSpPr>
          <p:cNvPr id="114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693963" y="2125266"/>
            <a:ext cx="7886701" cy="32635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 i="1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endParaRPr/>
          </a:p>
        </p:txBody>
      </p:sp>
      <p:pic>
        <p:nvPicPr>
          <p:cNvPr id="115" name="drapeau UPLG.png" descr="drapeau UPL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794" y="2137261"/>
            <a:ext cx="3057596" cy="16760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DRAPEAU GWADA .jpeg" descr="DRAPEAU GWADA 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0283" y="2778021"/>
            <a:ext cx="3136192" cy="23442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re 1"/>
          <p:cNvSpPr txBox="1">
            <a:spLocks noGrp="1"/>
          </p:cNvSpPr>
          <p:nvPr>
            <p:ph type="title"/>
          </p:nvPr>
        </p:nvSpPr>
        <p:spPr>
          <a:xfrm>
            <a:off x="783771" y="1131093"/>
            <a:ext cx="7731580" cy="119573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sz="1600" b="1" u="sng">
                <a:solidFill>
                  <a:srgbClr val="0000FF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sz="1650"/>
              <a:t> </a:t>
            </a:r>
            <a:r>
              <a:rPr sz="2250"/>
              <a:t>Manifester notre culture</a:t>
            </a:r>
            <a:br>
              <a:rPr sz="2250"/>
            </a:br>
            <a:br>
              <a:rPr sz="2400">
                <a:solidFill>
                  <a:schemeClr val="accent6"/>
                </a:solidFill>
              </a:rPr>
            </a:br>
            <a:endParaRPr sz="2400">
              <a:solidFill>
                <a:schemeClr val="accent6"/>
              </a:solidFill>
            </a:endParaRPr>
          </a:p>
        </p:txBody>
      </p:sp>
      <p:sp>
        <p:nvSpPr>
          <p:cNvPr id="119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349135" y="2406817"/>
            <a:ext cx="8166215" cy="2861073"/>
          </a:xfrm>
          <a:prstGeom prst="rect">
            <a:avLst/>
          </a:prstGeom>
        </p:spPr>
        <p:txBody>
          <a:bodyPr/>
          <a:lstStyle/>
          <a:p>
            <a:pPr marL="101311" indent="-101311" defTabSz="342900">
              <a:spcBef>
                <a:spcPts val="0"/>
              </a:spcBef>
              <a:buFontTx/>
              <a:buChar char="*"/>
              <a:defRPr sz="32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u="sng" dirty="0"/>
              <a:t>Affirmation de </a:t>
            </a:r>
            <a:r>
              <a:rPr u="sng" dirty="0" err="1"/>
              <a:t>l'identité</a:t>
            </a:r>
            <a:r>
              <a:rPr u="sng" dirty="0"/>
              <a:t> </a:t>
            </a:r>
            <a:r>
              <a:rPr u="sng" dirty="0" err="1"/>
              <a:t>guadeloupéenne</a:t>
            </a:r>
            <a:endParaRPr u="sng" dirty="0"/>
          </a:p>
          <a:p>
            <a:pPr marL="101311" indent="-101311" defTabSz="342900">
              <a:spcBef>
                <a:spcPts val="0"/>
              </a:spcBef>
              <a:buFontTx/>
              <a:buChar char="*"/>
              <a:defRPr sz="32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u="sng" dirty="0"/>
              <a:t>Expression de la </a:t>
            </a:r>
            <a:r>
              <a:rPr u="sng" dirty="0" err="1"/>
              <a:t>fierté</a:t>
            </a:r>
            <a:r>
              <a:rPr u="sng" dirty="0"/>
              <a:t> locale </a:t>
            </a:r>
          </a:p>
          <a:p>
            <a:pPr marL="101311" indent="-101311" defTabSz="342900">
              <a:spcBef>
                <a:spcPts val="0"/>
              </a:spcBef>
              <a:buFontTx/>
              <a:buChar char="*"/>
              <a:defRPr sz="32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u="sng" dirty="0"/>
              <a:t>Reconnaissance des </a:t>
            </a:r>
            <a:r>
              <a:rPr u="sng" dirty="0" err="1"/>
              <a:t>spécificités</a:t>
            </a:r>
            <a:r>
              <a:rPr dirty="0"/>
              <a:t> </a:t>
            </a:r>
          </a:p>
          <a:p>
            <a:pPr marL="101311" indent="-101311" defTabSz="342900">
              <a:spcBef>
                <a:spcPts val="0"/>
              </a:spcBef>
              <a:buFontTx/>
              <a:buChar char="*"/>
              <a:defRPr sz="32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u="sng" dirty="0" err="1"/>
              <a:t>Visibilité</a:t>
            </a:r>
            <a:r>
              <a:rPr u="sng" dirty="0"/>
              <a:t> </a:t>
            </a:r>
            <a:r>
              <a:rPr u="sng" dirty="0" err="1"/>
              <a:t>internationale</a:t>
            </a:r>
            <a:r>
              <a:rPr u="sng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07000"/>
              </a:lnSpc>
              <a:spcBef>
                <a:spcPts val="600"/>
              </a:spcBef>
              <a:defRPr sz="2000" b="1" i="1">
                <a:solidFill>
                  <a:srgbClr val="FE3C0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br/>
            <a:r>
              <a:rPr sz="2250"/>
              <a:t>Symboliser un pouvoir politique plus autonome</a:t>
            </a:r>
            <a:br>
              <a:rPr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</p:txBody>
      </p:sp>
      <p:sp>
        <p:nvSpPr>
          <p:cNvPr id="122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538249" y="1745080"/>
            <a:ext cx="7886700" cy="3987913"/>
          </a:xfrm>
          <a:prstGeom prst="rect">
            <a:avLst/>
          </a:prstGeom>
        </p:spPr>
        <p:txBody>
          <a:bodyPr/>
          <a:lstStyle/>
          <a:p>
            <a:pPr marL="101311" indent="-101311" defTabSz="342900">
              <a:spcBef>
                <a:spcPts val="0"/>
              </a:spcBef>
              <a:buFontTx/>
              <a:buChar char="*"/>
              <a:defRPr sz="34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 err="1"/>
              <a:t>Représentation</a:t>
            </a:r>
            <a:r>
              <a:rPr dirty="0"/>
              <a:t> politique </a:t>
            </a:r>
            <a:r>
              <a:rPr dirty="0" err="1"/>
              <a:t>internationale</a:t>
            </a:r>
            <a:r>
              <a:rPr dirty="0"/>
              <a:t> des </a:t>
            </a:r>
            <a:r>
              <a:rPr dirty="0" err="1"/>
              <a:t>intérêts</a:t>
            </a:r>
            <a:r>
              <a:rPr dirty="0"/>
              <a:t> </a:t>
            </a:r>
            <a:r>
              <a:rPr dirty="0" err="1"/>
              <a:t>guadeloupéens</a:t>
            </a:r>
            <a:endParaRPr dirty="0"/>
          </a:p>
          <a:p>
            <a:pPr marL="101311" indent="-101311" algn="just" defTabSz="342900">
              <a:spcBef>
                <a:spcPts val="0"/>
              </a:spcBef>
              <a:buFontTx/>
              <a:buChar char="*"/>
              <a:defRPr sz="34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 err="1"/>
              <a:t>Décentralisation</a:t>
            </a:r>
            <a:r>
              <a:rPr dirty="0"/>
              <a:t> et </a:t>
            </a:r>
            <a:r>
              <a:rPr dirty="0" err="1"/>
              <a:t>autonomie</a:t>
            </a:r>
            <a:r>
              <a:rPr dirty="0"/>
              <a:t> </a:t>
            </a:r>
          </a:p>
          <a:p>
            <a:pPr marL="101311" indent="-101311" algn="just" defTabSz="342900">
              <a:spcBef>
                <a:spcPts val="0"/>
              </a:spcBef>
              <a:buFontTx/>
              <a:buChar char="*"/>
              <a:defRPr sz="34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 err="1"/>
              <a:t>Volonté</a:t>
            </a:r>
            <a:r>
              <a:rPr dirty="0"/>
              <a:t> </a:t>
            </a:r>
            <a:r>
              <a:rPr dirty="0" err="1"/>
              <a:t>populaire</a:t>
            </a:r>
            <a:r>
              <a:rPr dirty="0"/>
              <a:t> </a:t>
            </a:r>
          </a:p>
          <a:p>
            <a:pPr marL="101311" indent="-101311" algn="just" defTabSz="342900">
              <a:spcBef>
                <a:spcPts val="0"/>
              </a:spcBef>
              <a:buFontTx/>
              <a:buChar char="*"/>
              <a:defRPr sz="3400">
                <a:solidFill>
                  <a:srgbClr val="22222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 err="1"/>
              <a:t>Équilibre</a:t>
            </a:r>
            <a:r>
              <a:rPr dirty="0"/>
              <a:t> entre </a:t>
            </a:r>
            <a:r>
              <a:rPr dirty="0" err="1"/>
              <a:t>appartenance</a:t>
            </a:r>
            <a:r>
              <a:rPr dirty="0"/>
              <a:t> à la France et </a:t>
            </a:r>
            <a:r>
              <a:rPr dirty="0" err="1"/>
              <a:t>identité</a:t>
            </a:r>
            <a:r>
              <a:rPr dirty="0"/>
              <a:t> locale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315</Words>
  <Application>Microsoft Macintosh PowerPoint</Application>
  <PresentationFormat>Affichage à l'écran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Bookman Old Style</vt:lpstr>
      <vt:lpstr>Calibri</vt:lpstr>
      <vt:lpstr>Thème Office</vt:lpstr>
      <vt:lpstr>Présentation PowerPoint</vt:lpstr>
      <vt:lpstr>Emblèmes et évolution institutionnelle</vt:lpstr>
      <vt:lpstr> </vt:lpstr>
      <vt:lpstr>L’ADOPTION DES EMBLÈMES RÉGIONAUX</vt:lpstr>
      <vt:lpstr> Incarner les valeurs traditionnelles du peuple guadeloupéen.</vt:lpstr>
      <vt:lpstr>Honorer l’Histoire du pays et ses acteurs</vt:lpstr>
      <vt:lpstr> - </vt:lpstr>
      <vt:lpstr> Manifester notre culture  </vt:lpstr>
      <vt:lpstr> Symboliser un pouvoir politique plus autonome </vt:lpstr>
      <vt:lpstr>DEVISE ET HYMNE</vt:lpstr>
      <vt:lpstr>Conclusion</vt:lpstr>
      <vt:lpstr>un large processus de consultation EST essentiel.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Popette27pouce</dc:creator>
  <cp:lastModifiedBy>N D</cp:lastModifiedBy>
  <cp:revision>3</cp:revision>
  <dcterms:created xsi:type="dcterms:W3CDTF">2024-06-04T12:27:41Z</dcterms:created>
  <dcterms:modified xsi:type="dcterms:W3CDTF">2025-06-17T04:27:42Z</dcterms:modified>
</cp:coreProperties>
</file>