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8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934"/>
    <p:restoredTop sz="94679"/>
  </p:normalViewPr>
  <p:slideViewPr>
    <p:cSldViewPr snapToGrid="0" snapToObjects="1">
      <p:cViewPr varScale="1">
        <p:scale>
          <a:sx n="154" d="100"/>
          <a:sy n="154" d="100"/>
        </p:scale>
        <p:origin x="1656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0926A-9072-824F-A420-E024618BB536}" type="datetimeFigureOut">
              <a:rPr lang="fr-FR" smtClean="0"/>
              <a:t>17/06/2025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3B1DC-3475-FF48-894A-89E6688F64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4486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0926A-9072-824F-A420-E024618BB536}" type="datetimeFigureOut">
              <a:rPr lang="fr-FR" smtClean="0"/>
              <a:t>17/06/2025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3B1DC-3475-FF48-894A-89E6688F64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7701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0926A-9072-824F-A420-E024618BB536}" type="datetimeFigureOut">
              <a:rPr lang="fr-FR" smtClean="0"/>
              <a:t>17/06/2025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3B1DC-3475-FF48-894A-89E6688F64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7791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0926A-9072-824F-A420-E024618BB536}" type="datetimeFigureOut">
              <a:rPr lang="fr-FR" smtClean="0"/>
              <a:t>17/06/2025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3B1DC-3475-FF48-894A-89E6688F64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8709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0926A-9072-824F-A420-E024618BB536}" type="datetimeFigureOut">
              <a:rPr lang="fr-FR" smtClean="0"/>
              <a:t>17/06/2025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3B1DC-3475-FF48-894A-89E6688F64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2566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0926A-9072-824F-A420-E024618BB536}" type="datetimeFigureOut">
              <a:rPr lang="fr-FR" smtClean="0"/>
              <a:t>17/06/2025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3B1DC-3475-FF48-894A-89E6688F64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8419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0926A-9072-824F-A420-E024618BB536}" type="datetimeFigureOut">
              <a:rPr lang="fr-FR" smtClean="0"/>
              <a:t>17/06/2025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3B1DC-3475-FF48-894A-89E6688F64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1358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0926A-9072-824F-A420-E024618BB536}" type="datetimeFigureOut">
              <a:rPr lang="fr-FR" smtClean="0"/>
              <a:t>17/06/2025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3B1DC-3475-FF48-894A-89E6688F64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1021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0926A-9072-824F-A420-E024618BB536}" type="datetimeFigureOut">
              <a:rPr lang="fr-FR" smtClean="0"/>
              <a:t>17/06/2025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3B1DC-3475-FF48-894A-89E6688F64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3486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0926A-9072-824F-A420-E024618BB536}" type="datetimeFigureOut">
              <a:rPr lang="fr-FR" smtClean="0"/>
              <a:t>17/06/2025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3B1DC-3475-FF48-894A-89E6688F64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889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0926A-9072-824F-A420-E024618BB536}" type="datetimeFigureOut">
              <a:rPr lang="fr-FR" smtClean="0"/>
              <a:t>17/06/2025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3B1DC-3475-FF48-894A-89E6688F64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3745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F0926A-9072-824F-A420-E024618BB536}" type="datetimeFigureOut">
              <a:rPr lang="fr-FR" smtClean="0"/>
              <a:t>17/06/2025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33B1DC-3475-FF48-894A-89E6688F64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6859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09F75198-E0FD-2B9B-5FA7-827C7A226316}"/>
              </a:ext>
            </a:extLst>
          </p:cNvPr>
          <p:cNvSpPr txBox="1">
            <a:spLocks/>
          </p:cNvSpPr>
          <p:nvPr/>
        </p:nvSpPr>
        <p:spPr>
          <a:xfrm>
            <a:off x="1143000" y="1953986"/>
            <a:ext cx="6858000" cy="29500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34289" rIns="34289" anchor="ctr">
            <a:normAutofit/>
          </a:bodyPr>
          <a:lstStyle>
            <a:lvl1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Aptos Display"/>
                <a:ea typeface="Aptos Display"/>
                <a:cs typeface="Aptos Display"/>
                <a:sym typeface="Aptos Display"/>
              </a:defRPr>
            </a:lvl1pPr>
            <a:lvl2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Aptos Display"/>
                <a:ea typeface="Aptos Display"/>
                <a:cs typeface="Aptos Display"/>
                <a:sym typeface="Aptos Display"/>
              </a:defRPr>
            </a:lvl2pPr>
            <a:lvl3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Aptos Display"/>
                <a:ea typeface="Aptos Display"/>
                <a:cs typeface="Aptos Display"/>
                <a:sym typeface="Aptos Display"/>
              </a:defRPr>
            </a:lvl3pPr>
            <a:lvl4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Aptos Display"/>
                <a:ea typeface="Aptos Display"/>
                <a:cs typeface="Aptos Display"/>
                <a:sym typeface="Aptos Display"/>
              </a:defRPr>
            </a:lvl4pPr>
            <a:lvl5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Aptos Display"/>
                <a:ea typeface="Aptos Display"/>
                <a:cs typeface="Aptos Display"/>
                <a:sym typeface="Aptos Display"/>
              </a:defRPr>
            </a:lvl5pPr>
            <a:lvl6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Aptos Display"/>
                <a:ea typeface="Aptos Display"/>
                <a:cs typeface="Aptos Display"/>
                <a:sym typeface="Aptos Display"/>
              </a:defRPr>
            </a:lvl6pPr>
            <a:lvl7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Aptos Display"/>
                <a:ea typeface="Aptos Display"/>
                <a:cs typeface="Aptos Display"/>
                <a:sym typeface="Aptos Display"/>
              </a:defRPr>
            </a:lvl7pPr>
            <a:lvl8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Aptos Display"/>
                <a:ea typeface="Aptos Display"/>
                <a:cs typeface="Aptos Display"/>
                <a:sym typeface="Aptos Display"/>
              </a:defRPr>
            </a:lvl8pPr>
            <a:lvl9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Aptos Display"/>
                <a:ea typeface="Aptos Display"/>
                <a:cs typeface="Aptos Display"/>
                <a:sym typeface="Aptos Display"/>
              </a:defRPr>
            </a:lvl9pPr>
          </a:lstStyle>
          <a:p>
            <a:pPr algn="ctr" hangingPunct="1">
              <a:defRPr sz="3200" b="1">
                <a:latin typeface="Bookman Old Style"/>
                <a:ea typeface="Bookman Old Style"/>
                <a:cs typeface="Bookman Old Style"/>
                <a:sym typeface="Bookman Old Style"/>
              </a:defRPr>
            </a:pPr>
            <a:r>
              <a:rPr lang="fr-FR" sz="2400" b="1" dirty="0">
                <a:latin typeface="Bookman Old Style"/>
                <a:ea typeface="Bookman Old Style"/>
                <a:cs typeface="Bookman Old Style"/>
                <a:sym typeface="Bookman Old Style"/>
              </a:rPr>
              <a:t>RAPPORT SUR LES EMBLÈMES</a:t>
            </a:r>
          </a:p>
          <a:p>
            <a:pPr algn="ctr" hangingPunct="1">
              <a:defRPr sz="3200" b="1">
                <a:latin typeface="Bookman Old Style"/>
                <a:ea typeface="Bookman Old Style"/>
                <a:cs typeface="Bookman Old Style"/>
                <a:sym typeface="Bookman Old Style"/>
              </a:defRPr>
            </a:pPr>
            <a:r>
              <a:rPr lang="fr-FR" sz="2400" b="1" dirty="0">
                <a:latin typeface="Bookman Old Style"/>
                <a:ea typeface="Bookman Old Style"/>
                <a:cs typeface="Bookman Old Style"/>
                <a:sym typeface="Bookman Old Style"/>
              </a:rPr>
              <a:t>- Synthèse -</a:t>
            </a:r>
            <a:br>
              <a:rPr lang="fr-FR" sz="2400" i="1" dirty="0">
                <a:latin typeface="Bookman Old Style"/>
                <a:ea typeface="Bookman Old Style"/>
                <a:cs typeface="Bookman Old Style"/>
                <a:sym typeface="Bookman Old Style"/>
              </a:rPr>
            </a:br>
            <a:endParaRPr lang="fr-FR" sz="2400" i="1" dirty="0">
              <a:latin typeface="Bookman Old Style"/>
              <a:ea typeface="Bookman Old Style"/>
              <a:cs typeface="Bookman Old Style"/>
              <a:sym typeface="Bookman Old Style"/>
            </a:endParaRPr>
          </a:p>
        </p:txBody>
      </p:sp>
      <p:sp>
        <p:nvSpPr>
          <p:cNvPr id="5" name="Sous-titre 2">
            <a:extLst>
              <a:ext uri="{FF2B5EF4-FFF2-40B4-BE49-F238E27FC236}">
                <a16:creationId xmlns:a16="http://schemas.microsoft.com/office/drawing/2014/main" id="{8533D84D-639D-5D2E-9DFE-AA890765A012}"/>
              </a:ext>
            </a:extLst>
          </p:cNvPr>
          <p:cNvSpPr txBox="1">
            <a:spLocks/>
          </p:cNvSpPr>
          <p:nvPr/>
        </p:nvSpPr>
        <p:spPr>
          <a:xfrm>
            <a:off x="2163536" y="4904015"/>
            <a:ext cx="6858001" cy="16818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34289" rIns="34289">
            <a:normAutofit/>
          </a:bodyPr>
          <a:lstStyle>
            <a:lvl1pPr marL="228600" marR="0" indent="-228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ptos"/>
              </a:defRPr>
            </a:lvl1pPr>
            <a:lvl2pPr marL="723900" marR="0" indent="-2667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ptos"/>
              </a:defRPr>
            </a:lvl2pPr>
            <a:lvl3pPr marL="1234439" marR="0" indent="-320039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ptos"/>
              </a:defRPr>
            </a:lvl3pPr>
            <a:lvl4pPr marL="17272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ptos"/>
              </a:defRPr>
            </a:lvl4pPr>
            <a:lvl5pPr marL="21844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ptos"/>
              </a:defRPr>
            </a:lvl5pPr>
            <a:lvl6pPr marL="26416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ptos"/>
              </a:defRPr>
            </a:lvl6pPr>
            <a:lvl7pPr marL="30988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ptos"/>
              </a:defRPr>
            </a:lvl7pPr>
            <a:lvl8pPr marL="35560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ptos"/>
              </a:defRPr>
            </a:lvl8pPr>
            <a:lvl9pPr marL="40132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ptos"/>
              </a:defRPr>
            </a:lvl9pPr>
          </a:lstStyle>
          <a:p>
            <a:pPr algn="r">
              <a:lnSpc>
                <a:spcPct val="100000"/>
              </a:lnSpc>
              <a:spcBef>
                <a:spcPts val="0"/>
              </a:spcBef>
              <a:defRPr sz="2000" b="1" i="1">
                <a:latin typeface="Bookman Old Style"/>
                <a:ea typeface="Bookman Old Style"/>
                <a:cs typeface="Bookman Old Style"/>
                <a:sym typeface="Bookman Old Style"/>
              </a:defRPr>
            </a:pPr>
            <a:r>
              <a:rPr lang="fr-FR" sz="1500" b="1" i="1">
                <a:latin typeface="Bookman Old Style"/>
                <a:ea typeface="Bookman Old Style"/>
                <a:cs typeface="Bookman Old Style"/>
                <a:sym typeface="Bookman Old Style"/>
              </a:rPr>
              <a:t>Didier DESTOUCHES</a:t>
            </a:r>
          </a:p>
          <a:p>
            <a:pPr algn="r">
              <a:lnSpc>
                <a:spcPct val="100000"/>
              </a:lnSpc>
              <a:spcBef>
                <a:spcPts val="0"/>
              </a:spcBef>
              <a:defRPr sz="2000">
                <a:latin typeface="Bookman Old Style"/>
                <a:ea typeface="Bookman Old Style"/>
                <a:cs typeface="Bookman Old Style"/>
                <a:sym typeface="Bookman Old Style"/>
              </a:defRPr>
            </a:pPr>
            <a:r>
              <a:rPr lang="fr-FR" sz="1500">
                <a:latin typeface="Bookman Old Style"/>
                <a:ea typeface="Bookman Old Style"/>
                <a:cs typeface="Bookman Old Style"/>
                <a:sym typeface="Bookman Old Style"/>
              </a:rPr>
              <a:t>Maître de conférence HDR d’histoire du droit </a:t>
            </a:r>
          </a:p>
          <a:p>
            <a:pPr algn="r">
              <a:lnSpc>
                <a:spcPct val="100000"/>
              </a:lnSpc>
              <a:spcBef>
                <a:spcPts val="0"/>
              </a:spcBef>
              <a:defRPr sz="2000">
                <a:latin typeface="Bookman Old Style"/>
                <a:ea typeface="Bookman Old Style"/>
                <a:cs typeface="Bookman Old Style"/>
                <a:sym typeface="Bookman Old Style"/>
              </a:defRPr>
            </a:pPr>
            <a:r>
              <a:rPr lang="fr-FR" sz="1500">
                <a:latin typeface="Bookman Old Style"/>
                <a:ea typeface="Bookman Old Style"/>
                <a:cs typeface="Bookman Old Style"/>
                <a:sym typeface="Bookman Old Style"/>
              </a:rPr>
              <a:t>et des institutions et membre du CREDDI,</a:t>
            </a:r>
          </a:p>
          <a:p>
            <a:pPr algn="r">
              <a:lnSpc>
                <a:spcPct val="100000"/>
              </a:lnSpc>
              <a:spcBef>
                <a:spcPts val="0"/>
              </a:spcBef>
              <a:defRPr sz="2000">
                <a:latin typeface="Bookman Old Style"/>
                <a:ea typeface="Bookman Old Style"/>
                <a:cs typeface="Bookman Old Style"/>
                <a:sym typeface="Bookman Old Style"/>
              </a:defRPr>
            </a:pPr>
            <a:r>
              <a:rPr lang="fr-FR" sz="1500">
                <a:latin typeface="Bookman Old Style"/>
                <a:ea typeface="Bookman Old Style"/>
                <a:cs typeface="Bookman Old Style"/>
                <a:sym typeface="Bookman Old Style"/>
              </a:rPr>
              <a:t>Université des Antilles, pôle Guadeloupe</a:t>
            </a:r>
            <a:endParaRPr lang="fr-FR" sz="1500" dirty="0">
              <a:latin typeface="Bookman Old Style"/>
              <a:ea typeface="Bookman Old Style"/>
              <a:cs typeface="Bookman Old Style"/>
              <a:sym typeface="Bookman Old Style"/>
            </a:endParaRPr>
          </a:p>
        </p:txBody>
      </p:sp>
    </p:spTree>
    <p:extLst>
      <p:ext uri="{BB962C8B-B14F-4D97-AF65-F5344CB8AC3E}">
        <p14:creationId xmlns:p14="http://schemas.microsoft.com/office/powerpoint/2010/main" val="6072322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Titr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2800" b="1" i="1">
                <a:solidFill>
                  <a:srgbClr val="008F00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1pPr>
          </a:lstStyle>
          <a:p>
            <a:r>
              <a:t>DEVISE ET HYMNE</a:t>
            </a:r>
          </a:p>
        </p:txBody>
      </p:sp>
      <p:sp>
        <p:nvSpPr>
          <p:cNvPr id="125" name="Espace réservé du contenu 2"/>
          <p:cNvSpPr txBox="1">
            <a:spLocks noGrp="1"/>
          </p:cNvSpPr>
          <p:nvPr>
            <p:ph type="body" idx="1"/>
          </p:nvPr>
        </p:nvSpPr>
        <p:spPr>
          <a:xfrm>
            <a:off x="821765" y="2158879"/>
            <a:ext cx="7886701" cy="3263504"/>
          </a:xfrm>
          <a:prstGeom prst="rect">
            <a:avLst/>
          </a:prstGeom>
        </p:spPr>
        <p:txBody>
          <a:bodyPr/>
          <a:lstStyle/>
          <a:p>
            <a:pPr marL="0" indent="0" algn="ctr" defTabSz="342900">
              <a:spcBef>
                <a:spcPts val="975"/>
              </a:spcBef>
              <a:buNone/>
              <a:defRPr sz="3500">
                <a:uFill>
                  <a:solidFill>
                    <a:srgbClr val="000000"/>
                  </a:solidFill>
                </a:uFill>
                <a:latin typeface="Arial Black"/>
                <a:ea typeface="Arial Black"/>
                <a:cs typeface="Arial Black"/>
                <a:sym typeface="Arial Black"/>
              </a:defRPr>
            </a:pPr>
            <a:r>
              <a:rPr>
                <a:solidFill>
                  <a:srgbClr val="222222"/>
                </a:solidFill>
                <a:uFill>
                  <a:solidFill>
                    <a:srgbClr val="222222"/>
                  </a:solidFill>
                </a:uFill>
              </a:rPr>
              <a:t>Une devise (nationale) est une phrase courte, souvent symbolique, qui exprime l’identité, les valeurs et les aspirations d’un pays.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Titr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3200" b="1" u="sng">
                <a:solidFill>
                  <a:srgbClr val="C00000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1pPr>
          </a:lstStyle>
          <a:p>
            <a:r>
              <a:t>Conclusion</a:t>
            </a:r>
          </a:p>
        </p:txBody>
      </p:sp>
      <p:sp>
        <p:nvSpPr>
          <p:cNvPr id="128" name="Espace réservé du contenu 2"/>
          <p:cNvSpPr txBox="1">
            <a:spLocks noGrp="1"/>
          </p:cNvSpPr>
          <p:nvPr>
            <p:ph type="body" idx="1"/>
          </p:nvPr>
        </p:nvSpPr>
        <p:spPr>
          <a:xfrm>
            <a:off x="628650" y="2063183"/>
            <a:ext cx="7886700" cy="3263504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marL="0" indent="0" algn="ctr" defTabSz="315467">
              <a:spcBef>
                <a:spcPts val="825"/>
              </a:spcBef>
              <a:buNone/>
              <a:defRPr sz="2576">
                <a:uFill>
                  <a:solidFill>
                    <a:srgbClr val="000000"/>
                  </a:solidFill>
                </a:uFill>
                <a:latin typeface="Arial Black"/>
                <a:ea typeface="Arial Black"/>
                <a:cs typeface="Arial Black"/>
                <a:sym typeface="Arial Black"/>
              </a:defRPr>
            </a:pPr>
            <a:r>
              <a:rPr>
                <a:solidFill>
                  <a:srgbClr val="222222"/>
                </a:solidFill>
                <a:uFill>
                  <a:solidFill>
                    <a:srgbClr val="222222"/>
                  </a:solidFill>
                </a:uFill>
              </a:rPr>
              <a:t>Expression de l'identité créole et caribéenne</a:t>
            </a:r>
          </a:p>
          <a:p>
            <a:pPr marL="93206" indent="-93206" algn="ctr" defTabSz="315467">
              <a:spcBef>
                <a:spcPts val="0"/>
              </a:spcBef>
              <a:buFontTx/>
              <a:buChar char="*"/>
              <a:defRPr sz="2576">
                <a:solidFill>
                  <a:srgbClr val="222222"/>
                </a:solidFill>
                <a:latin typeface="Arial Black"/>
                <a:ea typeface="Arial Black"/>
                <a:cs typeface="Arial Black"/>
                <a:sym typeface="Arial Black"/>
              </a:defRPr>
            </a:pPr>
            <a:r>
              <a:rPr>
                <a:uFill>
                  <a:solidFill>
                    <a:srgbClr val="222222"/>
                  </a:solidFill>
                </a:uFill>
              </a:rPr>
              <a:t>Valorisation du patrimoine immatériel</a:t>
            </a:r>
          </a:p>
          <a:p>
            <a:pPr marL="93206" indent="-93206" algn="ctr" defTabSz="315467">
              <a:spcBef>
                <a:spcPts val="0"/>
              </a:spcBef>
              <a:buFontTx/>
              <a:buChar char="*"/>
              <a:defRPr sz="2576">
                <a:solidFill>
                  <a:srgbClr val="222222"/>
                </a:solidFill>
                <a:latin typeface="Arial Black"/>
                <a:ea typeface="Arial Black"/>
                <a:cs typeface="Arial Black"/>
                <a:sym typeface="Arial Black"/>
              </a:defRPr>
            </a:pPr>
            <a:r>
              <a:rPr>
                <a:uFill>
                  <a:solidFill>
                    <a:srgbClr val="222222"/>
                  </a:solidFill>
                </a:uFill>
              </a:rPr>
              <a:t>Fierté et sentiment d’appartenance</a:t>
            </a:r>
          </a:p>
          <a:p>
            <a:pPr marL="0" indent="0" algn="ctr" defTabSz="315467">
              <a:spcBef>
                <a:spcPts val="0"/>
              </a:spcBef>
              <a:buNone/>
              <a:defRPr sz="2576">
                <a:solidFill>
                  <a:srgbClr val="222222"/>
                </a:solidFill>
                <a:latin typeface="Arial Black"/>
                <a:ea typeface="Arial Black"/>
                <a:cs typeface="Arial Black"/>
                <a:sym typeface="Arial Black"/>
              </a:defRPr>
            </a:pPr>
            <a:endParaRPr>
              <a:uFill>
                <a:solidFill>
                  <a:srgbClr val="222222"/>
                </a:solidFill>
              </a:uFill>
            </a:endParaRPr>
          </a:p>
          <a:p>
            <a:pPr marL="0" indent="0" algn="ctr" defTabSz="315467">
              <a:spcBef>
                <a:spcPts val="0"/>
              </a:spcBef>
              <a:buNone/>
              <a:defRPr sz="2576">
                <a:solidFill>
                  <a:srgbClr val="222222"/>
                </a:solidFill>
                <a:latin typeface="Arial Black"/>
                <a:ea typeface="Arial Black"/>
                <a:cs typeface="Arial Black"/>
                <a:sym typeface="Arial Black"/>
              </a:defRPr>
            </a:pPr>
            <a:endParaRPr>
              <a:uFill>
                <a:solidFill>
                  <a:srgbClr val="222222"/>
                </a:solidFill>
              </a:uFill>
            </a:endParaRPr>
          </a:p>
          <a:p>
            <a:pPr marL="0" indent="0" algn="ctr" defTabSz="315467">
              <a:spcBef>
                <a:spcPts val="0"/>
              </a:spcBef>
              <a:buNone/>
              <a:defRPr sz="2576">
                <a:solidFill>
                  <a:srgbClr val="222222"/>
                </a:solidFill>
                <a:latin typeface="Arial Black"/>
                <a:ea typeface="Arial Black"/>
                <a:cs typeface="Arial Black"/>
                <a:sym typeface="Arial Black"/>
              </a:defRPr>
            </a:pPr>
            <a:r>
              <a:rPr>
                <a:uFill>
                  <a:solidFill>
                    <a:srgbClr val="222222"/>
                  </a:solidFill>
                </a:uFill>
              </a:rPr>
              <a:t>Héritage des luttes pour l'autonomie et l’indépendance</a:t>
            </a:r>
          </a:p>
          <a:p>
            <a:pPr marL="0" indent="0" algn="ctr" defTabSz="315467">
              <a:spcBef>
                <a:spcPts val="0"/>
              </a:spcBef>
              <a:buNone/>
              <a:defRPr sz="2576">
                <a:solidFill>
                  <a:srgbClr val="222222"/>
                </a:solidFill>
                <a:latin typeface="Arial Black"/>
                <a:ea typeface="Arial Black"/>
                <a:cs typeface="Arial Black"/>
                <a:sym typeface="Arial Black"/>
              </a:defRPr>
            </a:pPr>
            <a:endParaRPr>
              <a:uFill>
                <a:solidFill>
                  <a:srgbClr val="222222"/>
                </a:solidFill>
              </a:uFill>
            </a:endParaRPr>
          </a:p>
          <a:p>
            <a:pPr marL="93206" indent="-93206" algn="ctr" defTabSz="315467">
              <a:spcBef>
                <a:spcPts val="0"/>
              </a:spcBef>
              <a:buFontTx/>
              <a:buChar char="*"/>
              <a:defRPr sz="2576">
                <a:solidFill>
                  <a:srgbClr val="222222"/>
                </a:solidFill>
                <a:latin typeface="Arial Black"/>
                <a:ea typeface="Arial Black"/>
                <a:cs typeface="Arial Black"/>
                <a:sym typeface="Arial Black"/>
              </a:defRPr>
            </a:pPr>
            <a:r>
              <a:rPr>
                <a:uFill>
                  <a:solidFill>
                    <a:srgbClr val="222222"/>
                  </a:solidFill>
                </a:uFill>
              </a:rPr>
              <a:t>Célébration des figures emblématiques guadeloupéennes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un large processus de consultation EST essentiel."/>
          <p:cNvSpPr txBox="1">
            <a:spLocks noGrp="1"/>
          </p:cNvSpPr>
          <p:nvPr>
            <p:ph type="ctrTitle"/>
          </p:nvPr>
        </p:nvSpPr>
        <p:spPr>
          <a:xfrm>
            <a:off x="1143000" y="1158300"/>
            <a:ext cx="6858000" cy="1790701"/>
          </a:xfrm>
          <a:prstGeom prst="rect">
            <a:avLst/>
          </a:prstGeom>
        </p:spPr>
        <p:txBody>
          <a:bodyPr/>
          <a:lstStyle>
            <a:lvl1pPr defTabSz="457200">
              <a:lnSpc>
                <a:spcPct val="100000"/>
              </a:lnSpc>
              <a:defRPr sz="3400">
                <a:solidFill>
                  <a:srgbClr val="222222"/>
                </a:solidFill>
                <a:uFill>
                  <a:solidFill>
                    <a:srgbClr val="222222"/>
                  </a:solidFill>
                </a:uFill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pPr>
              <a:defRPr>
                <a:uFillTx/>
              </a:defRPr>
            </a:pPr>
            <a:r>
              <a:rPr>
                <a:uFill>
                  <a:solidFill>
                    <a:srgbClr val="222222"/>
                  </a:solidFill>
                </a:uFill>
              </a:rPr>
              <a:t>un large processus de consultation EST essentiel.</a:t>
            </a:r>
          </a:p>
        </p:txBody>
      </p:sp>
      <p:sp>
        <p:nvSpPr>
          <p:cNvPr id="131" name="Obtenir un large consensus parmi les différentes forces politiques de la Guadeloupe pour éviter que l'adoption de ces symboles ne devienne un sujet de division."/>
          <p:cNvSpPr txBox="1">
            <a:spLocks noGrp="1"/>
          </p:cNvSpPr>
          <p:nvPr>
            <p:ph type="subTitle" sz="quarter" idx="1"/>
          </p:nvPr>
        </p:nvSpPr>
        <p:spPr>
          <a:xfrm>
            <a:off x="1143000" y="3716891"/>
            <a:ext cx="6858000" cy="1160955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marL="60787" indent="-60787" defTabSz="205740">
              <a:spcBef>
                <a:spcPts val="0"/>
              </a:spcBef>
              <a:buSzPct val="100000"/>
              <a:buChar char="*"/>
              <a:defRPr sz="2280">
                <a:solidFill>
                  <a:srgbClr val="222222"/>
                </a:solidFill>
                <a:latin typeface="Arial Black"/>
                <a:ea typeface="Arial Black"/>
                <a:cs typeface="Arial Black"/>
                <a:sym typeface="Arial Black"/>
              </a:defRPr>
            </a:pPr>
            <a:r>
              <a:t>O</a:t>
            </a:r>
            <a:r>
              <a:rPr>
                <a:uFill>
                  <a:solidFill>
                    <a:srgbClr val="222222"/>
                  </a:solidFill>
                </a:uFill>
              </a:rPr>
              <a:t>btenir un large consensus parmi les différentes forces politiques de la Guadeloupe pour éviter que l'adoption de ces symboles ne devienne un sujet de division.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Titre 1"/>
          <p:cNvSpPr txBox="1">
            <a:spLocks noGrp="1"/>
          </p:cNvSpPr>
          <p:nvPr>
            <p:ph type="title"/>
          </p:nvPr>
        </p:nvSpPr>
        <p:spPr>
          <a:xfrm>
            <a:off x="628651" y="1131094"/>
            <a:ext cx="7634783" cy="669686"/>
          </a:xfrm>
          <a:prstGeom prst="rect">
            <a:avLst/>
          </a:prstGeom>
        </p:spPr>
        <p:txBody>
          <a:bodyPr/>
          <a:lstStyle>
            <a:lvl1pPr>
              <a:defRPr sz="2800" b="1" u="sng">
                <a:solidFill>
                  <a:srgbClr val="C00000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1pPr>
          </a:lstStyle>
          <a:p>
            <a:r>
              <a:t>Emblèmes et évolution institutionnelle</a:t>
            </a:r>
          </a:p>
        </p:txBody>
      </p:sp>
      <p:sp>
        <p:nvSpPr>
          <p:cNvPr id="98" name="Espace réservé du contenu 2"/>
          <p:cNvSpPr txBox="1">
            <a:spLocks noGrp="1"/>
          </p:cNvSpPr>
          <p:nvPr>
            <p:ph type="body" idx="1"/>
          </p:nvPr>
        </p:nvSpPr>
        <p:spPr>
          <a:xfrm>
            <a:off x="538843" y="1910443"/>
            <a:ext cx="7886701" cy="3453494"/>
          </a:xfrm>
          <a:prstGeom prst="rect">
            <a:avLst/>
          </a:prstGeom>
          <a:solidFill>
            <a:srgbClr val="FFFFFF"/>
          </a:solidFill>
          <a:ln w="19050">
            <a:solidFill>
              <a:schemeClr val="accent1"/>
            </a:solidFill>
            <a:miter lim="800000"/>
          </a:ln>
        </p:spPr>
        <p:txBody>
          <a:bodyPr>
            <a:normAutofit fontScale="92500" lnSpcReduction="10000"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500"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r>
              <a:t>L'adoption d’emblèmes régionaux pour la Guadeloupe est l’incarnation même de la problématique statutaire et institutionnelle de la Guadeloupe dans ces aspects identitaires, et donc culturels et symboliques.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Titre 1"/>
          <p:cNvSpPr txBox="1">
            <a:spLocks noGrp="1"/>
          </p:cNvSpPr>
          <p:nvPr>
            <p:ph type="title"/>
          </p:nvPr>
        </p:nvSpPr>
        <p:spPr>
          <a:xfrm>
            <a:off x="628650" y="1131094"/>
            <a:ext cx="7886700" cy="395859"/>
          </a:xfrm>
          <a:prstGeom prst="rect">
            <a:avLst/>
          </a:prstGeom>
        </p:spPr>
        <p:txBody>
          <a:bodyPr>
            <a:normAutofit fontScale="90000"/>
          </a:bodyPr>
          <a:lstStyle>
            <a:lvl1pPr defTabSz="868680">
              <a:defRPr sz="1520">
                <a:latin typeface="+mn-lt"/>
                <a:ea typeface="+mn-ea"/>
                <a:cs typeface="+mn-cs"/>
                <a:sym typeface="Aptos"/>
              </a:defRPr>
            </a:lvl1pPr>
          </a:lstStyle>
          <a:p>
            <a:br/>
            <a:endParaRPr/>
          </a:p>
        </p:txBody>
      </p:sp>
      <p:sp>
        <p:nvSpPr>
          <p:cNvPr id="101" name="Espace réservé du contenu 2"/>
          <p:cNvSpPr txBox="1">
            <a:spLocks noGrp="1"/>
          </p:cNvSpPr>
          <p:nvPr>
            <p:ph type="body" idx="1"/>
          </p:nvPr>
        </p:nvSpPr>
        <p:spPr>
          <a:xfrm>
            <a:off x="628650" y="1692735"/>
            <a:ext cx="7886700" cy="3472531"/>
          </a:xfrm>
          <a:prstGeom prst="rect">
            <a:avLst/>
          </a:prstGeom>
        </p:spPr>
        <p:txBody>
          <a:bodyPr/>
          <a:lstStyle>
            <a:lvl1pPr marL="0" indent="0" algn="ctr" defTabSz="45720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600">
                <a:solidFill>
                  <a:srgbClr val="222222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r>
              <a:t>Mise en place d’une commission du patrimoine et des emblèmes de la Guadeloupe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Titre 1"/>
          <p:cNvSpPr txBox="1">
            <a:spLocks noGrp="1"/>
          </p:cNvSpPr>
          <p:nvPr>
            <p:ph type="title"/>
          </p:nvPr>
        </p:nvSpPr>
        <p:spPr>
          <a:xfrm>
            <a:off x="628650" y="1057615"/>
            <a:ext cx="7886700" cy="994173"/>
          </a:xfrm>
          <a:prstGeom prst="rect">
            <a:avLst/>
          </a:prstGeom>
        </p:spPr>
        <p:txBody>
          <a:bodyPr/>
          <a:lstStyle>
            <a:lvl1pPr algn="just" defTabSz="457200">
              <a:lnSpc>
                <a:spcPct val="100000"/>
              </a:lnSpc>
              <a:defRPr sz="1800" b="1" i="1">
                <a:solidFill>
                  <a:srgbClr val="FF26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L’ADOPTION DES EMBLÈMES RÉGIONAUX</a:t>
            </a:r>
          </a:p>
        </p:txBody>
      </p:sp>
      <p:sp>
        <p:nvSpPr>
          <p:cNvPr id="104" name="Espace réservé du contenu 2"/>
          <p:cNvSpPr txBox="1">
            <a:spLocks noGrp="1"/>
          </p:cNvSpPr>
          <p:nvPr>
            <p:ph type="body" idx="1"/>
          </p:nvPr>
        </p:nvSpPr>
        <p:spPr>
          <a:xfrm>
            <a:off x="628650" y="2394346"/>
            <a:ext cx="7886700" cy="3263504"/>
          </a:xfrm>
          <a:prstGeom prst="rect">
            <a:avLst/>
          </a:prstGeom>
        </p:spPr>
        <p:txBody>
          <a:bodyPr/>
          <a:lstStyle/>
          <a:p>
            <a:pPr marL="0" indent="0" algn="ctr" defTabSz="342900">
              <a:spcBef>
                <a:spcPts val="0"/>
              </a:spcBef>
              <a:buNone/>
              <a:defRPr sz="2600">
                <a:solidFill>
                  <a:srgbClr val="222222"/>
                </a:solidFill>
                <a:latin typeface="Arial Black"/>
                <a:ea typeface="Arial Black"/>
                <a:cs typeface="Arial Black"/>
                <a:sym typeface="Arial Black"/>
              </a:defRPr>
            </a:pPr>
            <a:r>
              <a:t>1- Un drapeau guadeloupéen : identité et droit</a:t>
            </a:r>
          </a:p>
          <a:p>
            <a:pPr marL="0" indent="0" algn="ctr" defTabSz="342900">
              <a:spcBef>
                <a:spcPts val="0"/>
              </a:spcBef>
              <a:buNone/>
              <a:defRPr sz="2600">
                <a:solidFill>
                  <a:srgbClr val="222222"/>
                </a:solidFill>
                <a:latin typeface="Arial Black"/>
                <a:ea typeface="Arial Black"/>
                <a:cs typeface="Arial Black"/>
                <a:sym typeface="Arial Black"/>
              </a:defRPr>
            </a:pPr>
            <a:endParaRPr/>
          </a:p>
          <a:p>
            <a:pPr marL="0" indent="0" algn="ctr" defTabSz="342900">
              <a:spcBef>
                <a:spcPts val="0"/>
              </a:spcBef>
              <a:buNone/>
              <a:defRPr sz="2600">
                <a:solidFill>
                  <a:srgbClr val="222222"/>
                </a:solidFill>
                <a:latin typeface="Arial Black"/>
                <a:ea typeface="Arial Black"/>
                <a:cs typeface="Arial Black"/>
                <a:sym typeface="Arial Black"/>
              </a:defRPr>
            </a:pPr>
            <a:r>
              <a:t>2- Le rôle de la devise</a:t>
            </a:r>
          </a:p>
          <a:p>
            <a:pPr marL="0" indent="0" algn="ctr" defTabSz="342900">
              <a:spcBef>
                <a:spcPts val="0"/>
              </a:spcBef>
              <a:buNone/>
              <a:defRPr sz="2600">
                <a:solidFill>
                  <a:srgbClr val="222222"/>
                </a:solidFill>
                <a:latin typeface="Arial Black"/>
                <a:ea typeface="Arial Black"/>
                <a:cs typeface="Arial Black"/>
                <a:sym typeface="Arial Black"/>
              </a:defRPr>
            </a:pPr>
            <a:endParaRPr/>
          </a:p>
          <a:p>
            <a:pPr marL="0" indent="0" algn="ctr" defTabSz="342900">
              <a:spcBef>
                <a:spcPts val="0"/>
              </a:spcBef>
              <a:buNone/>
              <a:defRPr sz="2600">
                <a:solidFill>
                  <a:srgbClr val="222222"/>
                </a:solidFill>
                <a:latin typeface="Arial Black"/>
                <a:ea typeface="Arial Black"/>
                <a:cs typeface="Arial Black"/>
                <a:sym typeface="Arial Black"/>
              </a:defRPr>
            </a:pPr>
            <a:r>
              <a:t>3- L’adoption de l’hymne dans l’évolution institutionnelle</a:t>
            </a:r>
          </a:p>
        </p:txBody>
      </p:sp>
      <p:sp>
        <p:nvSpPr>
          <p:cNvPr id="105" name="ZoneTexte 3"/>
          <p:cNvSpPr txBox="1"/>
          <p:nvPr/>
        </p:nvSpPr>
        <p:spPr>
          <a:xfrm>
            <a:off x="662939" y="1805894"/>
            <a:ext cx="5972993" cy="4154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34289" rIns="34289">
            <a:spAutoFit/>
          </a:bodyPr>
          <a:lstStyle>
            <a:lvl1pPr>
              <a:defRPr sz="2800" b="1" i="1">
                <a:latin typeface="Bookman Old Style"/>
                <a:ea typeface="Bookman Old Style"/>
                <a:cs typeface="Bookman Old Style"/>
                <a:sym typeface="Bookman Old Style"/>
              </a:defRPr>
            </a:lvl1pPr>
          </a:lstStyle>
          <a:p>
            <a:r>
              <a:rPr sz="2100"/>
              <a:t>3 points déterminants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Titre 1"/>
          <p:cNvSpPr txBox="1">
            <a:spLocks noGrp="1"/>
          </p:cNvSpPr>
          <p:nvPr>
            <p:ph type="title"/>
          </p:nvPr>
        </p:nvSpPr>
        <p:spPr>
          <a:xfrm>
            <a:off x="628650" y="1041286"/>
            <a:ext cx="7886700" cy="994173"/>
          </a:xfrm>
          <a:prstGeom prst="rect">
            <a:avLst/>
          </a:prstGeom>
        </p:spPr>
        <p:txBody>
          <a:bodyPr/>
          <a:lstStyle/>
          <a:p>
            <a:pPr>
              <a:defRPr sz="2800" b="1" i="1">
                <a:latin typeface="Bookman Old Style"/>
                <a:ea typeface="Bookman Old Style"/>
                <a:cs typeface="Bookman Old Style"/>
                <a:sym typeface="Bookman Old Style"/>
              </a:defRPr>
            </a:pPr>
            <a:r>
              <a:t> </a:t>
            </a:r>
            <a:r>
              <a:rPr>
                <a:solidFill>
                  <a:srgbClr val="FFD479"/>
                </a:solidFill>
              </a:rPr>
              <a:t>Incarner les valeurs traditionnelles du peuple guadeloupéen.</a:t>
            </a:r>
          </a:p>
        </p:txBody>
      </p:sp>
      <p:sp>
        <p:nvSpPr>
          <p:cNvPr id="108" name="Espace réservé du contenu 2"/>
          <p:cNvSpPr txBox="1">
            <a:spLocks noGrp="1"/>
          </p:cNvSpPr>
          <p:nvPr>
            <p:ph type="body" idx="1"/>
          </p:nvPr>
        </p:nvSpPr>
        <p:spPr>
          <a:xfrm>
            <a:off x="347576" y="2302138"/>
            <a:ext cx="8448848" cy="3101136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 marL="0" indent="0" algn="ctr" defTabSz="342900">
              <a:spcBef>
                <a:spcPts val="975"/>
              </a:spcBef>
              <a:buNone/>
              <a:defRPr sz="3100">
                <a:uFill>
                  <a:solidFill>
                    <a:srgbClr val="000000"/>
                  </a:solidFill>
                </a:uFill>
                <a:latin typeface="Arial Black"/>
                <a:ea typeface="Arial Black"/>
                <a:cs typeface="Arial Black"/>
                <a:sym typeface="Arial Black"/>
              </a:defRPr>
            </a:pPr>
            <a:r>
              <a:rPr dirty="0">
                <a:solidFill>
                  <a:srgbClr val="222222"/>
                </a:solidFill>
                <a:uFill>
                  <a:solidFill>
                    <a:srgbClr val="222222"/>
                  </a:solidFill>
                </a:uFill>
              </a:rPr>
              <a:t>La </a:t>
            </a:r>
            <a:r>
              <a:rPr dirty="0" err="1">
                <a:solidFill>
                  <a:srgbClr val="222222"/>
                </a:solidFill>
                <a:uFill>
                  <a:solidFill>
                    <a:srgbClr val="222222"/>
                  </a:solidFill>
                </a:uFill>
              </a:rPr>
              <a:t>Résistance</a:t>
            </a:r>
            <a:r>
              <a:rPr dirty="0">
                <a:solidFill>
                  <a:srgbClr val="222222"/>
                </a:solidFill>
                <a:uFill>
                  <a:solidFill>
                    <a:srgbClr val="222222"/>
                  </a:solidFill>
                </a:uFill>
              </a:rPr>
              <a:t> et la Lutte pour la Justice</a:t>
            </a:r>
          </a:p>
          <a:p>
            <a:pPr marL="0" indent="0" algn="ctr" defTabSz="342900">
              <a:spcBef>
                <a:spcPts val="975"/>
              </a:spcBef>
              <a:buNone/>
              <a:defRPr sz="3100">
                <a:uFill>
                  <a:solidFill>
                    <a:srgbClr val="000000"/>
                  </a:solidFill>
                </a:uFill>
                <a:latin typeface="Arial Black"/>
                <a:ea typeface="Arial Black"/>
                <a:cs typeface="Arial Black"/>
                <a:sym typeface="Arial Black"/>
              </a:defRPr>
            </a:pPr>
            <a:r>
              <a:rPr dirty="0" err="1">
                <a:solidFill>
                  <a:srgbClr val="222222"/>
                </a:solidFill>
                <a:uFill>
                  <a:solidFill>
                    <a:srgbClr val="222222"/>
                  </a:solidFill>
                </a:uFill>
              </a:rPr>
              <a:t>L’Identité</a:t>
            </a:r>
            <a:r>
              <a:rPr dirty="0">
                <a:solidFill>
                  <a:srgbClr val="222222"/>
                </a:solidFill>
                <a:uFill>
                  <a:solidFill>
                    <a:srgbClr val="222222"/>
                  </a:solidFill>
                </a:uFill>
              </a:rPr>
              <a:t> et la </a:t>
            </a:r>
            <a:r>
              <a:rPr dirty="0" err="1">
                <a:solidFill>
                  <a:srgbClr val="222222"/>
                </a:solidFill>
                <a:uFill>
                  <a:solidFill>
                    <a:srgbClr val="222222"/>
                  </a:solidFill>
                </a:uFill>
              </a:rPr>
              <a:t>fierté</a:t>
            </a:r>
            <a:r>
              <a:rPr dirty="0">
                <a:solidFill>
                  <a:srgbClr val="222222"/>
                </a:solidFill>
                <a:uFill>
                  <a:solidFill>
                    <a:srgbClr val="222222"/>
                  </a:solidFill>
                </a:uFill>
              </a:rPr>
              <a:t> </a:t>
            </a:r>
            <a:r>
              <a:rPr dirty="0" err="1">
                <a:solidFill>
                  <a:srgbClr val="222222"/>
                </a:solidFill>
                <a:uFill>
                  <a:solidFill>
                    <a:srgbClr val="222222"/>
                  </a:solidFill>
                </a:uFill>
              </a:rPr>
              <a:t>culturelle</a:t>
            </a:r>
            <a:endParaRPr dirty="0">
              <a:solidFill>
                <a:srgbClr val="222222"/>
              </a:solidFill>
              <a:uFill>
                <a:solidFill>
                  <a:srgbClr val="222222"/>
                </a:solidFill>
              </a:uFill>
            </a:endParaRPr>
          </a:p>
          <a:p>
            <a:pPr marL="0" indent="0" algn="ctr" defTabSz="342900">
              <a:spcBef>
                <a:spcPts val="975"/>
              </a:spcBef>
              <a:buNone/>
              <a:defRPr sz="3100">
                <a:uFill>
                  <a:solidFill>
                    <a:srgbClr val="000000"/>
                  </a:solidFill>
                </a:uFill>
                <a:latin typeface="Arial Black"/>
                <a:ea typeface="Arial Black"/>
                <a:cs typeface="Arial Black"/>
                <a:sym typeface="Arial Black"/>
              </a:defRPr>
            </a:pPr>
            <a:r>
              <a:rPr dirty="0">
                <a:solidFill>
                  <a:srgbClr val="222222"/>
                </a:solidFill>
                <a:uFill>
                  <a:solidFill>
                    <a:srgbClr val="222222"/>
                  </a:solidFill>
                </a:uFill>
              </a:rPr>
              <a:t>La </a:t>
            </a:r>
            <a:r>
              <a:rPr dirty="0" err="1">
                <a:solidFill>
                  <a:srgbClr val="222222"/>
                </a:solidFill>
                <a:uFill>
                  <a:solidFill>
                    <a:srgbClr val="222222"/>
                  </a:solidFill>
                </a:uFill>
              </a:rPr>
              <a:t>Solidarité</a:t>
            </a:r>
            <a:r>
              <a:rPr dirty="0">
                <a:solidFill>
                  <a:srgbClr val="222222"/>
                </a:solidFill>
                <a:uFill>
                  <a:solidFill>
                    <a:srgbClr val="222222"/>
                  </a:solidFill>
                </a:uFill>
              </a:rPr>
              <a:t> et </a:t>
            </a:r>
            <a:r>
              <a:rPr dirty="0" err="1">
                <a:solidFill>
                  <a:srgbClr val="222222"/>
                </a:solidFill>
                <a:uFill>
                  <a:solidFill>
                    <a:srgbClr val="222222"/>
                  </a:solidFill>
                </a:uFill>
              </a:rPr>
              <a:t>l’Attachement</a:t>
            </a:r>
            <a:r>
              <a:rPr dirty="0">
                <a:solidFill>
                  <a:srgbClr val="222222"/>
                </a:solidFill>
                <a:uFill>
                  <a:solidFill>
                    <a:srgbClr val="222222"/>
                  </a:solidFill>
                </a:uFill>
              </a:rPr>
              <a:t> au Terroir</a:t>
            </a:r>
          </a:p>
          <a:p>
            <a:pPr marL="0" indent="0" algn="ctr" defTabSz="342900">
              <a:spcBef>
                <a:spcPts val="975"/>
              </a:spcBef>
              <a:buNone/>
              <a:defRPr sz="3100">
                <a:uFill>
                  <a:solidFill>
                    <a:srgbClr val="000000"/>
                  </a:solidFill>
                </a:uFill>
                <a:latin typeface="Arial Black"/>
                <a:ea typeface="Arial Black"/>
                <a:cs typeface="Arial Black"/>
                <a:sym typeface="Arial Black"/>
              </a:defRPr>
            </a:pPr>
            <a:r>
              <a:rPr dirty="0">
                <a:solidFill>
                  <a:srgbClr val="222222"/>
                </a:solidFill>
                <a:uFill>
                  <a:solidFill>
                    <a:srgbClr val="222222"/>
                  </a:solidFill>
                </a:uFill>
              </a:rPr>
              <a:t>La </a:t>
            </a:r>
            <a:r>
              <a:rPr dirty="0" err="1">
                <a:solidFill>
                  <a:srgbClr val="222222"/>
                </a:solidFill>
                <a:uFill>
                  <a:solidFill>
                    <a:srgbClr val="222222"/>
                  </a:solidFill>
                </a:uFill>
              </a:rPr>
              <a:t>Spiritualité</a:t>
            </a:r>
            <a:r>
              <a:rPr dirty="0">
                <a:solidFill>
                  <a:srgbClr val="222222"/>
                </a:solidFill>
                <a:uFill>
                  <a:solidFill>
                    <a:srgbClr val="222222"/>
                  </a:solidFill>
                </a:uFill>
              </a:rPr>
              <a:t> et la </a:t>
            </a:r>
            <a:r>
              <a:rPr dirty="0" err="1">
                <a:solidFill>
                  <a:srgbClr val="222222"/>
                </a:solidFill>
                <a:uFill>
                  <a:solidFill>
                    <a:srgbClr val="222222"/>
                  </a:solidFill>
                </a:uFill>
              </a:rPr>
              <a:t>Résilience</a:t>
            </a:r>
            <a:endParaRPr dirty="0">
              <a:solidFill>
                <a:srgbClr val="222222"/>
              </a:solidFill>
              <a:uFill>
                <a:solidFill>
                  <a:srgbClr val="222222"/>
                </a:solidFill>
              </a:uFill>
            </a:endParaRPr>
          </a:p>
          <a:p>
            <a:pPr marL="0" indent="0" algn="ctr" defTabSz="342900">
              <a:spcBef>
                <a:spcPts val="975"/>
              </a:spcBef>
              <a:buNone/>
              <a:defRPr sz="3100">
                <a:uFill>
                  <a:solidFill>
                    <a:srgbClr val="000000"/>
                  </a:solidFill>
                </a:uFill>
                <a:latin typeface="Arial Black"/>
                <a:ea typeface="Arial Black"/>
                <a:cs typeface="Arial Black"/>
                <a:sym typeface="Arial Black"/>
              </a:defRPr>
            </a:pPr>
            <a:r>
              <a:rPr dirty="0">
                <a:solidFill>
                  <a:srgbClr val="222222"/>
                </a:solidFill>
                <a:uFill>
                  <a:solidFill>
                    <a:srgbClr val="222222"/>
                  </a:solidFill>
                </a:uFill>
              </a:rPr>
              <a:t>Le goût de </a:t>
            </a:r>
            <a:r>
              <a:rPr dirty="0" err="1">
                <a:solidFill>
                  <a:srgbClr val="222222"/>
                </a:solidFill>
                <a:uFill>
                  <a:solidFill>
                    <a:srgbClr val="222222"/>
                  </a:solidFill>
                </a:uFill>
              </a:rPr>
              <a:t>l’effort</a:t>
            </a:r>
            <a:endParaRPr dirty="0">
              <a:solidFill>
                <a:srgbClr val="222222"/>
              </a:solidFill>
              <a:uFill>
                <a:solidFill>
                  <a:srgbClr val="222222"/>
                </a:solidFill>
              </a:u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Titr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3200" b="1">
                <a:solidFill>
                  <a:schemeClr val="accent6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1pPr>
          </a:lstStyle>
          <a:p>
            <a:r>
              <a:t>Honorer l’Histoire du pays et ses acteurs</a:t>
            </a:r>
          </a:p>
        </p:txBody>
      </p:sp>
      <p:sp>
        <p:nvSpPr>
          <p:cNvPr id="111" name="Espace réservé du contenu 2"/>
          <p:cNvSpPr txBox="1">
            <a:spLocks noGrp="1"/>
          </p:cNvSpPr>
          <p:nvPr>
            <p:ph type="body" idx="1"/>
          </p:nvPr>
        </p:nvSpPr>
        <p:spPr>
          <a:xfrm>
            <a:off x="515389" y="2308286"/>
            <a:ext cx="8374034" cy="3263504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 marL="0" indent="0" algn="ctr" defTabSz="342900">
              <a:spcBef>
                <a:spcPts val="975"/>
              </a:spcBef>
              <a:buNone/>
              <a:defRPr sz="3600">
                <a:uFill>
                  <a:solidFill>
                    <a:srgbClr val="000000"/>
                  </a:solidFill>
                </a:uFill>
                <a:latin typeface="Arial Black"/>
                <a:ea typeface="Arial Black"/>
                <a:cs typeface="Arial Black"/>
                <a:sym typeface="Arial Black"/>
              </a:defRPr>
            </a:pPr>
            <a:r>
              <a:rPr dirty="0" err="1">
                <a:solidFill>
                  <a:srgbClr val="222222"/>
                </a:solidFill>
                <a:uFill>
                  <a:solidFill>
                    <a:srgbClr val="222222"/>
                  </a:solidFill>
                </a:uFill>
              </a:rPr>
              <a:t>L’histoire</a:t>
            </a:r>
            <a:r>
              <a:rPr dirty="0">
                <a:solidFill>
                  <a:srgbClr val="222222"/>
                </a:solidFill>
                <a:uFill>
                  <a:solidFill>
                    <a:srgbClr val="222222"/>
                  </a:solidFill>
                </a:uFill>
              </a:rPr>
              <a:t> de la Guadeloupe </a:t>
            </a:r>
            <a:r>
              <a:rPr dirty="0" err="1">
                <a:solidFill>
                  <a:srgbClr val="222222"/>
                </a:solidFill>
                <a:uFill>
                  <a:solidFill>
                    <a:srgbClr val="222222"/>
                  </a:solidFill>
                </a:uFill>
              </a:rPr>
              <a:t>est</a:t>
            </a:r>
            <a:r>
              <a:rPr dirty="0">
                <a:solidFill>
                  <a:srgbClr val="222222"/>
                </a:solidFill>
                <a:uFill>
                  <a:solidFill>
                    <a:srgbClr val="222222"/>
                  </a:solidFill>
                </a:uFill>
              </a:rPr>
              <a:t> </a:t>
            </a:r>
            <a:r>
              <a:rPr dirty="0" err="1">
                <a:solidFill>
                  <a:srgbClr val="222222"/>
                </a:solidFill>
                <a:uFill>
                  <a:solidFill>
                    <a:srgbClr val="222222"/>
                  </a:solidFill>
                </a:uFill>
              </a:rPr>
              <a:t>celle</a:t>
            </a:r>
            <a:r>
              <a:rPr dirty="0">
                <a:solidFill>
                  <a:srgbClr val="222222"/>
                </a:solidFill>
                <a:uFill>
                  <a:solidFill>
                    <a:srgbClr val="222222"/>
                  </a:solidFill>
                </a:uFill>
              </a:rPr>
              <a:t> d’un </a:t>
            </a:r>
            <a:r>
              <a:rPr dirty="0" err="1">
                <a:solidFill>
                  <a:srgbClr val="222222"/>
                </a:solidFill>
                <a:uFill>
                  <a:solidFill>
                    <a:srgbClr val="222222"/>
                  </a:solidFill>
                </a:uFill>
              </a:rPr>
              <a:t>peuple</a:t>
            </a:r>
            <a:r>
              <a:rPr dirty="0">
                <a:solidFill>
                  <a:srgbClr val="222222"/>
                </a:solidFill>
                <a:uFill>
                  <a:solidFill>
                    <a:srgbClr val="222222"/>
                  </a:solidFill>
                </a:uFill>
              </a:rPr>
              <a:t> </a:t>
            </a:r>
            <a:r>
              <a:rPr dirty="0" err="1">
                <a:solidFill>
                  <a:srgbClr val="222222"/>
                </a:solidFill>
                <a:uFill>
                  <a:solidFill>
                    <a:srgbClr val="222222"/>
                  </a:solidFill>
                </a:uFill>
              </a:rPr>
              <a:t>forgé</a:t>
            </a:r>
            <a:r>
              <a:rPr dirty="0">
                <a:solidFill>
                  <a:srgbClr val="222222"/>
                </a:solidFill>
                <a:uFill>
                  <a:solidFill>
                    <a:srgbClr val="222222"/>
                  </a:solidFill>
                </a:uFill>
              </a:rPr>
              <a:t> par la </a:t>
            </a:r>
            <a:r>
              <a:rPr dirty="0" err="1">
                <a:solidFill>
                  <a:srgbClr val="222222"/>
                </a:solidFill>
                <a:uFill>
                  <a:solidFill>
                    <a:srgbClr val="222222"/>
                  </a:solidFill>
                </a:uFill>
              </a:rPr>
              <a:t>douleur</a:t>
            </a:r>
            <a:r>
              <a:rPr dirty="0">
                <a:solidFill>
                  <a:srgbClr val="222222"/>
                </a:solidFill>
                <a:uFill>
                  <a:solidFill>
                    <a:srgbClr val="222222"/>
                  </a:solidFill>
                </a:uFill>
              </a:rPr>
              <a:t>, la </a:t>
            </a:r>
            <a:r>
              <a:rPr dirty="0" err="1">
                <a:solidFill>
                  <a:srgbClr val="222222"/>
                </a:solidFill>
                <a:uFill>
                  <a:solidFill>
                    <a:srgbClr val="222222"/>
                  </a:solidFill>
                </a:uFill>
              </a:rPr>
              <a:t>résistance</a:t>
            </a:r>
            <a:r>
              <a:rPr dirty="0">
                <a:solidFill>
                  <a:srgbClr val="222222"/>
                </a:solidFill>
                <a:uFill>
                  <a:solidFill>
                    <a:srgbClr val="222222"/>
                  </a:solidFill>
                </a:uFill>
              </a:rPr>
              <a:t> à </a:t>
            </a:r>
            <a:r>
              <a:rPr dirty="0" err="1">
                <a:solidFill>
                  <a:srgbClr val="222222"/>
                </a:solidFill>
                <a:uFill>
                  <a:solidFill>
                    <a:srgbClr val="222222"/>
                  </a:solidFill>
                </a:uFill>
              </a:rPr>
              <a:t>l’oppression</a:t>
            </a:r>
            <a:r>
              <a:rPr dirty="0">
                <a:solidFill>
                  <a:srgbClr val="222222"/>
                </a:solidFill>
                <a:uFill>
                  <a:solidFill>
                    <a:srgbClr val="222222"/>
                  </a:solidFill>
                </a:uFill>
              </a:rPr>
              <a:t> et la </a:t>
            </a:r>
            <a:r>
              <a:rPr dirty="0" err="1">
                <a:solidFill>
                  <a:srgbClr val="222222"/>
                </a:solidFill>
                <a:uFill>
                  <a:solidFill>
                    <a:srgbClr val="222222"/>
                  </a:solidFill>
                </a:uFill>
              </a:rPr>
              <a:t>quête</a:t>
            </a:r>
            <a:r>
              <a:rPr dirty="0">
                <a:solidFill>
                  <a:srgbClr val="222222"/>
                </a:solidFill>
                <a:uFill>
                  <a:solidFill>
                    <a:srgbClr val="222222"/>
                  </a:solidFill>
                </a:uFill>
              </a:rPr>
              <a:t> de </a:t>
            </a:r>
            <a:r>
              <a:rPr dirty="0" err="1">
                <a:solidFill>
                  <a:srgbClr val="222222"/>
                </a:solidFill>
                <a:uFill>
                  <a:solidFill>
                    <a:srgbClr val="222222"/>
                  </a:solidFill>
                </a:uFill>
              </a:rPr>
              <a:t>dignité</a:t>
            </a:r>
            <a:r>
              <a:rPr dirty="0">
                <a:solidFill>
                  <a:srgbClr val="222222"/>
                </a:solidFill>
                <a:uFill>
                  <a:solidFill>
                    <a:srgbClr val="222222"/>
                  </a:solidFill>
                </a:uFill>
              </a:rPr>
              <a:t>.</a:t>
            </a:r>
          </a:p>
          <a:p>
            <a:pPr marL="0" indent="0" algn="ctr">
              <a:lnSpc>
                <a:spcPct val="72000"/>
              </a:lnSpc>
              <a:buNone/>
              <a:defRPr sz="3600">
                <a:latin typeface="Arial Black"/>
                <a:ea typeface="Arial Black"/>
                <a:cs typeface="Arial Black"/>
                <a:sym typeface="Arial Black"/>
              </a:defRPr>
            </a:pPr>
            <a:br>
              <a:rPr dirty="0"/>
            </a:br>
            <a:endParaRPr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Titr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>
              <a:lnSpc>
                <a:spcPct val="107000"/>
              </a:lnSpc>
              <a:spcBef>
                <a:spcPts val="600"/>
              </a:spcBef>
              <a:defRPr sz="1600" b="1" i="1">
                <a:solidFill>
                  <a:srgbClr val="FE3C00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pPr>
            <a:br/>
            <a:r>
              <a:t>-</a:t>
            </a:r>
            <a:br/>
            <a:endParaRPr/>
          </a:p>
        </p:txBody>
      </p:sp>
      <p:sp>
        <p:nvSpPr>
          <p:cNvPr id="114" name="Espace réservé du contenu 2"/>
          <p:cNvSpPr txBox="1">
            <a:spLocks noGrp="1"/>
          </p:cNvSpPr>
          <p:nvPr>
            <p:ph type="body" idx="1"/>
          </p:nvPr>
        </p:nvSpPr>
        <p:spPr>
          <a:xfrm>
            <a:off x="693963" y="2125266"/>
            <a:ext cx="7886701" cy="3263504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  <a:defRPr b="1" i="1">
                <a:latin typeface="Bookman Old Style"/>
                <a:ea typeface="Bookman Old Style"/>
                <a:cs typeface="Bookman Old Style"/>
                <a:sym typeface="Bookman Old Style"/>
              </a:defRPr>
            </a:pPr>
            <a:endParaRPr/>
          </a:p>
        </p:txBody>
      </p:sp>
      <p:pic>
        <p:nvPicPr>
          <p:cNvPr id="115" name="drapeau UPLG.png" descr="drapeau UPL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1794" y="2137261"/>
            <a:ext cx="3057596" cy="1676015"/>
          </a:xfrm>
          <a:prstGeom prst="rect">
            <a:avLst/>
          </a:prstGeom>
          <a:ln w="12700">
            <a:miter lim="400000"/>
          </a:ln>
        </p:spPr>
      </p:pic>
      <p:pic>
        <p:nvPicPr>
          <p:cNvPr id="116" name="DRAPEAU GWADA .jpeg" descr="DRAPEAU GWADA 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50283" y="2778021"/>
            <a:ext cx="3136192" cy="234422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Titre 1"/>
          <p:cNvSpPr txBox="1">
            <a:spLocks noGrp="1"/>
          </p:cNvSpPr>
          <p:nvPr>
            <p:ph type="title"/>
          </p:nvPr>
        </p:nvSpPr>
        <p:spPr>
          <a:xfrm>
            <a:off x="783771" y="1131093"/>
            <a:ext cx="7731580" cy="119573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  <a:defRPr sz="1600" b="1" u="sng">
                <a:solidFill>
                  <a:srgbClr val="0000FF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pPr>
            <a:r>
              <a:rPr sz="1650"/>
              <a:t> </a:t>
            </a:r>
            <a:r>
              <a:rPr sz="2250"/>
              <a:t>Manifester notre culture</a:t>
            </a:r>
            <a:br>
              <a:rPr sz="2250"/>
            </a:br>
            <a:br>
              <a:rPr sz="2400">
                <a:solidFill>
                  <a:schemeClr val="accent6"/>
                </a:solidFill>
              </a:rPr>
            </a:br>
            <a:endParaRPr sz="2400">
              <a:solidFill>
                <a:schemeClr val="accent6"/>
              </a:solidFill>
            </a:endParaRPr>
          </a:p>
        </p:txBody>
      </p:sp>
      <p:sp>
        <p:nvSpPr>
          <p:cNvPr id="119" name="Espace réservé du contenu 2"/>
          <p:cNvSpPr txBox="1">
            <a:spLocks noGrp="1"/>
          </p:cNvSpPr>
          <p:nvPr>
            <p:ph type="body" idx="1"/>
          </p:nvPr>
        </p:nvSpPr>
        <p:spPr>
          <a:xfrm>
            <a:off x="349135" y="2406817"/>
            <a:ext cx="8166215" cy="2861073"/>
          </a:xfrm>
          <a:prstGeom prst="rect">
            <a:avLst/>
          </a:prstGeom>
        </p:spPr>
        <p:txBody>
          <a:bodyPr/>
          <a:lstStyle/>
          <a:p>
            <a:pPr marL="101311" indent="-101311" defTabSz="342900">
              <a:spcBef>
                <a:spcPts val="0"/>
              </a:spcBef>
              <a:buFontTx/>
              <a:buChar char="*"/>
              <a:defRPr sz="3200">
                <a:solidFill>
                  <a:srgbClr val="222222"/>
                </a:solidFill>
                <a:latin typeface="Arial Black"/>
                <a:ea typeface="Arial Black"/>
                <a:cs typeface="Arial Black"/>
                <a:sym typeface="Arial Black"/>
              </a:defRPr>
            </a:pPr>
            <a:r>
              <a:rPr u="sng" dirty="0"/>
              <a:t>Affirmation de </a:t>
            </a:r>
            <a:r>
              <a:rPr u="sng" dirty="0" err="1"/>
              <a:t>l'identité</a:t>
            </a:r>
            <a:r>
              <a:rPr u="sng" dirty="0"/>
              <a:t> </a:t>
            </a:r>
            <a:r>
              <a:rPr u="sng" dirty="0" err="1"/>
              <a:t>guadeloupéenne</a:t>
            </a:r>
            <a:endParaRPr u="sng" dirty="0"/>
          </a:p>
          <a:p>
            <a:pPr marL="101311" indent="-101311" defTabSz="342900">
              <a:spcBef>
                <a:spcPts val="0"/>
              </a:spcBef>
              <a:buFontTx/>
              <a:buChar char="*"/>
              <a:defRPr sz="3200">
                <a:solidFill>
                  <a:srgbClr val="222222"/>
                </a:solidFill>
                <a:latin typeface="Arial Black"/>
                <a:ea typeface="Arial Black"/>
                <a:cs typeface="Arial Black"/>
                <a:sym typeface="Arial Black"/>
              </a:defRPr>
            </a:pPr>
            <a:r>
              <a:rPr u="sng" dirty="0"/>
              <a:t>Expression de la </a:t>
            </a:r>
            <a:r>
              <a:rPr u="sng" dirty="0" err="1"/>
              <a:t>fierté</a:t>
            </a:r>
            <a:r>
              <a:rPr u="sng" dirty="0"/>
              <a:t> locale </a:t>
            </a:r>
          </a:p>
          <a:p>
            <a:pPr marL="101311" indent="-101311" defTabSz="342900">
              <a:spcBef>
                <a:spcPts val="0"/>
              </a:spcBef>
              <a:buFontTx/>
              <a:buChar char="*"/>
              <a:defRPr sz="3200">
                <a:solidFill>
                  <a:srgbClr val="222222"/>
                </a:solidFill>
                <a:latin typeface="Arial Black"/>
                <a:ea typeface="Arial Black"/>
                <a:cs typeface="Arial Black"/>
                <a:sym typeface="Arial Black"/>
              </a:defRPr>
            </a:pPr>
            <a:r>
              <a:rPr u="sng" dirty="0"/>
              <a:t>Reconnaissance des </a:t>
            </a:r>
            <a:r>
              <a:rPr u="sng" dirty="0" err="1"/>
              <a:t>spécificités</a:t>
            </a:r>
            <a:r>
              <a:rPr dirty="0"/>
              <a:t> </a:t>
            </a:r>
          </a:p>
          <a:p>
            <a:pPr marL="101311" indent="-101311" defTabSz="342900">
              <a:spcBef>
                <a:spcPts val="0"/>
              </a:spcBef>
              <a:buFontTx/>
              <a:buChar char="*"/>
              <a:defRPr sz="3200">
                <a:solidFill>
                  <a:srgbClr val="222222"/>
                </a:solidFill>
                <a:latin typeface="Arial Black"/>
                <a:ea typeface="Arial Black"/>
                <a:cs typeface="Arial Black"/>
                <a:sym typeface="Arial Black"/>
              </a:defRPr>
            </a:pPr>
            <a:r>
              <a:rPr u="sng" dirty="0" err="1"/>
              <a:t>Visibilité</a:t>
            </a:r>
            <a:r>
              <a:rPr u="sng" dirty="0"/>
              <a:t> </a:t>
            </a:r>
            <a:r>
              <a:rPr u="sng" dirty="0" err="1"/>
              <a:t>internationale</a:t>
            </a:r>
            <a:r>
              <a:rPr u="sng" dirty="0"/>
              <a:t>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Titr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>
              <a:lnSpc>
                <a:spcPct val="107000"/>
              </a:lnSpc>
              <a:spcBef>
                <a:spcPts val="600"/>
              </a:spcBef>
              <a:defRPr sz="2000" b="1" i="1">
                <a:solidFill>
                  <a:srgbClr val="FE3C00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pPr>
            <a:br/>
            <a:r>
              <a:rPr sz="2250"/>
              <a:t>Symboliser un pouvoir politique plus autonome</a:t>
            </a:r>
            <a:br>
              <a:rPr>
                <a:solidFill>
                  <a:srgbClr val="000000"/>
                </a:solidFill>
              </a:rPr>
            </a:br>
            <a:endParaRPr>
              <a:solidFill>
                <a:srgbClr val="000000"/>
              </a:solidFill>
            </a:endParaRPr>
          </a:p>
        </p:txBody>
      </p:sp>
      <p:sp>
        <p:nvSpPr>
          <p:cNvPr id="122" name="Espace réservé du contenu 2"/>
          <p:cNvSpPr txBox="1">
            <a:spLocks noGrp="1"/>
          </p:cNvSpPr>
          <p:nvPr>
            <p:ph type="body" idx="1"/>
          </p:nvPr>
        </p:nvSpPr>
        <p:spPr>
          <a:xfrm>
            <a:off x="538249" y="1745080"/>
            <a:ext cx="7886700" cy="3987913"/>
          </a:xfrm>
          <a:prstGeom prst="rect">
            <a:avLst/>
          </a:prstGeom>
        </p:spPr>
        <p:txBody>
          <a:bodyPr/>
          <a:lstStyle/>
          <a:p>
            <a:pPr marL="101311" indent="-101311" defTabSz="342900">
              <a:spcBef>
                <a:spcPts val="0"/>
              </a:spcBef>
              <a:buFontTx/>
              <a:buChar char="*"/>
              <a:defRPr sz="3400">
                <a:solidFill>
                  <a:srgbClr val="222222"/>
                </a:solidFill>
                <a:latin typeface="Arial Black"/>
                <a:ea typeface="Arial Black"/>
                <a:cs typeface="Arial Black"/>
                <a:sym typeface="Arial Black"/>
              </a:defRPr>
            </a:pPr>
            <a:r>
              <a:rPr dirty="0" err="1"/>
              <a:t>Représentation</a:t>
            </a:r>
            <a:r>
              <a:rPr dirty="0"/>
              <a:t> politique </a:t>
            </a:r>
            <a:r>
              <a:rPr dirty="0" err="1"/>
              <a:t>internationale</a:t>
            </a:r>
            <a:r>
              <a:rPr dirty="0"/>
              <a:t> des </a:t>
            </a:r>
            <a:r>
              <a:rPr dirty="0" err="1"/>
              <a:t>intérêts</a:t>
            </a:r>
            <a:r>
              <a:rPr dirty="0"/>
              <a:t> </a:t>
            </a:r>
            <a:r>
              <a:rPr dirty="0" err="1"/>
              <a:t>guadeloupéens</a:t>
            </a:r>
            <a:endParaRPr dirty="0"/>
          </a:p>
          <a:p>
            <a:pPr marL="101311" indent="-101311" algn="just" defTabSz="342900">
              <a:spcBef>
                <a:spcPts val="0"/>
              </a:spcBef>
              <a:buFontTx/>
              <a:buChar char="*"/>
              <a:defRPr sz="3400">
                <a:solidFill>
                  <a:srgbClr val="222222"/>
                </a:solidFill>
                <a:latin typeface="Arial Black"/>
                <a:ea typeface="Arial Black"/>
                <a:cs typeface="Arial Black"/>
                <a:sym typeface="Arial Black"/>
              </a:defRPr>
            </a:pPr>
            <a:r>
              <a:rPr dirty="0" err="1"/>
              <a:t>Décentralisation</a:t>
            </a:r>
            <a:r>
              <a:rPr dirty="0"/>
              <a:t> et </a:t>
            </a:r>
            <a:r>
              <a:rPr dirty="0" err="1"/>
              <a:t>autonomie</a:t>
            </a:r>
            <a:r>
              <a:rPr dirty="0"/>
              <a:t> </a:t>
            </a:r>
          </a:p>
          <a:p>
            <a:pPr marL="101311" indent="-101311" algn="just" defTabSz="342900">
              <a:spcBef>
                <a:spcPts val="0"/>
              </a:spcBef>
              <a:buFontTx/>
              <a:buChar char="*"/>
              <a:defRPr sz="3400">
                <a:solidFill>
                  <a:srgbClr val="222222"/>
                </a:solidFill>
                <a:latin typeface="Arial Black"/>
                <a:ea typeface="Arial Black"/>
                <a:cs typeface="Arial Black"/>
                <a:sym typeface="Arial Black"/>
              </a:defRPr>
            </a:pPr>
            <a:r>
              <a:rPr dirty="0" err="1"/>
              <a:t>Volonté</a:t>
            </a:r>
            <a:r>
              <a:rPr dirty="0"/>
              <a:t> </a:t>
            </a:r>
            <a:r>
              <a:rPr dirty="0" err="1"/>
              <a:t>populaire</a:t>
            </a:r>
            <a:r>
              <a:rPr dirty="0"/>
              <a:t> </a:t>
            </a:r>
          </a:p>
          <a:p>
            <a:pPr marL="101311" indent="-101311" algn="just" defTabSz="342900">
              <a:spcBef>
                <a:spcPts val="0"/>
              </a:spcBef>
              <a:buFontTx/>
              <a:buChar char="*"/>
              <a:defRPr sz="3400">
                <a:solidFill>
                  <a:srgbClr val="222222"/>
                </a:solidFill>
                <a:latin typeface="Arial Black"/>
                <a:ea typeface="Arial Black"/>
                <a:cs typeface="Arial Black"/>
                <a:sym typeface="Arial Black"/>
              </a:defRPr>
            </a:pPr>
            <a:r>
              <a:rPr dirty="0" err="1"/>
              <a:t>Équilibre</a:t>
            </a:r>
            <a:r>
              <a:rPr dirty="0"/>
              <a:t> entre </a:t>
            </a:r>
            <a:r>
              <a:rPr dirty="0" err="1"/>
              <a:t>appartenance</a:t>
            </a:r>
            <a:r>
              <a:rPr dirty="0"/>
              <a:t> à la France et </a:t>
            </a:r>
            <a:r>
              <a:rPr dirty="0" err="1"/>
              <a:t>identité</a:t>
            </a:r>
            <a:r>
              <a:rPr dirty="0"/>
              <a:t> locale 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315</Words>
  <Application>Microsoft Macintosh PowerPoint</Application>
  <PresentationFormat>Affichage à l'écran (4:3)</PresentationFormat>
  <Paragraphs>50</Paragraphs>
  <Slides>12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6" baseType="lpstr">
      <vt:lpstr>Arial</vt:lpstr>
      <vt:lpstr>Bookman Old Style</vt:lpstr>
      <vt:lpstr>Calibri</vt:lpstr>
      <vt:lpstr>Thème Office</vt:lpstr>
      <vt:lpstr>Présentation PowerPoint</vt:lpstr>
      <vt:lpstr>Emblèmes et évolution institutionnelle</vt:lpstr>
      <vt:lpstr> </vt:lpstr>
      <vt:lpstr>L’ADOPTION DES EMBLÈMES RÉGIONAUX</vt:lpstr>
      <vt:lpstr> Incarner les valeurs traditionnelles du peuple guadeloupéen.</vt:lpstr>
      <vt:lpstr>Honorer l’Histoire du pays et ses acteurs</vt:lpstr>
      <vt:lpstr> - </vt:lpstr>
      <vt:lpstr> Manifester notre culture  </vt:lpstr>
      <vt:lpstr> Symboliser un pouvoir politique plus autonome </vt:lpstr>
      <vt:lpstr>DEVISE ET HYMNE</vt:lpstr>
      <vt:lpstr>Conclusion</vt:lpstr>
      <vt:lpstr>un large processus de consultation EST essentiel.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Popette27pouce</dc:creator>
  <cp:lastModifiedBy>N D</cp:lastModifiedBy>
  <cp:revision>3</cp:revision>
  <dcterms:created xsi:type="dcterms:W3CDTF">2024-06-04T12:27:41Z</dcterms:created>
  <dcterms:modified xsi:type="dcterms:W3CDTF">2025-06-17T04:27:42Z</dcterms:modified>
</cp:coreProperties>
</file>