
<file path=[Content_Types].xml><?xml version="1.0" encoding="utf-8"?>
<Types xmlns="http://schemas.openxmlformats.org/package/2006/content-types">
  <Default ContentType="image/jpeg" Extension="jpg"/>
  <Default ContentType="image/vnd.ms-photo" Extension="wdp"/>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ms-office.chartstyle+xml" PartName="/ppt/charts/style1.xml"/>
  <Override ContentType="application/vnd.ms-office.chartcolorstyle+xml" PartName="/ppt/charts/colors1.xml"/>
  <Override ContentType="application/vnd.openxmlformats-officedocument.presentationml.presProps+xml" PartName="/ppt/presProps1.xml"/>
  <Override ContentType="application/vnd.openxmlformats-officedocument.drawingml.chart+xml" PartName="/ppt/charts/chart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12192000"/>
  <p:notesSz cx="6808775" cy="9940925"/>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5C22544A-7EE6-4342-B048-85BDC9FD1C3A}" styleName="Style moyen 2 - Accentuation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cmsfla-my.sharepoint.com/personal/quentin_thouery_cms-fl_com/Documents/Documents/Guadeloupe/rapport%20CMS%20-%20avril%202025/20250422%20recettes%20fiscales%20Guadeloup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rgbClr val="001E58"/>
                </a:solidFill>
                <a:latin typeface="+mn-lt"/>
                <a:ea typeface="+mn-ea"/>
                <a:cs typeface="+mn-cs"/>
              </a:defRPr>
            </a:pPr>
            <a:r>
              <a:rPr lang="en-US" sz="1100">
                <a:solidFill>
                  <a:srgbClr val="001E58"/>
                </a:solidFill>
                <a:latin typeface="Times New Roman" panose="02020603050405020304" pitchFamily="18" charset="0"/>
                <a:cs typeface="Times New Roman" panose="02020603050405020304" pitchFamily="18" charset="0"/>
              </a:rPr>
              <a:t>SYNTHÈSE DES IMPÔTS ET TAXES PRÉLEVÉS EN GUADELOUPE</a:t>
            </a:r>
          </a:p>
        </c:rich>
      </c:tx>
      <c:layout>
        <c:manualLayout>
          <c:xMode val="edge"/>
          <c:yMode val="edge"/>
          <c:x val="0.1311758022344223"/>
          <c:y val="1.3796275005748447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rgbClr val="001E58"/>
              </a:solidFill>
              <a:latin typeface="+mn-lt"/>
              <a:ea typeface="+mn-ea"/>
              <a:cs typeface="+mn-cs"/>
            </a:defRPr>
          </a:pPr>
          <a:endParaRPr lang="fr-FR"/>
        </a:p>
      </c:txPr>
    </c:title>
    <c:autoTitleDeleted val="0"/>
    <c:plotArea>
      <c:layout/>
      <c:pieChart>
        <c:varyColors val="1"/>
        <c:ser>
          <c:idx val="0"/>
          <c:order val="0"/>
          <c:explosion val="7"/>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241-4F4F-8ADE-6A4E47CA136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241-4F4F-8ADE-6A4E47CA136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241-4F4F-8ADE-6A4E47CA136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241-4F4F-8ADE-6A4E47CA136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241-4F4F-8ADE-6A4E47CA136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C241-4F4F-8ADE-6A4E47CA136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1-C241-4F4F-8ADE-6A4E47CA136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3-C241-4F4F-8ADE-6A4E47CA136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5-C241-4F4F-8ADE-6A4E47CA136F}"/>
                </c:ext>
              </c:extLst>
            </c:dLbl>
            <c:dLbl>
              <c:idx val="3"/>
              <c:layout>
                <c:manualLayout>
                  <c:x val="7.0846769080513211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fr-F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41-4F4F-8ADE-6A4E47CA136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9-C241-4F4F-8ADE-6A4E47CA136F}"/>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B-C241-4F4F-8ADE-6A4E47CA136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'Impôts et taxes collectés (2)'!$O$7:$O$12</c:f>
              <c:strCache>
                <c:ptCount val="6"/>
                <c:pt idx="0">
                  <c:v>IR</c:v>
                </c:pt>
                <c:pt idx="1">
                  <c:v>IS</c:v>
                </c:pt>
                <c:pt idx="2">
                  <c:v>TVA</c:v>
                </c:pt>
                <c:pt idx="3">
                  <c:v>Octroi de mer</c:v>
                </c:pt>
                <c:pt idx="4">
                  <c:v>Taxes foncières y inclus TEOM</c:v>
                </c:pt>
                <c:pt idx="5">
                  <c:v>Autres</c:v>
                </c:pt>
              </c:strCache>
            </c:strRef>
          </c:cat>
          <c:val>
            <c:numRef>
              <c:f>'Impôts et taxes collectés (2)'!$P$7:$P$12</c:f>
              <c:numCache>
                <c:formatCode>0%</c:formatCode>
                <c:ptCount val="6"/>
                <c:pt idx="0">
                  <c:v>0.1243928688497213</c:v>
                </c:pt>
                <c:pt idx="1">
                  <c:v>7.1127051666187865E-2</c:v>
                </c:pt>
                <c:pt idx="2">
                  <c:v>0.17165858279214055</c:v>
                </c:pt>
                <c:pt idx="3">
                  <c:v>0.21906337197524789</c:v>
                </c:pt>
                <c:pt idx="4">
                  <c:v>0.176267933626374</c:v>
                </c:pt>
                <c:pt idx="5">
                  <c:v>0.23749019109032848</c:v>
                </c:pt>
              </c:numCache>
            </c:numRef>
          </c:val>
          <c:extLst>
            <c:ext xmlns:c16="http://schemas.microsoft.com/office/drawing/2014/chart" uri="{C3380CC4-5D6E-409C-BE32-E72D297353CC}">
              <c16:uniqueId val="{0000000C-C241-4F4F-8ADE-6A4E47CA136F}"/>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C241-4F4F-8ADE-6A4E47CA136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C241-4F4F-8ADE-6A4E47CA136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C241-4F4F-8ADE-6A4E47CA136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C241-4F4F-8ADE-6A4E47CA136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C241-4F4F-8ADE-6A4E47CA136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C241-4F4F-8ADE-6A4E47CA136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E-C241-4F4F-8ADE-6A4E47CA136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0-C241-4F4F-8ADE-6A4E47CA136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2-C241-4F4F-8ADE-6A4E47CA136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4-C241-4F4F-8ADE-6A4E47CA136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6-C241-4F4F-8ADE-6A4E47CA136F}"/>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8-C241-4F4F-8ADE-6A4E47CA136F}"/>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'Impôts et taxes collectés (2)'!$O$7:$O$12</c:f>
              <c:strCache>
                <c:ptCount val="6"/>
                <c:pt idx="0">
                  <c:v>IR</c:v>
                </c:pt>
                <c:pt idx="1">
                  <c:v>IS</c:v>
                </c:pt>
                <c:pt idx="2">
                  <c:v>TVA</c:v>
                </c:pt>
                <c:pt idx="3">
                  <c:v>Octroi de mer</c:v>
                </c:pt>
                <c:pt idx="4">
                  <c:v>Taxes foncières y inclus TEOM</c:v>
                </c:pt>
                <c:pt idx="5">
                  <c:v>Autres</c:v>
                </c:pt>
              </c:strCache>
            </c:strRef>
          </c:cat>
          <c:val>
            <c:numRef>
              <c:f>'Impôts et taxes collectés (2)'!$Q$7:$Q$12</c:f>
              <c:numCache>
                <c:formatCode>_-* #\ ##0\ [$€-40C]_-;\-* #\ ##0\ [$€-40C]_-;_-* "-"\ [$€-40C]_-;_-@_-</c:formatCode>
                <c:ptCount val="6"/>
                <c:pt idx="0">
                  <c:v>208700000</c:v>
                </c:pt>
                <c:pt idx="1">
                  <c:v>119333333.33333333</c:v>
                </c:pt>
                <c:pt idx="2">
                  <c:v>288000000</c:v>
                </c:pt>
                <c:pt idx="3" formatCode="#\ ##0\ &quot;€&quot;">
                  <c:v>367533333.33333331</c:v>
                </c:pt>
                <c:pt idx="4" formatCode="#\ ##0\ &quot;€&quot;">
                  <c:v>295733333.33333337</c:v>
                </c:pt>
                <c:pt idx="5" formatCode="#\ ##0\ &quot;€&quot;">
                  <c:v>398448909.00000012</c:v>
                </c:pt>
              </c:numCache>
            </c:numRef>
          </c:val>
          <c:extLst>
            <c:ext xmlns:c16="http://schemas.microsoft.com/office/drawing/2014/chart" uri="{C3380CC4-5D6E-409C-BE32-E72D297353CC}">
              <c16:uniqueId val="{00000019-C241-4F4F-8ADE-6A4E47CA136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B632B5F9-AD16-42A1-AC4F-B2C948AF0A2A}" type="datetimeFigureOut">
              <a:rPr lang="fr-FR" smtClean="0"/>
              <a:t>14/06/2025</a:t>
            </a:fld>
            <a:endParaRPr lang="fr-FR"/>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B7F2D847-D76F-4C7B-9F01-F0160D3DCD73}" type="slidenum">
              <a:rPr lang="fr-FR" smtClean="0"/>
              <a:t>‹N°›</a:t>
            </a:fld>
            <a:endParaRPr lang="fr-FR"/>
          </a:p>
        </p:txBody>
      </p:sp>
    </p:spTree>
    <p:extLst>
      <p:ext uri="{BB962C8B-B14F-4D97-AF65-F5344CB8AC3E}">
        <p14:creationId xmlns:p14="http://schemas.microsoft.com/office/powerpoint/2010/main" val="273532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1</a:t>
            </a:fld>
            <a:endParaRPr lang="fr-FR"/>
          </a:p>
        </p:txBody>
      </p:sp>
    </p:spTree>
    <p:extLst>
      <p:ext uri="{BB962C8B-B14F-4D97-AF65-F5344CB8AC3E}">
        <p14:creationId xmlns:p14="http://schemas.microsoft.com/office/powerpoint/2010/main" val="799275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10</a:t>
            </a:fld>
            <a:endParaRPr lang="fr-FR"/>
          </a:p>
        </p:txBody>
      </p:sp>
    </p:spTree>
    <p:extLst>
      <p:ext uri="{BB962C8B-B14F-4D97-AF65-F5344CB8AC3E}">
        <p14:creationId xmlns:p14="http://schemas.microsoft.com/office/powerpoint/2010/main" val="102471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11</a:t>
            </a:fld>
            <a:endParaRPr lang="fr-FR"/>
          </a:p>
        </p:txBody>
      </p:sp>
    </p:spTree>
    <p:extLst>
      <p:ext uri="{BB962C8B-B14F-4D97-AF65-F5344CB8AC3E}">
        <p14:creationId xmlns:p14="http://schemas.microsoft.com/office/powerpoint/2010/main" val="176386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12</a:t>
            </a:fld>
            <a:endParaRPr lang="fr-FR"/>
          </a:p>
        </p:txBody>
      </p:sp>
    </p:spTree>
    <p:extLst>
      <p:ext uri="{BB962C8B-B14F-4D97-AF65-F5344CB8AC3E}">
        <p14:creationId xmlns:p14="http://schemas.microsoft.com/office/powerpoint/2010/main" val="697543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13</a:t>
            </a:fld>
            <a:endParaRPr lang="fr-FR"/>
          </a:p>
        </p:txBody>
      </p:sp>
    </p:spTree>
    <p:extLst>
      <p:ext uri="{BB962C8B-B14F-4D97-AF65-F5344CB8AC3E}">
        <p14:creationId xmlns:p14="http://schemas.microsoft.com/office/powerpoint/2010/main" val="78229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14</a:t>
            </a:fld>
            <a:endParaRPr lang="fr-FR"/>
          </a:p>
        </p:txBody>
      </p:sp>
    </p:spTree>
    <p:extLst>
      <p:ext uri="{BB962C8B-B14F-4D97-AF65-F5344CB8AC3E}">
        <p14:creationId xmlns:p14="http://schemas.microsoft.com/office/powerpoint/2010/main" val="60015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15</a:t>
            </a:fld>
            <a:endParaRPr lang="fr-FR"/>
          </a:p>
        </p:txBody>
      </p:sp>
    </p:spTree>
    <p:extLst>
      <p:ext uri="{BB962C8B-B14F-4D97-AF65-F5344CB8AC3E}">
        <p14:creationId xmlns:p14="http://schemas.microsoft.com/office/powerpoint/2010/main" val="448914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16</a:t>
            </a:fld>
            <a:endParaRPr lang="fr-FR"/>
          </a:p>
        </p:txBody>
      </p:sp>
    </p:spTree>
    <p:extLst>
      <p:ext uri="{BB962C8B-B14F-4D97-AF65-F5344CB8AC3E}">
        <p14:creationId xmlns:p14="http://schemas.microsoft.com/office/powerpoint/2010/main" val="89809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17</a:t>
            </a:fld>
            <a:endParaRPr lang="fr-FR"/>
          </a:p>
        </p:txBody>
      </p:sp>
    </p:spTree>
    <p:extLst>
      <p:ext uri="{BB962C8B-B14F-4D97-AF65-F5344CB8AC3E}">
        <p14:creationId xmlns:p14="http://schemas.microsoft.com/office/powerpoint/2010/main" val="299129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18</a:t>
            </a:fld>
            <a:endParaRPr lang="fr-FR"/>
          </a:p>
        </p:txBody>
      </p:sp>
    </p:spTree>
    <p:extLst>
      <p:ext uri="{BB962C8B-B14F-4D97-AF65-F5344CB8AC3E}">
        <p14:creationId xmlns:p14="http://schemas.microsoft.com/office/powerpoint/2010/main" val="3827812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19</a:t>
            </a:fld>
            <a:endParaRPr lang="fr-FR"/>
          </a:p>
        </p:txBody>
      </p:sp>
    </p:spTree>
    <p:extLst>
      <p:ext uri="{BB962C8B-B14F-4D97-AF65-F5344CB8AC3E}">
        <p14:creationId xmlns:p14="http://schemas.microsoft.com/office/powerpoint/2010/main" val="303029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2</a:t>
            </a:fld>
            <a:endParaRPr lang="fr-FR"/>
          </a:p>
        </p:txBody>
      </p:sp>
    </p:spTree>
    <p:extLst>
      <p:ext uri="{BB962C8B-B14F-4D97-AF65-F5344CB8AC3E}">
        <p14:creationId xmlns:p14="http://schemas.microsoft.com/office/powerpoint/2010/main" val="409092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20</a:t>
            </a:fld>
            <a:endParaRPr lang="fr-FR"/>
          </a:p>
        </p:txBody>
      </p:sp>
    </p:spTree>
    <p:extLst>
      <p:ext uri="{BB962C8B-B14F-4D97-AF65-F5344CB8AC3E}">
        <p14:creationId xmlns:p14="http://schemas.microsoft.com/office/powerpoint/2010/main" val="2565820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21</a:t>
            </a:fld>
            <a:endParaRPr lang="fr-FR"/>
          </a:p>
        </p:txBody>
      </p:sp>
    </p:spTree>
    <p:extLst>
      <p:ext uri="{BB962C8B-B14F-4D97-AF65-F5344CB8AC3E}">
        <p14:creationId xmlns:p14="http://schemas.microsoft.com/office/powerpoint/2010/main" val="1187490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22</a:t>
            </a:fld>
            <a:endParaRPr lang="fr-FR"/>
          </a:p>
        </p:txBody>
      </p:sp>
    </p:spTree>
    <p:extLst>
      <p:ext uri="{BB962C8B-B14F-4D97-AF65-F5344CB8AC3E}">
        <p14:creationId xmlns:p14="http://schemas.microsoft.com/office/powerpoint/2010/main" val="2073089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23</a:t>
            </a:fld>
            <a:endParaRPr lang="fr-FR"/>
          </a:p>
        </p:txBody>
      </p:sp>
    </p:spTree>
    <p:extLst>
      <p:ext uri="{BB962C8B-B14F-4D97-AF65-F5344CB8AC3E}">
        <p14:creationId xmlns:p14="http://schemas.microsoft.com/office/powerpoint/2010/main" val="173172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24</a:t>
            </a:fld>
            <a:endParaRPr lang="fr-FR"/>
          </a:p>
        </p:txBody>
      </p:sp>
    </p:spTree>
    <p:extLst>
      <p:ext uri="{BB962C8B-B14F-4D97-AF65-F5344CB8AC3E}">
        <p14:creationId xmlns:p14="http://schemas.microsoft.com/office/powerpoint/2010/main" val="2339601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25</a:t>
            </a:fld>
            <a:endParaRPr lang="fr-FR"/>
          </a:p>
        </p:txBody>
      </p:sp>
    </p:spTree>
    <p:extLst>
      <p:ext uri="{BB962C8B-B14F-4D97-AF65-F5344CB8AC3E}">
        <p14:creationId xmlns:p14="http://schemas.microsoft.com/office/powerpoint/2010/main" val="3007863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26</a:t>
            </a:fld>
            <a:endParaRPr lang="fr-FR"/>
          </a:p>
        </p:txBody>
      </p:sp>
    </p:spTree>
    <p:extLst>
      <p:ext uri="{BB962C8B-B14F-4D97-AF65-F5344CB8AC3E}">
        <p14:creationId xmlns:p14="http://schemas.microsoft.com/office/powerpoint/2010/main" val="2013635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27</a:t>
            </a:fld>
            <a:endParaRPr lang="fr-FR"/>
          </a:p>
        </p:txBody>
      </p:sp>
    </p:spTree>
    <p:extLst>
      <p:ext uri="{BB962C8B-B14F-4D97-AF65-F5344CB8AC3E}">
        <p14:creationId xmlns:p14="http://schemas.microsoft.com/office/powerpoint/2010/main" val="1941609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28</a:t>
            </a:fld>
            <a:endParaRPr lang="fr-FR"/>
          </a:p>
        </p:txBody>
      </p:sp>
    </p:spTree>
    <p:extLst>
      <p:ext uri="{BB962C8B-B14F-4D97-AF65-F5344CB8AC3E}">
        <p14:creationId xmlns:p14="http://schemas.microsoft.com/office/powerpoint/2010/main" val="4126701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29</a:t>
            </a:fld>
            <a:endParaRPr lang="fr-FR"/>
          </a:p>
        </p:txBody>
      </p:sp>
    </p:spTree>
    <p:extLst>
      <p:ext uri="{BB962C8B-B14F-4D97-AF65-F5344CB8AC3E}">
        <p14:creationId xmlns:p14="http://schemas.microsoft.com/office/powerpoint/2010/main" val="412197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3</a:t>
            </a:fld>
            <a:endParaRPr lang="fr-FR"/>
          </a:p>
        </p:txBody>
      </p:sp>
    </p:spTree>
    <p:extLst>
      <p:ext uri="{BB962C8B-B14F-4D97-AF65-F5344CB8AC3E}">
        <p14:creationId xmlns:p14="http://schemas.microsoft.com/office/powerpoint/2010/main" val="29640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30</a:t>
            </a:fld>
            <a:endParaRPr lang="fr-FR"/>
          </a:p>
        </p:txBody>
      </p:sp>
    </p:spTree>
    <p:extLst>
      <p:ext uri="{BB962C8B-B14F-4D97-AF65-F5344CB8AC3E}">
        <p14:creationId xmlns:p14="http://schemas.microsoft.com/office/powerpoint/2010/main" val="510988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31</a:t>
            </a:fld>
            <a:endParaRPr lang="fr-FR"/>
          </a:p>
        </p:txBody>
      </p:sp>
    </p:spTree>
    <p:extLst>
      <p:ext uri="{BB962C8B-B14F-4D97-AF65-F5344CB8AC3E}">
        <p14:creationId xmlns:p14="http://schemas.microsoft.com/office/powerpoint/2010/main" val="2668205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32</a:t>
            </a:fld>
            <a:endParaRPr lang="fr-FR"/>
          </a:p>
        </p:txBody>
      </p:sp>
    </p:spTree>
    <p:extLst>
      <p:ext uri="{BB962C8B-B14F-4D97-AF65-F5344CB8AC3E}">
        <p14:creationId xmlns:p14="http://schemas.microsoft.com/office/powerpoint/2010/main" val="423031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36DA7-22C8-2D7B-4462-D0ED6A738B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014D0B-4AC7-1C95-0C9D-0090EBF510C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5DF3E7-566C-D58D-6AD0-86F5051B798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CC62B25-E5A6-8FA5-5506-41AFF2A467C2}"/>
              </a:ext>
            </a:extLst>
          </p:cNvPr>
          <p:cNvSpPr>
            <a:spLocks noGrp="1"/>
          </p:cNvSpPr>
          <p:nvPr>
            <p:ph type="sldNum" sz="quarter" idx="5"/>
          </p:nvPr>
        </p:nvSpPr>
        <p:spPr/>
        <p:txBody>
          <a:bodyPr/>
          <a:lstStyle/>
          <a:p>
            <a:fld id="{B7F2D847-D76F-4C7B-9F01-F0160D3DCD73}" type="slidenum">
              <a:rPr lang="fr-FR" smtClean="0"/>
              <a:t>33</a:t>
            </a:fld>
            <a:endParaRPr lang="fr-FR"/>
          </a:p>
        </p:txBody>
      </p:sp>
    </p:spTree>
    <p:extLst>
      <p:ext uri="{BB962C8B-B14F-4D97-AF65-F5344CB8AC3E}">
        <p14:creationId xmlns:p14="http://schemas.microsoft.com/office/powerpoint/2010/main" val="310420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34</a:t>
            </a:fld>
            <a:endParaRPr lang="fr-FR"/>
          </a:p>
        </p:txBody>
      </p:sp>
    </p:spTree>
    <p:extLst>
      <p:ext uri="{BB962C8B-B14F-4D97-AF65-F5344CB8AC3E}">
        <p14:creationId xmlns:p14="http://schemas.microsoft.com/office/powerpoint/2010/main" val="3211326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35</a:t>
            </a:fld>
            <a:endParaRPr lang="fr-FR"/>
          </a:p>
        </p:txBody>
      </p:sp>
    </p:spTree>
    <p:extLst>
      <p:ext uri="{BB962C8B-B14F-4D97-AF65-F5344CB8AC3E}">
        <p14:creationId xmlns:p14="http://schemas.microsoft.com/office/powerpoint/2010/main" val="2107934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36</a:t>
            </a:fld>
            <a:endParaRPr lang="fr-FR"/>
          </a:p>
        </p:txBody>
      </p:sp>
    </p:spTree>
    <p:extLst>
      <p:ext uri="{BB962C8B-B14F-4D97-AF65-F5344CB8AC3E}">
        <p14:creationId xmlns:p14="http://schemas.microsoft.com/office/powerpoint/2010/main" val="233583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37</a:t>
            </a:fld>
            <a:endParaRPr lang="fr-FR"/>
          </a:p>
        </p:txBody>
      </p:sp>
    </p:spTree>
    <p:extLst>
      <p:ext uri="{BB962C8B-B14F-4D97-AF65-F5344CB8AC3E}">
        <p14:creationId xmlns:p14="http://schemas.microsoft.com/office/powerpoint/2010/main" val="417529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4</a:t>
            </a:fld>
            <a:endParaRPr lang="fr-FR"/>
          </a:p>
        </p:txBody>
      </p:sp>
    </p:spTree>
    <p:extLst>
      <p:ext uri="{BB962C8B-B14F-4D97-AF65-F5344CB8AC3E}">
        <p14:creationId xmlns:p14="http://schemas.microsoft.com/office/powerpoint/2010/main" val="207620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5</a:t>
            </a:fld>
            <a:endParaRPr lang="fr-FR"/>
          </a:p>
        </p:txBody>
      </p:sp>
    </p:spTree>
    <p:extLst>
      <p:ext uri="{BB962C8B-B14F-4D97-AF65-F5344CB8AC3E}">
        <p14:creationId xmlns:p14="http://schemas.microsoft.com/office/powerpoint/2010/main" val="95934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6</a:t>
            </a:fld>
            <a:endParaRPr lang="fr-FR"/>
          </a:p>
        </p:txBody>
      </p:sp>
    </p:spTree>
    <p:extLst>
      <p:ext uri="{BB962C8B-B14F-4D97-AF65-F5344CB8AC3E}">
        <p14:creationId xmlns:p14="http://schemas.microsoft.com/office/powerpoint/2010/main" val="1948410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7</a:t>
            </a:fld>
            <a:endParaRPr lang="fr-FR"/>
          </a:p>
        </p:txBody>
      </p:sp>
    </p:spTree>
    <p:extLst>
      <p:ext uri="{BB962C8B-B14F-4D97-AF65-F5344CB8AC3E}">
        <p14:creationId xmlns:p14="http://schemas.microsoft.com/office/powerpoint/2010/main" val="404447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8</a:t>
            </a:fld>
            <a:endParaRPr lang="fr-FR"/>
          </a:p>
        </p:txBody>
      </p:sp>
    </p:spTree>
    <p:extLst>
      <p:ext uri="{BB962C8B-B14F-4D97-AF65-F5344CB8AC3E}">
        <p14:creationId xmlns:p14="http://schemas.microsoft.com/office/powerpoint/2010/main" val="1650773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7F2D847-D76F-4C7B-9F01-F0160D3DCD73}" type="slidenum">
              <a:rPr lang="fr-FR" smtClean="0"/>
              <a:t>9</a:t>
            </a:fld>
            <a:endParaRPr lang="fr-FR"/>
          </a:p>
        </p:txBody>
      </p:sp>
    </p:spTree>
    <p:extLst>
      <p:ext uri="{BB962C8B-B14F-4D97-AF65-F5344CB8AC3E}">
        <p14:creationId xmlns:p14="http://schemas.microsoft.com/office/powerpoint/2010/main" val="45764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7" name="Date Placeholder 6"/>
          <p:cNvSpPr>
            <a:spLocks noGrp="1"/>
          </p:cNvSpPr>
          <p:nvPr>
            <p:ph type="dt" sz="half" idx="10"/>
          </p:nvPr>
        </p:nvSpPr>
        <p:spPr/>
        <p:txBody>
          <a:bodyPr/>
          <a:lstStyle/>
          <a:p>
            <a:fld id="{638941B0-F4D5-4460-BCAD-F7E2B41A8257}" type="datetimeFigureOut">
              <a:rPr lang="fr-FR" smtClean="0"/>
              <a:t>14/06/2025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1215041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38941B0-F4D5-4460-BCAD-F7E2B41A8257}" type="datetimeFigureOut">
              <a:rPr lang="fr-FR" smtClean="0"/>
              <a:t>14/06/2025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720579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38941B0-F4D5-4460-BCAD-F7E2B41A8257}" type="datetimeFigureOut">
              <a:rPr lang="fr-FR" smtClean="0"/>
              <a:t>14/06/2025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93614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three conten pattern bar">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CMS FF Template</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‹N°›</a:t>
            </a:fld>
            <a:endParaRPr lang="de-DE"/>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4">
            <a:extLst>
              <a:ext uri="{FF2B5EF4-FFF2-40B4-BE49-F238E27FC236}">
                <a16:creationId xmlns:a16="http://schemas.microsoft.com/office/drawing/2014/main" id="{061BA921-51AA-4AB1-8338-B422D0F508C1}"/>
              </a:ext>
            </a:extLst>
          </p:cNvPr>
          <p:cNvGrpSpPr>
            <a:grpSpLocks noChangeAspect="1"/>
          </p:cNvGrpSpPr>
          <p:nvPr userDrawn="1"/>
        </p:nvGrpSpPr>
        <p:grpSpPr bwMode="auto">
          <a:xfrm>
            <a:off x="6072786" y="1"/>
            <a:ext cx="6119214" cy="2110154"/>
            <a:chOff x="1203" y="1250"/>
            <a:chExt cx="5272" cy="1818"/>
          </a:xfrm>
          <a:solidFill>
            <a:schemeClr val="bg1">
              <a:alpha val="20000"/>
            </a:schemeClr>
          </a:solidFill>
        </p:grpSpPr>
        <p:sp>
          <p:nvSpPr>
            <p:cNvPr id="13" name="Freeform 5">
              <a:extLst>
                <a:ext uri="{FF2B5EF4-FFF2-40B4-BE49-F238E27FC236}">
                  <a16:creationId xmlns:a16="http://schemas.microsoft.com/office/drawing/2014/main" id="{ABF3DF9A-3253-48DB-B7E1-3903B5F5C901}"/>
                </a:ext>
              </a:extLst>
            </p:cNvPr>
            <p:cNvSpPr>
              <a:spLocks/>
            </p:cNvSpPr>
            <p:nvPr userDrawn="1"/>
          </p:nvSpPr>
          <p:spPr bwMode="auto">
            <a:xfrm>
              <a:off x="1381" y="2739"/>
              <a:ext cx="273" cy="91"/>
            </a:xfrm>
            <a:custGeom>
              <a:avLst/>
              <a:gdLst>
                <a:gd name="T0" fmla="*/ 0 w 115"/>
                <a:gd name="T1" fmla="*/ 19 h 38"/>
                <a:gd name="T2" fmla="*/ 19 w 115"/>
                <a:gd name="T3" fmla="*/ 38 h 38"/>
                <a:gd name="T4" fmla="*/ 96 w 115"/>
                <a:gd name="T5" fmla="*/ 38 h 38"/>
                <a:gd name="T6" fmla="*/ 115 w 115"/>
                <a:gd name="T7" fmla="*/ 19 h 38"/>
                <a:gd name="T8" fmla="*/ 96 w 115"/>
                <a:gd name="T9" fmla="*/ 0 h 38"/>
                <a:gd name="T10" fmla="*/ 19 w 115"/>
                <a:gd name="T11" fmla="*/ 0 h 38"/>
                <a:gd name="T12" fmla="*/ 0 w 115"/>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115" h="38">
                  <a:moveTo>
                    <a:pt x="0" y="19"/>
                  </a:moveTo>
                  <a:cubicBezTo>
                    <a:pt x="0" y="29"/>
                    <a:pt x="9" y="38"/>
                    <a:pt x="19" y="38"/>
                  </a:cubicBezTo>
                  <a:cubicBezTo>
                    <a:pt x="96" y="38"/>
                    <a:pt x="96" y="38"/>
                    <a:pt x="96" y="38"/>
                  </a:cubicBezTo>
                  <a:cubicBezTo>
                    <a:pt x="106" y="38"/>
                    <a:pt x="115" y="29"/>
                    <a:pt x="115" y="19"/>
                  </a:cubicBezTo>
                  <a:cubicBezTo>
                    <a:pt x="115" y="9"/>
                    <a:pt x="106" y="0"/>
                    <a:pt x="96" y="0"/>
                  </a:cubicBezTo>
                  <a:cubicBezTo>
                    <a:pt x="19" y="0"/>
                    <a:pt x="19" y="0"/>
                    <a:pt x="19" y="0"/>
                  </a:cubicBezTo>
                  <a:cubicBezTo>
                    <a:pt x="9" y="0"/>
                    <a:pt x="0" y="9"/>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5514053E-0B0C-4126-99B1-5D4B0065551A}"/>
                </a:ext>
              </a:extLst>
            </p:cNvPr>
            <p:cNvSpPr>
              <a:spLocks/>
            </p:cNvSpPr>
            <p:nvPr userDrawn="1"/>
          </p:nvSpPr>
          <p:spPr bwMode="auto">
            <a:xfrm>
              <a:off x="1203" y="2918"/>
              <a:ext cx="178" cy="97"/>
            </a:xfrm>
            <a:custGeom>
              <a:avLst/>
              <a:gdLst>
                <a:gd name="T0" fmla="*/ 57 w 75"/>
                <a:gd name="T1" fmla="*/ 0 h 41"/>
                <a:gd name="T2" fmla="*/ 19 w 75"/>
                <a:gd name="T3" fmla="*/ 0 h 41"/>
                <a:gd name="T4" fmla="*/ 0 w 75"/>
                <a:gd name="T5" fmla="*/ 20 h 41"/>
                <a:gd name="T6" fmla="*/ 19 w 75"/>
                <a:gd name="T7" fmla="*/ 41 h 41"/>
                <a:gd name="T8" fmla="*/ 57 w 75"/>
                <a:gd name="T9" fmla="*/ 41 h 41"/>
                <a:gd name="T10" fmla="*/ 75 w 75"/>
                <a:gd name="T11" fmla="*/ 20 h 41"/>
                <a:gd name="T12" fmla="*/ 57 w 7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75" h="41">
                  <a:moveTo>
                    <a:pt x="57" y="0"/>
                  </a:moveTo>
                  <a:cubicBezTo>
                    <a:pt x="19" y="0"/>
                    <a:pt x="19" y="0"/>
                    <a:pt x="19" y="0"/>
                  </a:cubicBezTo>
                  <a:cubicBezTo>
                    <a:pt x="9" y="0"/>
                    <a:pt x="0" y="9"/>
                    <a:pt x="0" y="20"/>
                  </a:cubicBezTo>
                  <a:cubicBezTo>
                    <a:pt x="0" y="31"/>
                    <a:pt x="9" y="41"/>
                    <a:pt x="19" y="41"/>
                  </a:cubicBezTo>
                  <a:cubicBezTo>
                    <a:pt x="57" y="41"/>
                    <a:pt x="57" y="41"/>
                    <a:pt x="57" y="41"/>
                  </a:cubicBezTo>
                  <a:cubicBezTo>
                    <a:pt x="67" y="41"/>
                    <a:pt x="75" y="31"/>
                    <a:pt x="75" y="20"/>
                  </a:cubicBezTo>
                  <a:cubicBezTo>
                    <a:pt x="75" y="9"/>
                    <a:pt x="67"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7">
              <a:extLst>
                <a:ext uri="{FF2B5EF4-FFF2-40B4-BE49-F238E27FC236}">
                  <a16:creationId xmlns:a16="http://schemas.microsoft.com/office/drawing/2014/main" id="{A7903047-B689-4E94-89E5-E7964C7779CC}"/>
                </a:ext>
              </a:extLst>
            </p:cNvPr>
            <p:cNvSpPr>
              <a:spLocks noChangeArrowheads="1"/>
            </p:cNvSpPr>
            <p:nvPr userDrawn="1"/>
          </p:nvSpPr>
          <p:spPr bwMode="auto">
            <a:xfrm>
              <a:off x="1293" y="2561"/>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DD2A04B3-3BCD-44D5-A6DE-AAF04B6601A8}"/>
                </a:ext>
              </a:extLst>
            </p:cNvPr>
            <p:cNvSpPr>
              <a:spLocks/>
            </p:cNvSpPr>
            <p:nvPr userDrawn="1"/>
          </p:nvSpPr>
          <p:spPr bwMode="auto">
            <a:xfrm>
              <a:off x="1471" y="2021"/>
              <a:ext cx="273" cy="88"/>
            </a:xfrm>
            <a:custGeom>
              <a:avLst/>
              <a:gdLst>
                <a:gd name="T0" fmla="*/ 115 w 115"/>
                <a:gd name="T1" fmla="*/ 18 h 37"/>
                <a:gd name="T2" fmla="*/ 96 w 115"/>
                <a:gd name="T3" fmla="*/ 0 h 37"/>
                <a:gd name="T4" fmla="*/ 19 w 115"/>
                <a:gd name="T5" fmla="*/ 0 h 37"/>
                <a:gd name="T6" fmla="*/ 0 w 115"/>
                <a:gd name="T7" fmla="*/ 18 h 37"/>
                <a:gd name="T8" fmla="*/ 19 w 115"/>
                <a:gd name="T9" fmla="*/ 37 h 37"/>
                <a:gd name="T10" fmla="*/ 96 w 115"/>
                <a:gd name="T11" fmla="*/ 37 h 37"/>
                <a:gd name="T12" fmla="*/ 115 w 115"/>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115" h="37">
                  <a:moveTo>
                    <a:pt x="115" y="18"/>
                  </a:moveTo>
                  <a:cubicBezTo>
                    <a:pt x="115" y="8"/>
                    <a:pt x="106" y="0"/>
                    <a:pt x="96" y="0"/>
                  </a:cubicBezTo>
                  <a:cubicBezTo>
                    <a:pt x="19" y="0"/>
                    <a:pt x="19" y="0"/>
                    <a:pt x="19" y="0"/>
                  </a:cubicBezTo>
                  <a:cubicBezTo>
                    <a:pt x="8" y="0"/>
                    <a:pt x="0" y="8"/>
                    <a:pt x="0" y="18"/>
                  </a:cubicBezTo>
                  <a:cubicBezTo>
                    <a:pt x="0" y="28"/>
                    <a:pt x="8" y="37"/>
                    <a:pt x="19" y="37"/>
                  </a:cubicBezTo>
                  <a:cubicBezTo>
                    <a:pt x="96" y="37"/>
                    <a:pt x="96" y="37"/>
                    <a:pt x="96" y="37"/>
                  </a:cubicBezTo>
                  <a:cubicBezTo>
                    <a:pt x="106" y="37"/>
                    <a:pt x="115" y="28"/>
                    <a:pt x="115"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4D9B9394-DF1F-4404-99ED-28723EC412F2}"/>
                </a:ext>
              </a:extLst>
            </p:cNvPr>
            <p:cNvSpPr>
              <a:spLocks/>
            </p:cNvSpPr>
            <p:nvPr userDrawn="1"/>
          </p:nvSpPr>
          <p:spPr bwMode="auto">
            <a:xfrm>
              <a:off x="1381" y="2378"/>
              <a:ext cx="363" cy="95"/>
            </a:xfrm>
            <a:custGeom>
              <a:avLst/>
              <a:gdLst>
                <a:gd name="T0" fmla="*/ 153 w 153"/>
                <a:gd name="T1" fmla="*/ 20 h 40"/>
                <a:gd name="T2" fmla="*/ 134 w 153"/>
                <a:gd name="T3" fmla="*/ 0 h 40"/>
                <a:gd name="T4" fmla="*/ 19 w 153"/>
                <a:gd name="T5" fmla="*/ 0 h 40"/>
                <a:gd name="T6" fmla="*/ 0 w 153"/>
                <a:gd name="T7" fmla="*/ 20 h 40"/>
                <a:gd name="T8" fmla="*/ 19 w 153"/>
                <a:gd name="T9" fmla="*/ 40 h 40"/>
                <a:gd name="T10" fmla="*/ 134 w 153"/>
                <a:gd name="T11" fmla="*/ 40 h 40"/>
                <a:gd name="T12" fmla="*/ 153 w 153"/>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153" h="40">
                  <a:moveTo>
                    <a:pt x="153" y="20"/>
                  </a:moveTo>
                  <a:cubicBezTo>
                    <a:pt x="153" y="8"/>
                    <a:pt x="144" y="0"/>
                    <a:pt x="134" y="0"/>
                  </a:cubicBezTo>
                  <a:cubicBezTo>
                    <a:pt x="19" y="0"/>
                    <a:pt x="19" y="0"/>
                    <a:pt x="19" y="0"/>
                  </a:cubicBezTo>
                  <a:cubicBezTo>
                    <a:pt x="9" y="0"/>
                    <a:pt x="0" y="8"/>
                    <a:pt x="0" y="20"/>
                  </a:cubicBezTo>
                  <a:cubicBezTo>
                    <a:pt x="0" y="31"/>
                    <a:pt x="9" y="40"/>
                    <a:pt x="19" y="40"/>
                  </a:cubicBezTo>
                  <a:cubicBezTo>
                    <a:pt x="134" y="40"/>
                    <a:pt x="134" y="40"/>
                    <a:pt x="134" y="40"/>
                  </a:cubicBezTo>
                  <a:cubicBezTo>
                    <a:pt x="144" y="40"/>
                    <a:pt x="153" y="31"/>
                    <a:pt x="153"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0">
              <a:extLst>
                <a:ext uri="{FF2B5EF4-FFF2-40B4-BE49-F238E27FC236}">
                  <a16:creationId xmlns:a16="http://schemas.microsoft.com/office/drawing/2014/main" id="{774D2D33-D07E-43B8-BB05-DD45A8397401}"/>
                </a:ext>
              </a:extLst>
            </p:cNvPr>
            <p:cNvSpPr>
              <a:spLocks noChangeArrowheads="1"/>
            </p:cNvSpPr>
            <p:nvPr userDrawn="1"/>
          </p:nvSpPr>
          <p:spPr bwMode="auto">
            <a:xfrm>
              <a:off x="1889" y="1657"/>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4F7873AA-0BA5-46D3-A79D-12B702B0B1F1}"/>
                </a:ext>
              </a:extLst>
            </p:cNvPr>
            <p:cNvSpPr>
              <a:spLocks/>
            </p:cNvSpPr>
            <p:nvPr userDrawn="1"/>
          </p:nvSpPr>
          <p:spPr bwMode="auto">
            <a:xfrm>
              <a:off x="1471" y="1250"/>
              <a:ext cx="5004" cy="1818"/>
            </a:xfrm>
            <a:custGeom>
              <a:avLst/>
              <a:gdLst>
                <a:gd name="T0" fmla="*/ 2108 w 2108"/>
                <a:gd name="T1" fmla="*/ 764 h 764"/>
                <a:gd name="T2" fmla="*/ 340 w 2108"/>
                <a:gd name="T3" fmla="*/ 764 h 764"/>
                <a:gd name="T4" fmla="*/ 18 w 2108"/>
                <a:gd name="T5" fmla="*/ 746 h 764"/>
                <a:gd name="T6" fmla="*/ 18 w 2108"/>
                <a:gd name="T7" fmla="*/ 708 h 764"/>
                <a:gd name="T8" fmla="*/ 378 w 2108"/>
                <a:gd name="T9" fmla="*/ 689 h 764"/>
                <a:gd name="T10" fmla="*/ 132 w 2108"/>
                <a:gd name="T11" fmla="*/ 670 h 764"/>
                <a:gd name="T12" fmla="*/ 132 w 2108"/>
                <a:gd name="T13" fmla="*/ 632 h 764"/>
                <a:gd name="T14" fmla="*/ 189 w 2108"/>
                <a:gd name="T15" fmla="*/ 613 h 764"/>
                <a:gd name="T16" fmla="*/ 56 w 2108"/>
                <a:gd name="T17" fmla="*/ 594 h 764"/>
                <a:gd name="T18" fmla="*/ 56 w 2108"/>
                <a:gd name="T19" fmla="*/ 556 h 764"/>
                <a:gd name="T20" fmla="*/ 378 w 2108"/>
                <a:gd name="T21" fmla="*/ 575 h 764"/>
                <a:gd name="T22" fmla="*/ 284 w 2108"/>
                <a:gd name="T23" fmla="*/ 594 h 764"/>
                <a:gd name="T24" fmla="*/ 284 w 2108"/>
                <a:gd name="T25" fmla="*/ 632 h 764"/>
                <a:gd name="T26" fmla="*/ 643 w 2108"/>
                <a:gd name="T27" fmla="*/ 613 h 764"/>
                <a:gd name="T28" fmla="*/ 435 w 2108"/>
                <a:gd name="T29" fmla="*/ 594 h 764"/>
                <a:gd name="T30" fmla="*/ 435 w 2108"/>
                <a:gd name="T31" fmla="*/ 556 h 764"/>
                <a:gd name="T32" fmla="*/ 530 w 2108"/>
                <a:gd name="T33" fmla="*/ 537 h 764"/>
                <a:gd name="T34" fmla="*/ 511 w 2108"/>
                <a:gd name="T35" fmla="*/ 518 h 764"/>
                <a:gd name="T36" fmla="*/ 454 w 2108"/>
                <a:gd name="T37" fmla="*/ 499 h 764"/>
                <a:gd name="T38" fmla="*/ 624 w 2108"/>
                <a:gd name="T39" fmla="*/ 481 h 764"/>
                <a:gd name="T40" fmla="*/ 624 w 2108"/>
                <a:gd name="T41" fmla="*/ 443 h 764"/>
                <a:gd name="T42" fmla="*/ 302 w 2108"/>
                <a:gd name="T43" fmla="*/ 461 h 764"/>
                <a:gd name="T44" fmla="*/ 360 w 2108"/>
                <a:gd name="T45" fmla="*/ 481 h 764"/>
                <a:gd name="T46" fmla="*/ 360 w 2108"/>
                <a:gd name="T47" fmla="*/ 518 h 764"/>
                <a:gd name="T48" fmla="*/ 151 w 2108"/>
                <a:gd name="T49" fmla="*/ 499 h 764"/>
                <a:gd name="T50" fmla="*/ 208 w 2108"/>
                <a:gd name="T51" fmla="*/ 481 h 764"/>
                <a:gd name="T52" fmla="*/ 208 w 2108"/>
                <a:gd name="T53" fmla="*/ 443 h 764"/>
                <a:gd name="T54" fmla="*/ 38 w 2108"/>
                <a:gd name="T55" fmla="*/ 423 h 764"/>
                <a:gd name="T56" fmla="*/ 397 w 2108"/>
                <a:gd name="T57" fmla="*/ 405 h 764"/>
                <a:gd name="T58" fmla="*/ 397 w 2108"/>
                <a:gd name="T59" fmla="*/ 367 h 764"/>
                <a:gd name="T60" fmla="*/ 151 w 2108"/>
                <a:gd name="T61" fmla="*/ 347 h 764"/>
                <a:gd name="T62" fmla="*/ 246 w 2108"/>
                <a:gd name="T63" fmla="*/ 329 h 764"/>
                <a:gd name="T64" fmla="*/ 246 w 2108"/>
                <a:gd name="T65" fmla="*/ 291 h 764"/>
                <a:gd name="T66" fmla="*/ 76 w 2108"/>
                <a:gd name="T67" fmla="*/ 271 h 764"/>
                <a:gd name="T68" fmla="*/ 342 w 2108"/>
                <a:gd name="T69" fmla="*/ 253 h 764"/>
                <a:gd name="T70" fmla="*/ 397 w 2108"/>
                <a:gd name="T71" fmla="*/ 253 h 764"/>
                <a:gd name="T72" fmla="*/ 397 w 2108"/>
                <a:gd name="T73" fmla="*/ 215 h 764"/>
                <a:gd name="T74" fmla="*/ 251 w 2108"/>
                <a:gd name="T75" fmla="*/ 195 h 764"/>
                <a:gd name="T76" fmla="*/ 322 w 2108"/>
                <a:gd name="T77" fmla="*/ 177 h 764"/>
                <a:gd name="T78" fmla="*/ 570 w 2108"/>
                <a:gd name="T79" fmla="*/ 176 h 764"/>
                <a:gd name="T80" fmla="*/ 741 w 2108"/>
                <a:gd name="T81" fmla="*/ 157 h 764"/>
                <a:gd name="T82" fmla="*/ 381 w 2108"/>
                <a:gd name="T83" fmla="*/ 138 h 764"/>
                <a:gd name="T84" fmla="*/ 381 w 2108"/>
                <a:gd name="T85" fmla="*/ 100 h 764"/>
                <a:gd name="T86" fmla="*/ 513 w 2108"/>
                <a:gd name="T87" fmla="*/ 82 h 764"/>
                <a:gd name="T88" fmla="*/ 425 w 2108"/>
                <a:gd name="T89" fmla="*/ 62 h 764"/>
                <a:gd name="T90" fmla="*/ 425 w 2108"/>
                <a:gd name="T91" fmla="*/ 24 h 764"/>
                <a:gd name="T92" fmla="*/ 665 w 2108"/>
                <a:gd name="T93" fmla="*/ 6 h 764"/>
                <a:gd name="T94" fmla="*/ 2108 w 2108"/>
                <a:gd name="T9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8" h="764">
                  <a:moveTo>
                    <a:pt x="2108" y="0"/>
                  </a:moveTo>
                  <a:cubicBezTo>
                    <a:pt x="2108" y="764"/>
                    <a:pt x="2108" y="764"/>
                    <a:pt x="2108" y="764"/>
                  </a:cubicBezTo>
                  <a:cubicBezTo>
                    <a:pt x="2108" y="764"/>
                    <a:pt x="822" y="764"/>
                    <a:pt x="340" y="764"/>
                  </a:cubicBezTo>
                  <a:cubicBezTo>
                    <a:pt x="340" y="764"/>
                    <a:pt x="340" y="764"/>
                    <a:pt x="340" y="764"/>
                  </a:cubicBezTo>
                  <a:cubicBezTo>
                    <a:pt x="340" y="754"/>
                    <a:pt x="332" y="746"/>
                    <a:pt x="322" y="746"/>
                  </a:cubicBezTo>
                  <a:cubicBezTo>
                    <a:pt x="322" y="746"/>
                    <a:pt x="322" y="746"/>
                    <a:pt x="18" y="746"/>
                  </a:cubicBezTo>
                  <a:cubicBezTo>
                    <a:pt x="8" y="746"/>
                    <a:pt x="0" y="737"/>
                    <a:pt x="0" y="727"/>
                  </a:cubicBezTo>
                  <a:cubicBezTo>
                    <a:pt x="0" y="717"/>
                    <a:pt x="8" y="708"/>
                    <a:pt x="18" y="708"/>
                  </a:cubicBezTo>
                  <a:cubicBezTo>
                    <a:pt x="18" y="708"/>
                    <a:pt x="18" y="708"/>
                    <a:pt x="360" y="708"/>
                  </a:cubicBezTo>
                  <a:cubicBezTo>
                    <a:pt x="370" y="708"/>
                    <a:pt x="378" y="699"/>
                    <a:pt x="378" y="689"/>
                  </a:cubicBezTo>
                  <a:cubicBezTo>
                    <a:pt x="378" y="679"/>
                    <a:pt x="370" y="670"/>
                    <a:pt x="360" y="670"/>
                  </a:cubicBezTo>
                  <a:cubicBezTo>
                    <a:pt x="360" y="670"/>
                    <a:pt x="360" y="670"/>
                    <a:pt x="132" y="670"/>
                  </a:cubicBezTo>
                  <a:cubicBezTo>
                    <a:pt x="122" y="670"/>
                    <a:pt x="113" y="662"/>
                    <a:pt x="113" y="651"/>
                  </a:cubicBezTo>
                  <a:cubicBezTo>
                    <a:pt x="113" y="641"/>
                    <a:pt x="122" y="632"/>
                    <a:pt x="132" y="632"/>
                  </a:cubicBezTo>
                  <a:cubicBezTo>
                    <a:pt x="132" y="632"/>
                    <a:pt x="132" y="632"/>
                    <a:pt x="170" y="632"/>
                  </a:cubicBezTo>
                  <a:cubicBezTo>
                    <a:pt x="181" y="632"/>
                    <a:pt x="189" y="624"/>
                    <a:pt x="189" y="613"/>
                  </a:cubicBezTo>
                  <a:cubicBezTo>
                    <a:pt x="189" y="603"/>
                    <a:pt x="181" y="594"/>
                    <a:pt x="170" y="594"/>
                  </a:cubicBezTo>
                  <a:cubicBezTo>
                    <a:pt x="170" y="594"/>
                    <a:pt x="170" y="594"/>
                    <a:pt x="56" y="594"/>
                  </a:cubicBezTo>
                  <a:cubicBezTo>
                    <a:pt x="46" y="594"/>
                    <a:pt x="38" y="586"/>
                    <a:pt x="38" y="575"/>
                  </a:cubicBezTo>
                  <a:cubicBezTo>
                    <a:pt x="38" y="565"/>
                    <a:pt x="46" y="556"/>
                    <a:pt x="56" y="556"/>
                  </a:cubicBezTo>
                  <a:cubicBezTo>
                    <a:pt x="56" y="556"/>
                    <a:pt x="56" y="556"/>
                    <a:pt x="360" y="556"/>
                  </a:cubicBezTo>
                  <a:cubicBezTo>
                    <a:pt x="370" y="556"/>
                    <a:pt x="378" y="565"/>
                    <a:pt x="378" y="575"/>
                  </a:cubicBezTo>
                  <a:cubicBezTo>
                    <a:pt x="378" y="586"/>
                    <a:pt x="370" y="594"/>
                    <a:pt x="360" y="594"/>
                  </a:cubicBezTo>
                  <a:cubicBezTo>
                    <a:pt x="360" y="594"/>
                    <a:pt x="360" y="594"/>
                    <a:pt x="284" y="594"/>
                  </a:cubicBezTo>
                  <a:cubicBezTo>
                    <a:pt x="273" y="594"/>
                    <a:pt x="265" y="603"/>
                    <a:pt x="265" y="613"/>
                  </a:cubicBezTo>
                  <a:cubicBezTo>
                    <a:pt x="265" y="624"/>
                    <a:pt x="273" y="632"/>
                    <a:pt x="284" y="632"/>
                  </a:cubicBezTo>
                  <a:cubicBezTo>
                    <a:pt x="284" y="632"/>
                    <a:pt x="284" y="632"/>
                    <a:pt x="624" y="632"/>
                  </a:cubicBezTo>
                  <a:cubicBezTo>
                    <a:pt x="635" y="632"/>
                    <a:pt x="643" y="624"/>
                    <a:pt x="643" y="613"/>
                  </a:cubicBezTo>
                  <a:cubicBezTo>
                    <a:pt x="643" y="603"/>
                    <a:pt x="635" y="594"/>
                    <a:pt x="624" y="594"/>
                  </a:cubicBezTo>
                  <a:cubicBezTo>
                    <a:pt x="624" y="594"/>
                    <a:pt x="624" y="594"/>
                    <a:pt x="435" y="594"/>
                  </a:cubicBezTo>
                  <a:cubicBezTo>
                    <a:pt x="425" y="594"/>
                    <a:pt x="416" y="586"/>
                    <a:pt x="416" y="575"/>
                  </a:cubicBezTo>
                  <a:cubicBezTo>
                    <a:pt x="416" y="565"/>
                    <a:pt x="425" y="556"/>
                    <a:pt x="435" y="556"/>
                  </a:cubicBezTo>
                  <a:cubicBezTo>
                    <a:pt x="435" y="556"/>
                    <a:pt x="435" y="556"/>
                    <a:pt x="511" y="556"/>
                  </a:cubicBezTo>
                  <a:cubicBezTo>
                    <a:pt x="521" y="556"/>
                    <a:pt x="530" y="548"/>
                    <a:pt x="530" y="537"/>
                  </a:cubicBezTo>
                  <a:cubicBezTo>
                    <a:pt x="530" y="537"/>
                    <a:pt x="530" y="537"/>
                    <a:pt x="530" y="537"/>
                  </a:cubicBezTo>
                  <a:cubicBezTo>
                    <a:pt x="530" y="527"/>
                    <a:pt x="521" y="518"/>
                    <a:pt x="511" y="518"/>
                  </a:cubicBezTo>
                  <a:cubicBezTo>
                    <a:pt x="511" y="518"/>
                    <a:pt x="511" y="518"/>
                    <a:pt x="473" y="518"/>
                  </a:cubicBezTo>
                  <a:cubicBezTo>
                    <a:pt x="462" y="518"/>
                    <a:pt x="454" y="510"/>
                    <a:pt x="454" y="499"/>
                  </a:cubicBezTo>
                  <a:cubicBezTo>
                    <a:pt x="454" y="489"/>
                    <a:pt x="462" y="481"/>
                    <a:pt x="473" y="481"/>
                  </a:cubicBezTo>
                  <a:cubicBezTo>
                    <a:pt x="473" y="481"/>
                    <a:pt x="473" y="481"/>
                    <a:pt x="624" y="481"/>
                  </a:cubicBezTo>
                  <a:cubicBezTo>
                    <a:pt x="635" y="481"/>
                    <a:pt x="643" y="472"/>
                    <a:pt x="643" y="461"/>
                  </a:cubicBezTo>
                  <a:cubicBezTo>
                    <a:pt x="643" y="451"/>
                    <a:pt x="635" y="443"/>
                    <a:pt x="624" y="443"/>
                  </a:cubicBezTo>
                  <a:cubicBezTo>
                    <a:pt x="624" y="443"/>
                    <a:pt x="624" y="443"/>
                    <a:pt x="322" y="443"/>
                  </a:cubicBezTo>
                  <a:cubicBezTo>
                    <a:pt x="311" y="443"/>
                    <a:pt x="302" y="451"/>
                    <a:pt x="302" y="461"/>
                  </a:cubicBezTo>
                  <a:cubicBezTo>
                    <a:pt x="302" y="472"/>
                    <a:pt x="311" y="481"/>
                    <a:pt x="322" y="481"/>
                  </a:cubicBezTo>
                  <a:cubicBezTo>
                    <a:pt x="322" y="481"/>
                    <a:pt x="322" y="481"/>
                    <a:pt x="360" y="481"/>
                  </a:cubicBezTo>
                  <a:cubicBezTo>
                    <a:pt x="370" y="481"/>
                    <a:pt x="378" y="489"/>
                    <a:pt x="378" y="499"/>
                  </a:cubicBezTo>
                  <a:cubicBezTo>
                    <a:pt x="378" y="510"/>
                    <a:pt x="370" y="518"/>
                    <a:pt x="360" y="518"/>
                  </a:cubicBezTo>
                  <a:cubicBezTo>
                    <a:pt x="360" y="518"/>
                    <a:pt x="360" y="518"/>
                    <a:pt x="170" y="518"/>
                  </a:cubicBezTo>
                  <a:cubicBezTo>
                    <a:pt x="160" y="518"/>
                    <a:pt x="151" y="510"/>
                    <a:pt x="151" y="499"/>
                  </a:cubicBezTo>
                  <a:cubicBezTo>
                    <a:pt x="151" y="489"/>
                    <a:pt x="160" y="481"/>
                    <a:pt x="170" y="481"/>
                  </a:cubicBezTo>
                  <a:cubicBezTo>
                    <a:pt x="170" y="481"/>
                    <a:pt x="170" y="481"/>
                    <a:pt x="208" y="481"/>
                  </a:cubicBezTo>
                  <a:cubicBezTo>
                    <a:pt x="218" y="481"/>
                    <a:pt x="227" y="472"/>
                    <a:pt x="227" y="461"/>
                  </a:cubicBezTo>
                  <a:cubicBezTo>
                    <a:pt x="227" y="451"/>
                    <a:pt x="218" y="443"/>
                    <a:pt x="208" y="443"/>
                  </a:cubicBezTo>
                  <a:cubicBezTo>
                    <a:pt x="208" y="443"/>
                    <a:pt x="208" y="443"/>
                    <a:pt x="56" y="443"/>
                  </a:cubicBezTo>
                  <a:cubicBezTo>
                    <a:pt x="46" y="443"/>
                    <a:pt x="38" y="434"/>
                    <a:pt x="38" y="423"/>
                  </a:cubicBezTo>
                  <a:cubicBezTo>
                    <a:pt x="38" y="413"/>
                    <a:pt x="46" y="405"/>
                    <a:pt x="56" y="405"/>
                  </a:cubicBezTo>
                  <a:cubicBezTo>
                    <a:pt x="56" y="405"/>
                    <a:pt x="56" y="405"/>
                    <a:pt x="397" y="405"/>
                  </a:cubicBezTo>
                  <a:cubicBezTo>
                    <a:pt x="407" y="405"/>
                    <a:pt x="416" y="396"/>
                    <a:pt x="416" y="385"/>
                  </a:cubicBezTo>
                  <a:cubicBezTo>
                    <a:pt x="416" y="375"/>
                    <a:pt x="407" y="367"/>
                    <a:pt x="397" y="367"/>
                  </a:cubicBezTo>
                  <a:cubicBezTo>
                    <a:pt x="397" y="367"/>
                    <a:pt x="397" y="367"/>
                    <a:pt x="170" y="367"/>
                  </a:cubicBezTo>
                  <a:cubicBezTo>
                    <a:pt x="160" y="367"/>
                    <a:pt x="151" y="358"/>
                    <a:pt x="151" y="347"/>
                  </a:cubicBezTo>
                  <a:cubicBezTo>
                    <a:pt x="151" y="337"/>
                    <a:pt x="160" y="329"/>
                    <a:pt x="170" y="329"/>
                  </a:cubicBezTo>
                  <a:cubicBezTo>
                    <a:pt x="170" y="329"/>
                    <a:pt x="170" y="329"/>
                    <a:pt x="246" y="329"/>
                  </a:cubicBezTo>
                  <a:cubicBezTo>
                    <a:pt x="256" y="329"/>
                    <a:pt x="265" y="320"/>
                    <a:pt x="265" y="309"/>
                  </a:cubicBezTo>
                  <a:cubicBezTo>
                    <a:pt x="265" y="299"/>
                    <a:pt x="256" y="291"/>
                    <a:pt x="246" y="291"/>
                  </a:cubicBezTo>
                  <a:cubicBezTo>
                    <a:pt x="246" y="291"/>
                    <a:pt x="246" y="291"/>
                    <a:pt x="94" y="291"/>
                  </a:cubicBezTo>
                  <a:cubicBezTo>
                    <a:pt x="84" y="291"/>
                    <a:pt x="76" y="282"/>
                    <a:pt x="76" y="271"/>
                  </a:cubicBezTo>
                  <a:cubicBezTo>
                    <a:pt x="76" y="261"/>
                    <a:pt x="84" y="253"/>
                    <a:pt x="94" y="253"/>
                  </a:cubicBezTo>
                  <a:cubicBezTo>
                    <a:pt x="94" y="253"/>
                    <a:pt x="94" y="253"/>
                    <a:pt x="342" y="253"/>
                  </a:cubicBezTo>
                  <a:cubicBezTo>
                    <a:pt x="343" y="253"/>
                    <a:pt x="343" y="253"/>
                    <a:pt x="343" y="253"/>
                  </a:cubicBezTo>
                  <a:cubicBezTo>
                    <a:pt x="343" y="253"/>
                    <a:pt x="343" y="253"/>
                    <a:pt x="397" y="253"/>
                  </a:cubicBezTo>
                  <a:cubicBezTo>
                    <a:pt x="408" y="252"/>
                    <a:pt x="416" y="244"/>
                    <a:pt x="416" y="233"/>
                  </a:cubicBezTo>
                  <a:cubicBezTo>
                    <a:pt x="416" y="223"/>
                    <a:pt x="407" y="215"/>
                    <a:pt x="397" y="215"/>
                  </a:cubicBezTo>
                  <a:cubicBezTo>
                    <a:pt x="397" y="215"/>
                    <a:pt x="397" y="215"/>
                    <a:pt x="270" y="215"/>
                  </a:cubicBezTo>
                  <a:cubicBezTo>
                    <a:pt x="260" y="215"/>
                    <a:pt x="251" y="206"/>
                    <a:pt x="251" y="195"/>
                  </a:cubicBezTo>
                  <a:cubicBezTo>
                    <a:pt x="251" y="185"/>
                    <a:pt x="260" y="177"/>
                    <a:pt x="270" y="177"/>
                  </a:cubicBezTo>
                  <a:cubicBezTo>
                    <a:pt x="270" y="177"/>
                    <a:pt x="270" y="177"/>
                    <a:pt x="322" y="177"/>
                  </a:cubicBezTo>
                  <a:cubicBezTo>
                    <a:pt x="322" y="177"/>
                    <a:pt x="322" y="177"/>
                    <a:pt x="568" y="177"/>
                  </a:cubicBezTo>
                  <a:cubicBezTo>
                    <a:pt x="569" y="177"/>
                    <a:pt x="570" y="176"/>
                    <a:pt x="570" y="176"/>
                  </a:cubicBezTo>
                  <a:cubicBezTo>
                    <a:pt x="570" y="176"/>
                    <a:pt x="570" y="176"/>
                    <a:pt x="721" y="176"/>
                  </a:cubicBezTo>
                  <a:cubicBezTo>
                    <a:pt x="732" y="176"/>
                    <a:pt x="741" y="168"/>
                    <a:pt x="741" y="157"/>
                  </a:cubicBezTo>
                  <a:cubicBezTo>
                    <a:pt x="741" y="147"/>
                    <a:pt x="732" y="138"/>
                    <a:pt x="721" y="138"/>
                  </a:cubicBezTo>
                  <a:cubicBezTo>
                    <a:pt x="721" y="138"/>
                    <a:pt x="721" y="138"/>
                    <a:pt x="381" y="138"/>
                  </a:cubicBezTo>
                  <a:cubicBezTo>
                    <a:pt x="370" y="138"/>
                    <a:pt x="362" y="130"/>
                    <a:pt x="362" y="120"/>
                  </a:cubicBezTo>
                  <a:cubicBezTo>
                    <a:pt x="362" y="109"/>
                    <a:pt x="370" y="100"/>
                    <a:pt x="381" y="100"/>
                  </a:cubicBezTo>
                  <a:cubicBezTo>
                    <a:pt x="381" y="100"/>
                    <a:pt x="381" y="100"/>
                    <a:pt x="494" y="100"/>
                  </a:cubicBezTo>
                  <a:cubicBezTo>
                    <a:pt x="505" y="100"/>
                    <a:pt x="513" y="92"/>
                    <a:pt x="513" y="82"/>
                  </a:cubicBezTo>
                  <a:cubicBezTo>
                    <a:pt x="513" y="71"/>
                    <a:pt x="505" y="62"/>
                    <a:pt x="494" y="62"/>
                  </a:cubicBezTo>
                  <a:cubicBezTo>
                    <a:pt x="494" y="62"/>
                    <a:pt x="494" y="62"/>
                    <a:pt x="425" y="62"/>
                  </a:cubicBezTo>
                  <a:cubicBezTo>
                    <a:pt x="414" y="62"/>
                    <a:pt x="406" y="54"/>
                    <a:pt x="406" y="44"/>
                  </a:cubicBezTo>
                  <a:cubicBezTo>
                    <a:pt x="406" y="33"/>
                    <a:pt x="414" y="24"/>
                    <a:pt x="425" y="24"/>
                  </a:cubicBezTo>
                  <a:cubicBezTo>
                    <a:pt x="425" y="24"/>
                    <a:pt x="425" y="24"/>
                    <a:pt x="646" y="24"/>
                  </a:cubicBezTo>
                  <a:cubicBezTo>
                    <a:pt x="656" y="24"/>
                    <a:pt x="665" y="16"/>
                    <a:pt x="665" y="6"/>
                  </a:cubicBezTo>
                  <a:cubicBezTo>
                    <a:pt x="665" y="6"/>
                    <a:pt x="665" y="2"/>
                    <a:pt x="664" y="0"/>
                  </a:cubicBezTo>
                  <a:lnTo>
                    <a:pt x="21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Date Placeholder 2">
            <a:extLst>
              <a:ext uri="{FF2B5EF4-FFF2-40B4-BE49-F238E27FC236}">
                <a16:creationId xmlns:a16="http://schemas.microsoft.com/office/drawing/2014/main" id="{D7F7A3D1-5A44-43AF-91A9-51C2C93FD69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de-DE"/>
              <a:t>CMS Francis Lefebvre</a:t>
            </a:r>
            <a:endParaRPr lang="en-GB"/>
          </a:p>
        </p:txBody>
      </p:sp>
    </p:spTree>
    <p:extLst>
      <p:ext uri="{BB962C8B-B14F-4D97-AF65-F5344CB8AC3E}">
        <p14:creationId xmlns:p14="http://schemas.microsoft.com/office/powerpoint/2010/main" val="249026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attern half righ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4860000" cy="900000"/>
          </a:xfrm>
        </p:spPr>
        <p:txBody>
          <a:bodyPr anchor="t"/>
          <a:lstStyle>
            <a:lvl1pPr>
              <a:defRPr sz="3200" b="0"/>
            </a:lvl1pPr>
          </a:lstStyle>
          <a:p>
            <a:r>
              <a:rPr lang="en-US"/>
              <a:t>Click to edit Master title style</a:t>
            </a:r>
          </a:p>
        </p:txBody>
      </p:sp>
      <p:sp>
        <p:nvSpPr>
          <p:cNvPr id="6" name="Footer Placeholder 5"/>
          <p:cNvSpPr>
            <a:spLocks noGrp="1"/>
          </p:cNvSpPr>
          <p:nvPr>
            <p:ph type="ftr" sz="quarter" idx="11"/>
          </p:nvPr>
        </p:nvSpPr>
        <p:spPr>
          <a:xfrm>
            <a:off x="882001" y="6264000"/>
            <a:ext cx="3960000" cy="594000"/>
          </a:xfrm>
        </p:spPr>
        <p:txBody>
          <a:bodyPr/>
          <a:lstStyle>
            <a:lvl1pPr>
              <a:defRPr b="0"/>
            </a:lvl1pPr>
          </a:lstStyle>
          <a:p>
            <a:r>
              <a:rPr lang="de-DE"/>
              <a:t>CMS FF Template</a:t>
            </a:r>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‹N°›</a:t>
            </a:fld>
            <a:endParaRPr lang="de-DE"/>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2" name="Date Placeholder 2">
            <a:extLst>
              <a:ext uri="{FF2B5EF4-FFF2-40B4-BE49-F238E27FC236}">
                <a16:creationId xmlns:a16="http://schemas.microsoft.com/office/drawing/2014/main" id="{7D5F0786-9B7D-4B29-A56E-D5E7699E505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bg1"/>
                </a:solidFill>
              </a:defRPr>
            </a:lvl1pPr>
          </a:lstStyle>
          <a:p>
            <a:r>
              <a:rPr lang="de-DE"/>
              <a:t>CMS Francis Lefebvre</a:t>
            </a:r>
            <a:endParaRPr lang="en-GB"/>
          </a:p>
        </p:txBody>
      </p:sp>
    </p:spTree>
    <p:extLst>
      <p:ext uri="{BB962C8B-B14F-4D97-AF65-F5344CB8AC3E}">
        <p14:creationId xmlns:p14="http://schemas.microsoft.com/office/powerpoint/2010/main" val="95406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attern half left">
    <p:spTree>
      <p:nvGrpSpPr>
        <p:cNvPr id="1" name=""/>
        <p:cNvGrpSpPr/>
        <p:nvPr/>
      </p:nvGrpSpPr>
      <p:grpSpPr>
        <a:xfrm>
          <a:off x="0" y="0"/>
          <a:ext cx="0" cy="0"/>
          <a:chOff x="0" y="0"/>
          <a:chExt cx="0" cy="0"/>
        </a:xfrm>
      </p:grpSpPr>
      <p:sp>
        <p:nvSpPr>
          <p:cNvPr id="2" name="Title 1"/>
          <p:cNvSpPr>
            <a:spLocks noGrp="1"/>
          </p:cNvSpPr>
          <p:nvPr>
            <p:ph type="title"/>
          </p:nvPr>
        </p:nvSpPr>
        <p:spPr>
          <a:xfrm>
            <a:off x="6739089" y="594000"/>
            <a:ext cx="4860000" cy="900000"/>
          </a:xfrm>
        </p:spPr>
        <p:txBody>
          <a:bodyPr anchor="t"/>
          <a:lstStyle>
            <a:lvl1pPr>
              <a:defRPr sz="3200" b="0"/>
            </a:lvl1pPr>
          </a:lstStyle>
          <a:p>
            <a:r>
              <a:rPr lang="en-US"/>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Freeform 5">
            <a:extLst>
              <a:ext uri="{FF2B5EF4-FFF2-40B4-BE49-F238E27FC236}">
                <a16:creationId xmlns:a16="http://schemas.microsoft.com/office/drawing/2014/main" id="{0ED673FF-798F-4652-9611-4349CE054D04}"/>
              </a:ext>
            </a:extLst>
          </p:cNvPr>
          <p:cNvSpPr>
            <a:spLocks noEditPoints="1"/>
          </p:cNvSpPr>
          <p:nvPr userDrawn="1"/>
        </p:nvSpPr>
        <p:spPr bwMode="auto">
          <a:xfrm>
            <a:off x="2076447"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1" name="Footer Placeholder 5">
            <a:extLst>
              <a:ext uri="{FF2B5EF4-FFF2-40B4-BE49-F238E27FC236}">
                <a16:creationId xmlns:a16="http://schemas.microsoft.com/office/drawing/2014/main" id="{82C3CFAE-4E1C-444E-A066-B2A4E3B6513E}"/>
              </a:ext>
            </a:extLst>
          </p:cNvPr>
          <p:cNvSpPr>
            <a:spLocks noGrp="1"/>
          </p:cNvSpPr>
          <p:nvPr>
            <p:ph type="ftr" sz="quarter" idx="11"/>
          </p:nvPr>
        </p:nvSpPr>
        <p:spPr>
          <a:xfrm>
            <a:off x="882001" y="6264000"/>
            <a:ext cx="3960000" cy="594000"/>
          </a:xfrm>
        </p:spPr>
        <p:txBody>
          <a:bodyPr/>
          <a:lstStyle>
            <a:lvl1pPr>
              <a:defRPr b="0">
                <a:solidFill>
                  <a:schemeClr val="bg1"/>
                </a:solidFill>
              </a:defRPr>
            </a:lvl1pPr>
          </a:lstStyle>
          <a:p>
            <a:r>
              <a:rPr lang="de-DE"/>
              <a:t>CMS FF Template</a:t>
            </a:r>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‹N°›</a:t>
            </a:fld>
            <a:endParaRPr lang="de-DE"/>
          </a:p>
        </p:txBody>
      </p:sp>
      <p:sp>
        <p:nvSpPr>
          <p:cNvPr id="13" name="Date Placeholder 2">
            <a:extLst>
              <a:ext uri="{FF2B5EF4-FFF2-40B4-BE49-F238E27FC236}">
                <a16:creationId xmlns:a16="http://schemas.microsoft.com/office/drawing/2014/main" id="{DB27A637-D5FE-4212-B5AE-27ECF8AD2AC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de-DE"/>
              <a:t>CMS Francis Lefebvre</a:t>
            </a:r>
            <a:endParaRPr lang="en-GB"/>
          </a:p>
        </p:txBody>
      </p:sp>
    </p:spTree>
    <p:extLst>
      <p:ext uri="{BB962C8B-B14F-4D97-AF65-F5344CB8AC3E}">
        <p14:creationId xmlns:p14="http://schemas.microsoft.com/office/powerpoint/2010/main" val="64789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1" name="Footer Placeholder 4">
            <a:extLst>
              <a:ext uri="{FF2B5EF4-FFF2-40B4-BE49-F238E27FC236}">
                <a16:creationId xmlns:a16="http://schemas.microsoft.com/office/drawing/2014/main" id="{C361F9EE-701C-4DB3-B4E6-CC4BA7A709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3" name="Date Placeholder 2">
            <a:extLst>
              <a:ext uri="{FF2B5EF4-FFF2-40B4-BE49-F238E27FC236}">
                <a16:creationId xmlns:a16="http://schemas.microsoft.com/office/drawing/2014/main" id="{6DFDAFC9-979F-4877-B720-B8C356553BB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de-DE"/>
              <a:t>CMS Francis Lefebvre</a:t>
            </a:r>
            <a:endParaRPr lang="en-GB"/>
          </a:p>
        </p:txBody>
      </p:sp>
    </p:spTree>
    <p:extLst>
      <p:ext uri="{BB962C8B-B14F-4D97-AF65-F5344CB8AC3E}">
        <p14:creationId xmlns:p14="http://schemas.microsoft.com/office/powerpoint/2010/main" val="1404308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a:t>Citation lorem ipsum dolor sit </a:t>
            </a:r>
            <a:r>
              <a:rPr lang="en-US" err="1"/>
              <a:t>amet</a:t>
            </a:r>
            <a:r>
              <a:rPr lang="en-US"/>
              <a:t>, </a:t>
            </a:r>
            <a:r>
              <a:rPr lang="en-US" err="1"/>
              <a:t>adipiscing</a:t>
            </a:r>
            <a:r>
              <a:rPr lang="en-US"/>
              <a:t> </a:t>
            </a:r>
            <a:r>
              <a:rPr lang="en-US" err="1"/>
              <a:t>erat</a:t>
            </a:r>
            <a:r>
              <a:rPr lang="en-US"/>
              <a:t> </a:t>
            </a:r>
            <a:r>
              <a:rPr lang="en-US" err="1"/>
              <a:t>volutpat</a:t>
            </a:r>
            <a:r>
              <a:rPr lang="en-US"/>
              <a:t>.</a:t>
            </a:r>
            <a:endParaRPr lang="en-GB"/>
          </a:p>
        </p:txBody>
      </p:sp>
      <p:sp>
        <p:nvSpPr>
          <p:cNvPr id="4" name="Text Placeholder 3"/>
          <p:cNvSpPr>
            <a:spLocks noGrp="1"/>
          </p:cNvSpPr>
          <p:nvPr>
            <p:ph type="body" sz="half" idx="2" hasCustomPrompt="1"/>
          </p:nvPr>
        </p:nvSpPr>
        <p:spPr>
          <a:xfrm>
            <a:off x="1407546"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a:t>
            </a:r>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398244" y="1391620"/>
            <a:ext cx="5580000" cy="947717"/>
          </a:xfrm>
        </p:spPr>
        <p:txBody>
          <a:bodyPr/>
          <a:lstStyle>
            <a:lvl1pPr>
              <a:defRPr>
                <a:solidFill>
                  <a:schemeClr val="bg1"/>
                </a:solidFill>
              </a:defRPr>
            </a:lvl1pPr>
          </a:lstStyle>
          <a:p>
            <a:r>
              <a:rPr lang="en-US"/>
              <a:t>Citation lorem ipsum dolor sit </a:t>
            </a:r>
            <a:r>
              <a:rPr lang="en-US" err="1"/>
              <a:t>amet</a:t>
            </a:r>
            <a:r>
              <a:rPr lang="en-US"/>
              <a:t>, </a:t>
            </a:r>
            <a:r>
              <a:rPr lang="en-US" err="1"/>
              <a:t>adipiscing</a:t>
            </a:r>
            <a:r>
              <a:rPr lang="en-US"/>
              <a:t> </a:t>
            </a:r>
            <a:r>
              <a:rPr lang="en-US" err="1"/>
              <a:t>erat</a:t>
            </a:r>
            <a:r>
              <a:rPr lang="en-US"/>
              <a:t> </a:t>
            </a:r>
            <a:r>
              <a:rPr lang="en-US" err="1"/>
              <a:t>volutpat</a:t>
            </a:r>
            <a:r>
              <a:rPr lang="en-US"/>
              <a:t>.</a:t>
            </a:r>
            <a:endParaRPr lang="en-GB"/>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a:t>
            </a:r>
          </a:p>
        </p:txBody>
      </p:sp>
      <p:grpSp>
        <p:nvGrpSpPr>
          <p:cNvPr id="19" name="Group 18">
            <a:extLst>
              <a:ext uri="{FF2B5EF4-FFF2-40B4-BE49-F238E27FC236}">
                <a16:creationId xmlns:a16="http://schemas.microsoft.com/office/drawing/2014/main" id="{2FC9AE69-D4EF-4154-9E03-DFFC6DFAE47D}"/>
              </a:ext>
            </a:extLst>
          </p:cNvPr>
          <p:cNvGrpSpPr/>
          <p:nvPr userDrawn="1"/>
        </p:nvGrpSpPr>
        <p:grpSpPr>
          <a:xfrm>
            <a:off x="5203367" y="3817321"/>
            <a:ext cx="596419" cy="887494"/>
            <a:chOff x="3424221" y="3730957"/>
            <a:chExt cx="597565" cy="889200"/>
          </a:xfrm>
        </p:grpSpPr>
        <p:sp>
          <p:nvSpPr>
            <p:cNvPr id="17" name="Freeform 5">
              <a:extLst>
                <a:ext uri="{FF2B5EF4-FFF2-40B4-BE49-F238E27FC236}">
                  <a16:creationId xmlns:a16="http://schemas.microsoft.com/office/drawing/2014/main" id="{B2A85C5C-27EF-4075-9BEC-1532B1A3204C}"/>
                </a:ext>
              </a:extLst>
            </p:cNvPr>
            <p:cNvSpPr>
              <a:spLocks/>
            </p:cNvSpPr>
            <p:nvPr userDrawn="1"/>
          </p:nvSpPr>
          <p:spPr bwMode="auto">
            <a:xfrm>
              <a:off x="3732296" y="4042606"/>
              <a:ext cx="289490" cy="577551"/>
            </a:xfrm>
            <a:custGeom>
              <a:avLst/>
              <a:gdLst>
                <a:gd name="T0" fmla="*/ 26 w 340"/>
                <a:gd name="T1" fmla="*/ 314 h 680"/>
                <a:gd name="T2" fmla="*/ 178 w 340"/>
                <a:gd name="T3" fmla="*/ 314 h 680"/>
                <a:gd name="T4" fmla="*/ 136 w 340"/>
                <a:gd name="T5" fmla="*/ 464 h 680"/>
                <a:gd name="T6" fmla="*/ 0 w 340"/>
                <a:gd name="T7" fmla="*/ 550 h 680"/>
                <a:gd name="T8" fmla="*/ 62 w 340"/>
                <a:gd name="T9" fmla="*/ 680 h 680"/>
                <a:gd name="T10" fmla="*/ 228 w 340"/>
                <a:gd name="T11" fmla="*/ 582 h 680"/>
                <a:gd name="T12" fmla="*/ 317 w 340"/>
                <a:gd name="T13" fmla="*/ 440 h 680"/>
                <a:gd name="T14" fmla="*/ 340 w 340"/>
                <a:gd name="T15" fmla="*/ 225 h 680"/>
                <a:gd name="T16" fmla="*/ 340 w 340"/>
                <a:gd name="T17" fmla="*/ 0 h 680"/>
                <a:gd name="T18" fmla="*/ 26 w 340"/>
                <a:gd name="T19" fmla="*/ 0 h 680"/>
                <a:gd name="T20" fmla="*/ 26 w 340"/>
                <a:gd name="T21" fmla="*/ 31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0">
                  <a:moveTo>
                    <a:pt x="26" y="314"/>
                  </a:moveTo>
                  <a:cubicBezTo>
                    <a:pt x="178" y="314"/>
                    <a:pt x="178" y="314"/>
                    <a:pt x="178" y="314"/>
                  </a:cubicBezTo>
                  <a:cubicBezTo>
                    <a:pt x="177" y="377"/>
                    <a:pt x="162" y="427"/>
                    <a:pt x="136" y="464"/>
                  </a:cubicBezTo>
                  <a:cubicBezTo>
                    <a:pt x="109" y="501"/>
                    <a:pt x="64" y="529"/>
                    <a:pt x="0" y="550"/>
                  </a:cubicBezTo>
                  <a:cubicBezTo>
                    <a:pt x="62" y="680"/>
                    <a:pt x="62" y="680"/>
                    <a:pt x="62" y="680"/>
                  </a:cubicBezTo>
                  <a:cubicBezTo>
                    <a:pt x="129" y="656"/>
                    <a:pt x="184" y="623"/>
                    <a:pt x="228" y="582"/>
                  </a:cubicBezTo>
                  <a:cubicBezTo>
                    <a:pt x="272" y="540"/>
                    <a:pt x="301" y="493"/>
                    <a:pt x="317" y="440"/>
                  </a:cubicBezTo>
                  <a:cubicBezTo>
                    <a:pt x="333" y="387"/>
                    <a:pt x="340" y="316"/>
                    <a:pt x="340" y="225"/>
                  </a:cubicBezTo>
                  <a:cubicBezTo>
                    <a:pt x="340" y="0"/>
                    <a:pt x="340" y="0"/>
                    <a:pt x="340" y="0"/>
                  </a:cubicBezTo>
                  <a:cubicBezTo>
                    <a:pt x="26" y="0"/>
                    <a:pt x="26" y="0"/>
                    <a:pt x="26" y="0"/>
                  </a:cubicBezTo>
                  <a:lnTo>
                    <a:pt x="26" y="3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94C2B812-0C64-4F2B-9658-627694BF33EC}"/>
                </a:ext>
              </a:extLst>
            </p:cNvPr>
            <p:cNvSpPr>
              <a:spLocks/>
            </p:cNvSpPr>
            <p:nvPr userDrawn="1"/>
          </p:nvSpPr>
          <p:spPr bwMode="auto">
            <a:xfrm>
              <a:off x="3424221" y="3730957"/>
              <a:ext cx="289490" cy="578266"/>
            </a:xfrm>
            <a:custGeom>
              <a:avLst/>
              <a:gdLst>
                <a:gd name="T0" fmla="*/ 314 w 340"/>
                <a:gd name="T1" fmla="*/ 366 h 681"/>
                <a:gd name="T2" fmla="*/ 162 w 340"/>
                <a:gd name="T3" fmla="*/ 366 h 681"/>
                <a:gd name="T4" fmla="*/ 204 w 340"/>
                <a:gd name="T5" fmla="*/ 216 h 681"/>
                <a:gd name="T6" fmla="*/ 340 w 340"/>
                <a:gd name="T7" fmla="*/ 130 h 681"/>
                <a:gd name="T8" fmla="*/ 278 w 340"/>
                <a:gd name="T9" fmla="*/ 0 h 681"/>
                <a:gd name="T10" fmla="*/ 112 w 340"/>
                <a:gd name="T11" fmla="*/ 99 h 681"/>
                <a:gd name="T12" fmla="*/ 23 w 340"/>
                <a:gd name="T13" fmla="*/ 240 h 681"/>
                <a:gd name="T14" fmla="*/ 0 w 340"/>
                <a:gd name="T15" fmla="*/ 456 h 681"/>
                <a:gd name="T16" fmla="*/ 0 w 340"/>
                <a:gd name="T17" fmla="*/ 681 h 681"/>
                <a:gd name="T18" fmla="*/ 314 w 340"/>
                <a:gd name="T19" fmla="*/ 681 h 681"/>
                <a:gd name="T20" fmla="*/ 314 w 340"/>
                <a:gd name="T21" fmla="*/ 3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1">
                  <a:moveTo>
                    <a:pt x="314" y="366"/>
                  </a:moveTo>
                  <a:cubicBezTo>
                    <a:pt x="162" y="366"/>
                    <a:pt x="162" y="366"/>
                    <a:pt x="162" y="366"/>
                  </a:cubicBezTo>
                  <a:cubicBezTo>
                    <a:pt x="163" y="303"/>
                    <a:pt x="178" y="253"/>
                    <a:pt x="204" y="216"/>
                  </a:cubicBezTo>
                  <a:cubicBezTo>
                    <a:pt x="231" y="180"/>
                    <a:pt x="276" y="151"/>
                    <a:pt x="340" y="130"/>
                  </a:cubicBezTo>
                  <a:cubicBezTo>
                    <a:pt x="278" y="0"/>
                    <a:pt x="278" y="0"/>
                    <a:pt x="278" y="0"/>
                  </a:cubicBezTo>
                  <a:cubicBezTo>
                    <a:pt x="211" y="24"/>
                    <a:pt x="156" y="57"/>
                    <a:pt x="112" y="99"/>
                  </a:cubicBezTo>
                  <a:cubicBezTo>
                    <a:pt x="68" y="141"/>
                    <a:pt x="39" y="188"/>
                    <a:pt x="23" y="240"/>
                  </a:cubicBezTo>
                  <a:cubicBezTo>
                    <a:pt x="7" y="293"/>
                    <a:pt x="0" y="365"/>
                    <a:pt x="0" y="456"/>
                  </a:cubicBezTo>
                  <a:cubicBezTo>
                    <a:pt x="0" y="681"/>
                    <a:pt x="0" y="681"/>
                    <a:pt x="0" y="681"/>
                  </a:cubicBezTo>
                  <a:cubicBezTo>
                    <a:pt x="314" y="681"/>
                    <a:pt x="314" y="681"/>
                    <a:pt x="314" y="681"/>
                  </a:cubicBezTo>
                  <a:lnTo>
                    <a:pt x="314" y="3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Footer Placeholder 4">
            <a:extLst>
              <a:ext uri="{FF2B5EF4-FFF2-40B4-BE49-F238E27FC236}">
                <a16:creationId xmlns:a16="http://schemas.microsoft.com/office/drawing/2014/main" id="{D6BB794D-4821-45FC-98E7-D8124057B724}"/>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22" name="Slide Number Placeholder 5">
            <a:extLst>
              <a:ext uri="{FF2B5EF4-FFF2-40B4-BE49-F238E27FC236}">
                <a16:creationId xmlns:a16="http://schemas.microsoft.com/office/drawing/2014/main" id="{6C7E79F8-A2D5-481E-A38D-47D1CCE39E6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23" name="Date Placeholder 2">
            <a:extLst>
              <a:ext uri="{FF2B5EF4-FFF2-40B4-BE49-F238E27FC236}">
                <a16:creationId xmlns:a16="http://schemas.microsoft.com/office/drawing/2014/main" id="{6B79AE60-E933-4166-A1A7-400160D0116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latin typeface="+mj-lt"/>
              </a:defRPr>
            </a:lvl1pPr>
          </a:lstStyle>
          <a:p>
            <a:r>
              <a:rPr lang="de-DE"/>
              <a:t>CMS Francis Lefebvre</a:t>
            </a:r>
            <a:endParaRPr lang="en-GB"/>
          </a:p>
        </p:txBody>
      </p:sp>
      <p:grpSp>
        <p:nvGrpSpPr>
          <p:cNvPr id="14" name="Group 13">
            <a:extLst>
              <a:ext uri="{FF2B5EF4-FFF2-40B4-BE49-F238E27FC236}">
                <a16:creationId xmlns:a16="http://schemas.microsoft.com/office/drawing/2014/main" id="{D96B5378-B39D-4082-BC06-E349CA48D3D4}"/>
              </a:ext>
            </a:extLst>
          </p:cNvPr>
          <p:cNvGrpSpPr/>
          <p:nvPr userDrawn="1"/>
        </p:nvGrpSpPr>
        <p:grpSpPr>
          <a:xfrm>
            <a:off x="594891" y="1114378"/>
            <a:ext cx="596419" cy="887494"/>
            <a:chOff x="3424221" y="3730957"/>
            <a:chExt cx="597565" cy="889200"/>
          </a:xfrm>
        </p:grpSpPr>
        <p:sp>
          <p:nvSpPr>
            <p:cNvPr id="15" name="Freeform 5">
              <a:extLst>
                <a:ext uri="{FF2B5EF4-FFF2-40B4-BE49-F238E27FC236}">
                  <a16:creationId xmlns:a16="http://schemas.microsoft.com/office/drawing/2014/main" id="{20CF4DB4-AC5B-42C1-9557-FCC24A39ADF3}"/>
                </a:ext>
              </a:extLst>
            </p:cNvPr>
            <p:cNvSpPr>
              <a:spLocks/>
            </p:cNvSpPr>
            <p:nvPr userDrawn="1"/>
          </p:nvSpPr>
          <p:spPr bwMode="auto">
            <a:xfrm>
              <a:off x="3732296" y="4042606"/>
              <a:ext cx="289490" cy="577551"/>
            </a:xfrm>
            <a:custGeom>
              <a:avLst/>
              <a:gdLst>
                <a:gd name="T0" fmla="*/ 26 w 340"/>
                <a:gd name="T1" fmla="*/ 314 h 680"/>
                <a:gd name="T2" fmla="*/ 178 w 340"/>
                <a:gd name="T3" fmla="*/ 314 h 680"/>
                <a:gd name="T4" fmla="*/ 136 w 340"/>
                <a:gd name="T5" fmla="*/ 464 h 680"/>
                <a:gd name="T6" fmla="*/ 0 w 340"/>
                <a:gd name="T7" fmla="*/ 550 h 680"/>
                <a:gd name="T8" fmla="*/ 62 w 340"/>
                <a:gd name="T9" fmla="*/ 680 h 680"/>
                <a:gd name="T10" fmla="*/ 228 w 340"/>
                <a:gd name="T11" fmla="*/ 582 h 680"/>
                <a:gd name="T12" fmla="*/ 317 w 340"/>
                <a:gd name="T13" fmla="*/ 440 h 680"/>
                <a:gd name="T14" fmla="*/ 340 w 340"/>
                <a:gd name="T15" fmla="*/ 225 h 680"/>
                <a:gd name="T16" fmla="*/ 340 w 340"/>
                <a:gd name="T17" fmla="*/ 0 h 680"/>
                <a:gd name="T18" fmla="*/ 26 w 340"/>
                <a:gd name="T19" fmla="*/ 0 h 680"/>
                <a:gd name="T20" fmla="*/ 26 w 340"/>
                <a:gd name="T21" fmla="*/ 31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0">
                  <a:moveTo>
                    <a:pt x="26" y="314"/>
                  </a:moveTo>
                  <a:cubicBezTo>
                    <a:pt x="178" y="314"/>
                    <a:pt x="178" y="314"/>
                    <a:pt x="178" y="314"/>
                  </a:cubicBezTo>
                  <a:cubicBezTo>
                    <a:pt x="177" y="377"/>
                    <a:pt x="162" y="427"/>
                    <a:pt x="136" y="464"/>
                  </a:cubicBezTo>
                  <a:cubicBezTo>
                    <a:pt x="109" y="501"/>
                    <a:pt x="64" y="529"/>
                    <a:pt x="0" y="550"/>
                  </a:cubicBezTo>
                  <a:cubicBezTo>
                    <a:pt x="62" y="680"/>
                    <a:pt x="62" y="680"/>
                    <a:pt x="62" y="680"/>
                  </a:cubicBezTo>
                  <a:cubicBezTo>
                    <a:pt x="129" y="656"/>
                    <a:pt x="184" y="623"/>
                    <a:pt x="228" y="582"/>
                  </a:cubicBezTo>
                  <a:cubicBezTo>
                    <a:pt x="272" y="540"/>
                    <a:pt x="301" y="493"/>
                    <a:pt x="317" y="440"/>
                  </a:cubicBezTo>
                  <a:cubicBezTo>
                    <a:pt x="333" y="387"/>
                    <a:pt x="340" y="316"/>
                    <a:pt x="340" y="225"/>
                  </a:cubicBezTo>
                  <a:cubicBezTo>
                    <a:pt x="340" y="0"/>
                    <a:pt x="340" y="0"/>
                    <a:pt x="340" y="0"/>
                  </a:cubicBezTo>
                  <a:cubicBezTo>
                    <a:pt x="26" y="0"/>
                    <a:pt x="26" y="0"/>
                    <a:pt x="26" y="0"/>
                  </a:cubicBezTo>
                  <a:lnTo>
                    <a:pt x="26" y="3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DA3D6FBC-B04D-438A-ADA0-16F7590D90D0}"/>
                </a:ext>
              </a:extLst>
            </p:cNvPr>
            <p:cNvSpPr>
              <a:spLocks/>
            </p:cNvSpPr>
            <p:nvPr userDrawn="1"/>
          </p:nvSpPr>
          <p:spPr bwMode="auto">
            <a:xfrm>
              <a:off x="3424221" y="3730957"/>
              <a:ext cx="289490" cy="578266"/>
            </a:xfrm>
            <a:custGeom>
              <a:avLst/>
              <a:gdLst>
                <a:gd name="T0" fmla="*/ 314 w 340"/>
                <a:gd name="T1" fmla="*/ 366 h 681"/>
                <a:gd name="T2" fmla="*/ 162 w 340"/>
                <a:gd name="T3" fmla="*/ 366 h 681"/>
                <a:gd name="T4" fmla="*/ 204 w 340"/>
                <a:gd name="T5" fmla="*/ 216 h 681"/>
                <a:gd name="T6" fmla="*/ 340 w 340"/>
                <a:gd name="T7" fmla="*/ 130 h 681"/>
                <a:gd name="T8" fmla="*/ 278 w 340"/>
                <a:gd name="T9" fmla="*/ 0 h 681"/>
                <a:gd name="T10" fmla="*/ 112 w 340"/>
                <a:gd name="T11" fmla="*/ 99 h 681"/>
                <a:gd name="T12" fmla="*/ 23 w 340"/>
                <a:gd name="T13" fmla="*/ 240 h 681"/>
                <a:gd name="T14" fmla="*/ 0 w 340"/>
                <a:gd name="T15" fmla="*/ 456 h 681"/>
                <a:gd name="T16" fmla="*/ 0 w 340"/>
                <a:gd name="T17" fmla="*/ 681 h 681"/>
                <a:gd name="T18" fmla="*/ 314 w 340"/>
                <a:gd name="T19" fmla="*/ 681 h 681"/>
                <a:gd name="T20" fmla="*/ 314 w 340"/>
                <a:gd name="T21" fmla="*/ 3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1">
                  <a:moveTo>
                    <a:pt x="314" y="366"/>
                  </a:moveTo>
                  <a:cubicBezTo>
                    <a:pt x="162" y="366"/>
                    <a:pt x="162" y="366"/>
                    <a:pt x="162" y="366"/>
                  </a:cubicBezTo>
                  <a:cubicBezTo>
                    <a:pt x="163" y="303"/>
                    <a:pt x="178" y="253"/>
                    <a:pt x="204" y="216"/>
                  </a:cubicBezTo>
                  <a:cubicBezTo>
                    <a:pt x="231" y="180"/>
                    <a:pt x="276" y="151"/>
                    <a:pt x="340" y="130"/>
                  </a:cubicBezTo>
                  <a:cubicBezTo>
                    <a:pt x="278" y="0"/>
                    <a:pt x="278" y="0"/>
                    <a:pt x="278" y="0"/>
                  </a:cubicBezTo>
                  <a:cubicBezTo>
                    <a:pt x="211" y="24"/>
                    <a:pt x="156" y="57"/>
                    <a:pt x="112" y="99"/>
                  </a:cubicBezTo>
                  <a:cubicBezTo>
                    <a:pt x="68" y="141"/>
                    <a:pt x="39" y="188"/>
                    <a:pt x="23" y="240"/>
                  </a:cubicBezTo>
                  <a:cubicBezTo>
                    <a:pt x="7" y="293"/>
                    <a:pt x="0" y="365"/>
                    <a:pt x="0" y="456"/>
                  </a:cubicBezTo>
                  <a:cubicBezTo>
                    <a:pt x="0" y="681"/>
                    <a:pt x="0" y="681"/>
                    <a:pt x="0" y="681"/>
                  </a:cubicBezTo>
                  <a:cubicBezTo>
                    <a:pt x="314" y="681"/>
                    <a:pt x="314" y="681"/>
                    <a:pt x="314" y="681"/>
                  </a:cubicBezTo>
                  <a:lnTo>
                    <a:pt x="314" y="3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44046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attern colour">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94000" y="594000"/>
            <a:ext cx="6840000" cy="900000"/>
          </a:xfrm>
          <a:prstGeom prst="rect">
            <a:avLst/>
          </a:prstGeom>
        </p:spPr>
        <p:txBody>
          <a:bodyPr anchor="b"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Freeform 5">
            <a:extLst>
              <a:ext uri="{FF2B5EF4-FFF2-40B4-BE49-F238E27FC236}">
                <a16:creationId xmlns:a16="http://schemas.microsoft.com/office/drawing/2014/main" id="{7B4A80CB-E65B-4FE4-9627-2165719E1C3F}"/>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94000" y="1799999"/>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2BD6D8D8-FD2C-472D-A5B0-6D7AD4B0D05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2" name="Slide Number Placeholder 5">
            <a:extLst>
              <a:ext uri="{FF2B5EF4-FFF2-40B4-BE49-F238E27FC236}">
                <a16:creationId xmlns:a16="http://schemas.microsoft.com/office/drawing/2014/main" id="{3E2D9EA3-0FAE-4C68-9869-FD1C4B2CC0CD}"/>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3" name="Date Placeholder 2">
            <a:extLst>
              <a:ext uri="{FF2B5EF4-FFF2-40B4-BE49-F238E27FC236}">
                <a16:creationId xmlns:a16="http://schemas.microsoft.com/office/drawing/2014/main" id="{ED46DEB6-D2C9-48B1-A4E6-4B20B42F5A5E}"/>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de-DE"/>
              <a:t>CMS Francis Lefebvre</a:t>
            </a:r>
            <a:endParaRPr lang="en-GB"/>
          </a:p>
        </p:txBody>
      </p:sp>
    </p:spTree>
    <p:extLst>
      <p:ext uri="{BB962C8B-B14F-4D97-AF65-F5344CB8AC3E}">
        <p14:creationId xmlns:p14="http://schemas.microsoft.com/office/powerpoint/2010/main" val="358102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638941B0-F4D5-4460-BCAD-F7E2B41A8257}" type="datetimeFigureOut">
              <a:rPr lang="fr-FR" smtClean="0"/>
              <a:t>14/06/2025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64993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638941B0-F4D5-4460-BCAD-F7E2B41A8257}" type="datetimeFigureOut">
              <a:rPr lang="fr-FR" smtClean="0"/>
              <a:t>14/06/2025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2725296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fld id="{638941B0-F4D5-4460-BCAD-F7E2B41A8257}" type="datetimeFigureOut">
              <a:rPr lang="fr-FR" smtClean="0"/>
              <a:t>14/06/2025</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46097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638941B0-F4D5-4460-BCAD-F7E2B41A8257}" type="datetimeFigureOut">
              <a:rPr lang="fr-FR" smtClean="0"/>
              <a:t>14/06/2025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7C6CCC6-2BE5-4E42-96A4-D1E8E81A3D8E}"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82158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638941B0-F4D5-4460-BCAD-F7E2B41A8257}" type="datetimeFigureOut">
              <a:rPr lang="fr-FR" smtClean="0"/>
              <a:t>14/06/2025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5167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941B0-F4D5-4460-BCAD-F7E2B41A8257}" type="datetimeFigureOut">
              <a:rPr lang="fr-FR" smtClean="0"/>
              <a:t>14/06/2025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41666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638941B0-F4D5-4460-BCAD-F7E2B41A8257}" type="datetimeFigureOut">
              <a:rPr lang="fr-FR" smtClean="0"/>
              <a:t>14/06/2025</a:t>
            </a:fld>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1" name="Slide Number Placeholder 10"/>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38941B0-F4D5-4460-BCAD-F7E2B41A8257}" type="datetimeFigureOut">
              <a:rPr lang="fr-FR" smtClean="0"/>
              <a:t>14/06/2025</a:t>
            </a:fld>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70359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38941B0-F4D5-4460-BCAD-F7E2B41A8257}" type="datetimeFigureOut">
              <a:rPr lang="fr-FR" smtClean="0"/>
              <a:t>14/06/2025</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7C6CCC6-2BE5-4E42-96A4-D1E8E81A3D8E}" type="slidenum">
              <a:rPr lang="fr-FR" smtClean="0"/>
              <a:t>‹N°›</a:t>
            </a:fld>
            <a:endParaRPr lang="fr-FR"/>
          </a:p>
        </p:txBody>
      </p:sp>
      <p:pic>
        <p:nvPicPr>
          <p:cNvPr id="7" name="Image 6" descr="Une image contenant texte, capture d’écran, Système d’exploitation, conception&#10;&#10;Le contenu généré par l’IA peut être incorrect.">
            <a:extLst>
              <a:ext uri="{FF2B5EF4-FFF2-40B4-BE49-F238E27FC236}">
                <a16:creationId xmlns:a16="http://schemas.microsoft.com/office/drawing/2014/main" id="{A8A1EB39-3142-56E7-B5EA-F8D9DB164B1A}"/>
              </a:ext>
            </a:extLst>
          </p:cNvPr>
          <p:cNvPicPr>
            <a:picLocks noChangeAspect="1"/>
          </p:cNvPicPr>
          <p:nvPr userDrawn="1"/>
        </p:nvPicPr>
        <p:blipFill>
          <a:blip r:embed="rId19">
            <a:extLst>
              <a:ext uri="{28A0092B-C50C-407E-A947-70E740481C1C}">
                <a14:useLocalDpi xmlns:a14="http://schemas.microsoft.com/office/drawing/2010/main" val="0"/>
              </a:ext>
            </a:extLst>
          </a:blip>
          <a:srcRect t="25000"/>
          <a:stretch>
            <a:fillRect/>
          </a:stretch>
        </p:blipFill>
        <p:spPr>
          <a:xfrm>
            <a:off x="0" y="0"/>
            <a:ext cx="12191980" cy="6857990"/>
          </a:xfrm>
          <a:prstGeom prst="rect">
            <a:avLst/>
          </a:prstGeom>
        </p:spPr>
      </p:pic>
    </p:spTree>
    <p:extLst>
      <p:ext uri="{BB962C8B-B14F-4D97-AF65-F5344CB8AC3E}">
        <p14:creationId xmlns:p14="http://schemas.microsoft.com/office/powerpoint/2010/main" val="34617696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05" r:id="rId12"/>
    <p:sldLayoutId id="2147483680" r:id="rId13"/>
    <p:sldLayoutId id="2147483707" r:id="rId14"/>
    <p:sldLayoutId id="2147483703" r:id="rId15"/>
    <p:sldLayoutId id="2147483689" r:id="rId16"/>
    <p:sldLayoutId id="2147483702" r:id="rId17"/>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3F96B-61D8-F273-163B-222EBBFEFC41}"/>
              </a:ext>
            </a:extLst>
          </p:cNvPr>
          <p:cNvSpPr>
            <a:spLocks noGrp="1"/>
          </p:cNvSpPr>
          <p:nvPr>
            <p:ph type="title"/>
          </p:nvPr>
        </p:nvSpPr>
        <p:spPr>
          <a:xfrm>
            <a:off x="2231134" y="1609582"/>
            <a:ext cx="7729728" cy="1188720"/>
          </a:xfrm>
          <a:solidFill>
            <a:srgbClr val="66FFFF">
              <a:alpha val="0"/>
            </a:srgbClr>
          </a:solidFill>
        </p:spPr>
        <p:style>
          <a:lnRef idx="0">
            <a:scrgbClr r="0" g="0" b="0"/>
          </a:lnRef>
          <a:fillRef idx="1001">
            <a:schemeClr val="lt1"/>
          </a:fillRef>
          <a:effectRef idx="0">
            <a:scrgbClr r="0" g="0" b="0"/>
          </a:effectRef>
          <a:fontRef idx="major"/>
        </p:style>
        <p:txBody>
          <a:bodyPr>
            <a:noAutofit/>
          </a:bodyPr>
          <a:lstStyle/>
          <a:p>
            <a:r>
              <a:rPr lang="fr-FR" sz="3500" dirty="0">
                <a:solidFill>
                  <a:srgbClr val="001E58"/>
                </a:solidFill>
                <a:latin typeface="Aptos" panose="020B0004020202020204" pitchFamily="34" charset="0"/>
              </a:rPr>
              <a:t>RESSOURCES FINANCIÈRES ET LEVIERS FISCAUX</a:t>
            </a:r>
          </a:p>
        </p:txBody>
      </p:sp>
      <p:sp>
        <p:nvSpPr>
          <p:cNvPr id="3" name="Espace réservé du contenu 2">
            <a:extLst>
              <a:ext uri="{FF2B5EF4-FFF2-40B4-BE49-F238E27FC236}">
                <a16:creationId xmlns:a16="http://schemas.microsoft.com/office/drawing/2014/main" id="{8F5ABCB4-7F1D-F77B-3248-E64DA81EA5D7}"/>
              </a:ext>
            </a:extLst>
          </p:cNvPr>
          <p:cNvSpPr>
            <a:spLocks noGrp="1"/>
          </p:cNvSpPr>
          <p:nvPr>
            <p:ph sz="half" idx="1"/>
          </p:nvPr>
        </p:nvSpPr>
        <p:spPr>
          <a:xfrm>
            <a:off x="8304044" y="2704034"/>
            <a:ext cx="4271771" cy="3101982"/>
          </a:xfrm>
        </p:spPr>
        <p:txBody>
          <a:bodyPr/>
          <a:lstStyle/>
          <a:p>
            <a:pPr marL="270510" algn="just">
              <a:lnSpc>
                <a:spcPct val="115000"/>
              </a:lnSpc>
              <a:spcAft>
                <a:spcPts val="600"/>
              </a:spcAft>
              <a:buNone/>
            </a:pPr>
            <a:endParaRPr lang="fr-FR" sz="1800" b="1" dirty="0">
              <a:solidFill>
                <a:srgbClr val="001E58"/>
              </a:solidFill>
              <a:effectLst/>
              <a:latin typeface="Aptos" panose="020B0004020202020204" pitchFamily="34" charset="0"/>
              <a:ea typeface="Times New Roman" panose="02020603050405020304" pitchFamily="18" charset="0"/>
              <a:cs typeface="Times New Roman" panose="02020603050405020304" pitchFamily="18" charset="0"/>
            </a:endParaRPr>
          </a:p>
          <a:p>
            <a:pPr marL="270510" algn="just">
              <a:lnSpc>
                <a:spcPct val="115000"/>
              </a:lnSpc>
              <a:spcAft>
                <a:spcPts val="600"/>
              </a:spcAft>
              <a:buNone/>
            </a:pPr>
            <a:endParaRPr lang="fr-FR" b="1" dirty="0">
              <a:solidFill>
                <a:srgbClr val="001E58"/>
              </a:solidFill>
              <a:latin typeface="Aptos" panose="020B0004020202020204" pitchFamily="34" charset="0"/>
              <a:ea typeface="Times New Roman" panose="02020603050405020304" pitchFamily="18" charset="0"/>
              <a:cs typeface="Times New Roman" panose="02020603050405020304" pitchFamily="18" charset="0"/>
            </a:endParaRPr>
          </a:p>
          <a:p>
            <a:pPr marL="270510" algn="just">
              <a:lnSpc>
                <a:spcPct val="115000"/>
              </a:lnSpc>
              <a:spcAft>
                <a:spcPts val="600"/>
              </a:spcAft>
              <a:buNone/>
            </a:pPr>
            <a:endParaRPr lang="fr-FR" sz="1800" b="1" dirty="0">
              <a:solidFill>
                <a:srgbClr val="001E58"/>
              </a:solidFill>
              <a:effectLst/>
              <a:latin typeface="Aptos" panose="020B0004020202020204" pitchFamily="34" charset="0"/>
              <a:ea typeface="Times New Roman" panose="02020603050405020304" pitchFamily="18" charset="0"/>
              <a:cs typeface="Times New Roman" panose="02020603050405020304" pitchFamily="18" charset="0"/>
            </a:endParaRPr>
          </a:p>
          <a:p>
            <a:pPr marL="270510" algn="just">
              <a:lnSpc>
                <a:spcPct val="115000"/>
              </a:lnSpc>
              <a:spcAft>
                <a:spcPts val="600"/>
              </a:spcAft>
              <a:buNone/>
            </a:pPr>
            <a:endParaRPr lang="fr-FR" b="1" dirty="0">
              <a:solidFill>
                <a:srgbClr val="001E58"/>
              </a:solidFill>
              <a:latin typeface="Aptos" panose="020B0004020202020204" pitchFamily="34" charset="0"/>
              <a:ea typeface="Times New Roman" panose="02020603050405020304" pitchFamily="18" charset="0"/>
              <a:cs typeface="Times New Roman" panose="02020603050405020304" pitchFamily="18" charset="0"/>
            </a:endParaRPr>
          </a:p>
          <a:p>
            <a:pPr marL="270510" algn="just">
              <a:lnSpc>
                <a:spcPct val="115000"/>
              </a:lnSpc>
              <a:spcAft>
                <a:spcPts val="600"/>
              </a:spcAft>
              <a:buNone/>
            </a:pPr>
            <a:endParaRPr lang="fr-FR" sz="1800" b="1" dirty="0">
              <a:solidFill>
                <a:srgbClr val="001E58"/>
              </a:solidFill>
              <a:effectLst/>
              <a:latin typeface="Aptos" panose="020B0004020202020204" pitchFamily="34" charset="0"/>
              <a:ea typeface="Times New Roman" panose="02020603050405020304" pitchFamily="18" charset="0"/>
              <a:cs typeface="Times New Roman" panose="02020603050405020304" pitchFamily="18" charset="0"/>
            </a:endParaRPr>
          </a:p>
          <a:p>
            <a:pPr marL="270510" algn="just">
              <a:lnSpc>
                <a:spcPct val="115000"/>
              </a:lnSpc>
              <a:spcAft>
                <a:spcPts val="600"/>
              </a:spcAft>
              <a:buNone/>
            </a:pPr>
            <a:r>
              <a:rPr lang="fr-FR" sz="1800" b="1" dirty="0">
                <a:solidFill>
                  <a:srgbClr val="001E58"/>
                </a:solidFill>
                <a:effectLst/>
                <a:latin typeface="Aptos" panose="020B0004020202020204" pitchFamily="34" charset="0"/>
                <a:ea typeface="Times New Roman" panose="02020603050405020304" pitchFamily="18" charset="0"/>
                <a:cs typeface="Times New Roman" panose="02020603050405020304" pitchFamily="18" charset="0"/>
              </a:rPr>
              <a:t>Michel Collet</a:t>
            </a:r>
            <a:r>
              <a:rPr lang="fr-FR" sz="1800" b="0" dirty="0">
                <a:solidFill>
                  <a:srgbClr val="001E58"/>
                </a:solidFill>
                <a:effectLst/>
                <a:latin typeface="Aptos" panose="020B0004020202020204" pitchFamily="34" charset="0"/>
                <a:ea typeface="Times New Roman" panose="02020603050405020304" pitchFamily="18" charset="0"/>
                <a:cs typeface="Times New Roman" panose="02020603050405020304" pitchFamily="18" charset="0"/>
              </a:rPr>
              <a:t>, avocat associé</a:t>
            </a:r>
            <a:endParaRPr lang="fr-FR" sz="1800" b="1" dirty="0">
              <a:solidFill>
                <a:srgbClr val="001E58"/>
              </a:solidFill>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fr-FR" dirty="0">
              <a:solidFill>
                <a:srgbClr val="001E58"/>
              </a:solidFill>
              <a:latin typeface="Aptos" panose="020B0004020202020204" pitchFamily="34" charset="0"/>
            </a:endParaRPr>
          </a:p>
        </p:txBody>
      </p:sp>
      <p:pic>
        <p:nvPicPr>
          <p:cNvPr id="6" name="Image 5">
            <a:extLst>
              <a:ext uri="{FF2B5EF4-FFF2-40B4-BE49-F238E27FC236}">
                <a16:creationId xmlns:a16="http://schemas.microsoft.com/office/drawing/2014/main" id="{555189F4-3747-0E7E-AA60-4012A0D1456E}"/>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00026" y="396300"/>
            <a:ext cx="3013281" cy="225869"/>
          </a:xfrm>
          <a:prstGeom prst="rect">
            <a:avLst/>
          </a:prstGeom>
          <a:noFill/>
          <a:ln>
            <a:noFill/>
          </a:ln>
        </p:spPr>
      </p:pic>
      <p:sp>
        <p:nvSpPr>
          <p:cNvPr id="8" name="ZoneTexte 7">
            <a:extLst>
              <a:ext uri="{FF2B5EF4-FFF2-40B4-BE49-F238E27FC236}">
                <a16:creationId xmlns:a16="http://schemas.microsoft.com/office/drawing/2014/main" id="{3841020E-FC4B-A0C5-688B-04A3383B3D7F}"/>
              </a:ext>
            </a:extLst>
          </p:cNvPr>
          <p:cNvSpPr txBox="1"/>
          <p:nvPr/>
        </p:nvSpPr>
        <p:spPr>
          <a:xfrm>
            <a:off x="916394" y="5248418"/>
            <a:ext cx="2296028" cy="400110"/>
          </a:xfrm>
          <a:prstGeom prst="rect">
            <a:avLst/>
          </a:prstGeom>
          <a:noFill/>
        </p:spPr>
        <p:txBody>
          <a:bodyPr wrap="square" rtlCol="0">
            <a:spAutoFit/>
          </a:bodyPr>
          <a:lstStyle/>
          <a:p>
            <a:r>
              <a:rPr lang="fr-FR" sz="2000" dirty="0">
                <a:solidFill>
                  <a:srgbClr val="001E58"/>
                </a:solidFill>
                <a:latin typeface="Aptos" panose="020B0004020202020204" pitchFamily="34" charset="0"/>
              </a:rPr>
              <a:t>17 juin 2025</a:t>
            </a:r>
          </a:p>
        </p:txBody>
      </p:sp>
      <p:sp>
        <p:nvSpPr>
          <p:cNvPr id="4" name="Titre 1">
            <a:extLst>
              <a:ext uri="{FF2B5EF4-FFF2-40B4-BE49-F238E27FC236}">
                <a16:creationId xmlns:a16="http://schemas.microsoft.com/office/drawing/2014/main" id="{0C4FBA98-6A7E-4424-DDAF-EA1976A44C73}"/>
              </a:ext>
            </a:extLst>
          </p:cNvPr>
          <p:cNvSpPr txBox="1">
            <a:spLocks/>
          </p:cNvSpPr>
          <p:nvPr/>
        </p:nvSpPr>
        <p:spPr bwMode="black">
          <a:xfrm>
            <a:off x="2763623" y="3319108"/>
            <a:ext cx="6664750" cy="1188720"/>
          </a:xfrm>
          <a:prstGeom prst="rect">
            <a:avLst/>
          </a:prstGeom>
          <a:solidFill>
            <a:srgbClr val="CCECFF">
              <a:alpha val="0"/>
            </a:srgbClr>
          </a:solidFill>
          <a:ln w="19050" cap="sq">
            <a:solidFill>
              <a:srgbClr val="001E58"/>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spcBef>
                <a:spcPts val="115"/>
              </a:spcBef>
            </a:pPr>
            <a:r>
              <a:rPr lang="fr-FR" sz="2300" b="1" dirty="0">
                <a:solidFill>
                  <a:srgbClr val="001E58"/>
                </a:solidFill>
                <a:latin typeface="Aptos" panose="020B0004020202020204" pitchFamily="34" charset="0"/>
              </a:rPr>
              <a:t>Analyse des modalités de mise en œuvre d’une politique fiscale adaptée à la Guadeloupe </a:t>
            </a:r>
          </a:p>
        </p:txBody>
      </p:sp>
    </p:spTree>
    <p:extLst>
      <p:ext uri="{BB962C8B-B14F-4D97-AF65-F5344CB8AC3E}">
        <p14:creationId xmlns:p14="http://schemas.microsoft.com/office/powerpoint/2010/main" val="1764627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56D5551-73C7-E435-6C79-D6A8CDD7FD72}"/>
              </a:ext>
            </a:extLst>
          </p:cNvPr>
          <p:cNvPicPr>
            <a:picLocks noGrp="1" noChangeAspect="1"/>
          </p:cNvPicPr>
          <p:nvPr>
            <p:ph idx="1"/>
          </p:nvPr>
        </p:nvPicPr>
        <p:blipFill>
          <a:blip r:embed="rId3"/>
          <a:srcRect l="896" t="581" r="1"/>
          <a:stretch/>
        </p:blipFill>
        <p:spPr>
          <a:xfrm>
            <a:off x="469671" y="1056310"/>
            <a:ext cx="5488821" cy="4203007"/>
          </a:xfrm>
          <a:prstGeom prst="rect">
            <a:avLst/>
          </a:prstGeom>
        </p:spPr>
      </p:pic>
      <p:pic>
        <p:nvPicPr>
          <p:cNvPr id="6" name="Image 5">
            <a:extLst>
              <a:ext uri="{FF2B5EF4-FFF2-40B4-BE49-F238E27FC236}">
                <a16:creationId xmlns:a16="http://schemas.microsoft.com/office/drawing/2014/main" id="{22707896-3BF7-C67B-1A77-C636B8B97D6C}"/>
              </a:ext>
            </a:extLst>
          </p:cNvPr>
          <p:cNvPicPr>
            <a:picLocks noChangeAspect="1"/>
          </p:cNvPicPr>
          <p:nvPr/>
        </p:nvPicPr>
        <p:blipFill>
          <a:blip r:embed="rId4"/>
          <a:stretch>
            <a:fillRect/>
          </a:stretch>
        </p:blipFill>
        <p:spPr>
          <a:xfrm>
            <a:off x="6482499" y="935351"/>
            <a:ext cx="5064717" cy="4677331"/>
          </a:xfrm>
          <a:prstGeom prst="rect">
            <a:avLst/>
          </a:prstGeom>
        </p:spPr>
      </p:pic>
      <p:sp>
        <p:nvSpPr>
          <p:cNvPr id="7" name="ZoneTexte 6">
            <a:extLst>
              <a:ext uri="{FF2B5EF4-FFF2-40B4-BE49-F238E27FC236}">
                <a16:creationId xmlns:a16="http://schemas.microsoft.com/office/drawing/2014/main" id="{CA8FA0F1-E848-5CAE-614E-68AAC395A15A}"/>
              </a:ext>
            </a:extLst>
          </p:cNvPr>
          <p:cNvSpPr txBox="1"/>
          <p:nvPr/>
        </p:nvSpPr>
        <p:spPr>
          <a:xfrm>
            <a:off x="469670" y="502312"/>
            <a:ext cx="5239831" cy="323165"/>
          </a:xfrm>
          <a:prstGeom prst="rect">
            <a:avLst/>
          </a:prstGeom>
          <a:noFill/>
        </p:spPr>
        <p:txBody>
          <a:bodyPr wrap="square" rtlCol="0">
            <a:spAutoFit/>
          </a:bodyPr>
          <a:lstStyle/>
          <a:p>
            <a:r>
              <a:rPr lang="fr-FR" sz="1500" b="1" dirty="0">
                <a:solidFill>
                  <a:srgbClr val="001E58"/>
                </a:solidFill>
                <a:latin typeface="Aptos" panose="020B0004020202020204" pitchFamily="34" charset="0"/>
              </a:rPr>
              <a:t>Détail des impôts prélevés en Guadeloupe (estimation)</a:t>
            </a:r>
          </a:p>
        </p:txBody>
      </p:sp>
    </p:spTree>
    <p:extLst>
      <p:ext uri="{BB962C8B-B14F-4D97-AF65-F5344CB8AC3E}">
        <p14:creationId xmlns:p14="http://schemas.microsoft.com/office/powerpoint/2010/main" val="209569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609D6-8DD1-2634-8F5B-1EED6A424C0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D26C0CF-348D-B93B-6247-66AA65F02CB2}"/>
              </a:ext>
            </a:extLst>
          </p:cNvPr>
          <p:cNvSpPr>
            <a:spLocks noGrp="1"/>
          </p:cNvSpPr>
          <p:nvPr>
            <p:ph idx="1"/>
          </p:nvPr>
        </p:nvSpPr>
        <p:spPr>
          <a:xfrm>
            <a:off x="693106" y="1027030"/>
            <a:ext cx="11004000" cy="4803939"/>
          </a:xfrm>
          <a:solidFill>
            <a:srgbClr val="7DAAD3">
              <a:alpha val="21961"/>
            </a:srgbClr>
          </a:solidFill>
        </p:spPr>
        <p:style>
          <a:lnRef idx="2">
            <a:schemeClr val="accent2">
              <a:shade val="15000"/>
            </a:schemeClr>
          </a:lnRef>
          <a:fillRef idx="1">
            <a:schemeClr val="accent2"/>
          </a:fillRef>
          <a:effectRef idx="0">
            <a:schemeClr val="accent2"/>
          </a:effectRef>
          <a:fontRef idx="minor">
            <a:schemeClr val="lt1"/>
          </a:fontRef>
        </p:style>
        <p:txBody>
          <a:bodyPr>
            <a:normAutofit fontScale="92500" lnSpcReduction="10000"/>
          </a:bodyPr>
          <a:lstStyle/>
          <a:p>
            <a:pPr marL="228600" lvl="1" indent="0">
              <a:buNone/>
            </a:pPr>
            <a:endParaRPr lang="fr-FR" sz="100" b="1" dirty="0">
              <a:latin typeface="Aptos" panose="020B0004020202020204" pitchFamily="34" charset="0"/>
            </a:endParaRPr>
          </a:p>
          <a:p>
            <a:pPr marL="228600" lvl="1" indent="0" algn="ctr">
              <a:buNone/>
            </a:pPr>
            <a:r>
              <a:rPr lang="fr-FR" b="1" spc="310" dirty="0">
                <a:solidFill>
                  <a:srgbClr val="00204F"/>
                </a:solidFill>
                <a:latin typeface="Aptos" panose="020B0004020202020204" pitchFamily="34" charset="0"/>
              </a:rPr>
              <a:t>  SYNTHESE DE L’ANALYSE DE LA FISCALIT</a:t>
            </a:r>
            <a:r>
              <a:rPr lang="fr-FR" sz="1600" b="1" kern="0" spc="450" dirty="0">
                <a:solidFill>
                  <a:srgbClr val="001E58"/>
                </a:solidFill>
                <a:latin typeface="Aptos" panose="020B0004020202020204" pitchFamily="34" charset="0"/>
              </a:rPr>
              <a:t>É</a:t>
            </a:r>
            <a:r>
              <a:rPr lang="fr-FR" b="1" spc="310" dirty="0">
                <a:solidFill>
                  <a:srgbClr val="00204F"/>
                </a:solidFill>
                <a:latin typeface="Aptos" panose="020B0004020202020204" pitchFamily="34" charset="0"/>
              </a:rPr>
              <a:t> ACTUELLE </a:t>
            </a:r>
          </a:p>
          <a:p>
            <a:pPr marL="228600" lvl="1" indent="0">
              <a:buNone/>
            </a:pPr>
            <a:endParaRPr lang="fr-FR" sz="1400" b="1" dirty="0">
              <a:solidFill>
                <a:srgbClr val="00204F"/>
              </a:solidFill>
              <a:latin typeface="Aptos" panose="020B0004020202020204" pitchFamily="34" charset="0"/>
            </a:endParaRPr>
          </a:p>
          <a:p>
            <a:pPr marL="228600" lvl="1" indent="0">
              <a:buNone/>
            </a:pPr>
            <a:r>
              <a:rPr lang="fr-FR" sz="1400" b="1" dirty="0">
                <a:solidFill>
                  <a:srgbClr val="00204F"/>
                </a:solidFill>
                <a:latin typeface="Aptos" panose="020B0004020202020204" pitchFamily="34" charset="0"/>
              </a:rPr>
              <a:t>Pression fiscale inférieure à moyenne nationale : 20%du PIB contre 26%</a:t>
            </a:r>
          </a:p>
          <a:p>
            <a:pPr marL="228600" lvl="1" indent="0">
              <a:buNone/>
            </a:pPr>
            <a:r>
              <a:rPr lang="fr-FR" sz="1400" b="1" dirty="0">
                <a:solidFill>
                  <a:srgbClr val="00204F"/>
                </a:solidFill>
                <a:latin typeface="Aptos" panose="020B0004020202020204" pitchFamily="34" charset="0"/>
              </a:rPr>
              <a:t>Faible rendement du fait du niveau des revenus relativement bas</a:t>
            </a:r>
          </a:p>
          <a:p>
            <a:pPr marL="228600" lvl="1" indent="0">
              <a:buNone/>
            </a:pPr>
            <a:r>
              <a:rPr lang="fr-FR" sz="1400" b="1" dirty="0">
                <a:solidFill>
                  <a:srgbClr val="00204F"/>
                </a:solidFill>
                <a:latin typeface="Aptos" panose="020B0004020202020204" pitchFamily="34" charset="0"/>
              </a:rPr>
              <a:t>Recettes fiscales dominée par les impôts indirects (TVA, OM, DE, Autres)</a:t>
            </a:r>
          </a:p>
          <a:p>
            <a:pPr lvl="2">
              <a:buFont typeface="Wingdings" pitchFamily="2" charset="2"/>
              <a:buChar char="§"/>
            </a:pPr>
            <a:r>
              <a:rPr lang="fr-FR" sz="1400" dirty="0">
                <a:solidFill>
                  <a:srgbClr val="00204F"/>
                </a:solidFill>
                <a:latin typeface="Aptos" panose="020B0004020202020204" pitchFamily="34" charset="0"/>
              </a:rPr>
              <a:t>Taux globalement réduits (avec exo TVA et DM) et par exception plus élevés (Taxe foncière / Pb de recouvrement) </a:t>
            </a:r>
          </a:p>
          <a:p>
            <a:pPr lvl="2">
              <a:buFont typeface="Wingdings" pitchFamily="2" charset="2"/>
              <a:buChar char="§"/>
            </a:pPr>
            <a:r>
              <a:rPr lang="fr-FR" sz="1400" dirty="0">
                <a:solidFill>
                  <a:srgbClr val="00204F"/>
                </a:solidFill>
                <a:latin typeface="Aptos" panose="020B0004020202020204" pitchFamily="34" charset="0"/>
              </a:rPr>
              <a:t>OM complexité avec coût afférent / double imposition avec TVA : enjeu de simplification</a:t>
            </a:r>
          </a:p>
          <a:p>
            <a:pPr lvl="2">
              <a:buFont typeface="Wingdings" pitchFamily="2" charset="2"/>
              <a:buChar char="§"/>
            </a:pPr>
            <a:r>
              <a:rPr lang="fr-FR" sz="1400" dirty="0">
                <a:solidFill>
                  <a:srgbClr val="00204F"/>
                </a:solidFill>
                <a:latin typeface="Aptos" panose="020B0004020202020204" pitchFamily="34" charset="0"/>
              </a:rPr>
              <a:t>Taux moyen pondéré des importations de l’ordre de </a:t>
            </a:r>
            <a:r>
              <a:rPr lang="fr-FR" sz="1400" b="1" dirty="0">
                <a:solidFill>
                  <a:srgbClr val="00204F"/>
                </a:solidFill>
                <a:latin typeface="Aptos" panose="020B0004020202020204" pitchFamily="34" charset="0"/>
              </a:rPr>
              <a:t>13%</a:t>
            </a:r>
            <a:r>
              <a:rPr lang="fr-FR" sz="1400" dirty="0">
                <a:solidFill>
                  <a:srgbClr val="00204F"/>
                </a:solidFill>
                <a:latin typeface="Aptos" panose="020B0004020202020204" pitchFamily="34" charset="0"/>
              </a:rPr>
              <a:t> (OM et TVA – hors cascade)</a:t>
            </a:r>
          </a:p>
          <a:p>
            <a:pPr marL="228600" lvl="1" indent="0" algn="just">
              <a:buNone/>
            </a:pPr>
            <a:r>
              <a:rPr lang="fr-FR" sz="1400" b="1" dirty="0">
                <a:solidFill>
                  <a:srgbClr val="00204F"/>
                </a:solidFill>
                <a:latin typeface="Aptos" panose="020B0004020202020204" pitchFamily="34" charset="0"/>
              </a:rPr>
              <a:t>La fiscalité directe est allégée pour répondre aux contraintes économiques et sociales et aux défis de la Guadeloupe par le jeu de dispositifs dérogatoires superposés</a:t>
            </a:r>
            <a:endParaRPr lang="fr-FR" sz="1400" dirty="0">
              <a:solidFill>
                <a:srgbClr val="00204F"/>
              </a:solidFill>
              <a:latin typeface="Aptos" panose="020B0004020202020204" pitchFamily="34" charset="0"/>
            </a:endParaRPr>
          </a:p>
          <a:p>
            <a:pPr lvl="2">
              <a:buFont typeface="Wingdings" pitchFamily="2" charset="2"/>
              <a:buChar char="§"/>
            </a:pPr>
            <a:r>
              <a:rPr lang="fr-FR" sz="1400" dirty="0">
                <a:solidFill>
                  <a:srgbClr val="00204F"/>
                </a:solidFill>
                <a:latin typeface="Aptos" panose="020B0004020202020204" pitchFamily="34" charset="0"/>
              </a:rPr>
              <a:t>IS : Taux effectifs bas (24% / 11%/ 4% pour résultat de 300.000€ ) // </a:t>
            </a:r>
          </a:p>
          <a:p>
            <a:pPr lvl="3">
              <a:buFont typeface="Wingdings" pitchFamily="2" charset="2"/>
              <a:buChar char="§"/>
            </a:pPr>
            <a:r>
              <a:rPr lang="fr-FR" sz="1400" dirty="0">
                <a:solidFill>
                  <a:srgbClr val="00204F"/>
                </a:solidFill>
                <a:latin typeface="Aptos" panose="020B0004020202020204" pitchFamily="34" charset="0"/>
              </a:rPr>
              <a:t>IS : 9%-5,5% Barbade; 25% Jamaïque; 30% Trinidad et Tobago; 28% Grenade; 10% Paraguay; 20/10% SM; 10% Andorre; 12,5% </a:t>
            </a:r>
            <a:r>
              <a:rPr lang="fr-FR" sz="1400" dirty="0" err="1">
                <a:solidFill>
                  <a:srgbClr val="00204F"/>
                </a:solidFill>
                <a:latin typeface="Aptos" panose="020B0004020202020204" pitchFamily="34" charset="0"/>
              </a:rPr>
              <a:t>Irelande</a:t>
            </a:r>
            <a:endParaRPr lang="fr-FR" sz="1400" dirty="0">
              <a:solidFill>
                <a:srgbClr val="00204F"/>
              </a:solidFill>
              <a:latin typeface="Aptos" panose="020B0004020202020204" pitchFamily="34" charset="0"/>
            </a:endParaRPr>
          </a:p>
          <a:p>
            <a:pPr lvl="2">
              <a:buFont typeface="Wingdings" pitchFamily="2" charset="2"/>
              <a:buChar char="§"/>
            </a:pPr>
            <a:r>
              <a:rPr lang="fr-FR" sz="1400" dirty="0">
                <a:solidFill>
                  <a:srgbClr val="00204F"/>
                </a:solidFill>
                <a:latin typeface="Aptos" panose="020B0004020202020204" pitchFamily="34" charset="0"/>
              </a:rPr>
              <a:t>Complexe, peu lisible et absence de stabilité (niches sectorielles et temporaires)</a:t>
            </a:r>
          </a:p>
          <a:p>
            <a:pPr lvl="2">
              <a:buFont typeface="Wingdings" pitchFamily="2" charset="2"/>
              <a:buChar char="§"/>
            </a:pPr>
            <a:r>
              <a:rPr lang="fr-FR" sz="1400" dirty="0">
                <a:solidFill>
                  <a:srgbClr val="00204F"/>
                </a:solidFill>
                <a:latin typeface="Aptos" panose="020B0004020202020204" pitchFamily="34" charset="0"/>
              </a:rPr>
              <a:t>Recouvrement hésitant </a:t>
            </a:r>
          </a:p>
          <a:p>
            <a:pPr lvl="2">
              <a:buFont typeface="Wingdings" pitchFamily="2" charset="2"/>
              <a:buChar char="§"/>
            </a:pPr>
            <a:r>
              <a:rPr lang="fr-FR" sz="1400" dirty="0">
                <a:solidFill>
                  <a:srgbClr val="00204F"/>
                </a:solidFill>
                <a:latin typeface="Aptos" panose="020B0004020202020204" pitchFamily="34" charset="0"/>
              </a:rPr>
              <a:t>Simplifier et rendre plus lisible pour valoriser une fiscalité attractive</a:t>
            </a:r>
          </a:p>
        </p:txBody>
      </p:sp>
      <p:sp>
        <p:nvSpPr>
          <p:cNvPr id="3" name="Title 4">
            <a:extLst>
              <a:ext uri="{FF2B5EF4-FFF2-40B4-BE49-F238E27FC236}">
                <a16:creationId xmlns:a16="http://schemas.microsoft.com/office/drawing/2014/main" id="{0FA7063C-EE86-DAE5-FCC3-884A3F1AD45F}"/>
              </a:ext>
            </a:extLst>
          </p:cNvPr>
          <p:cNvSpPr txBox="1">
            <a:spLocks/>
          </p:cNvSpPr>
          <p:nvPr/>
        </p:nvSpPr>
        <p:spPr bwMode="black">
          <a:xfrm>
            <a:off x="693105" y="350207"/>
            <a:ext cx="11004001" cy="659782"/>
          </a:xfrm>
          <a:prstGeom prst="rect">
            <a:avLst/>
          </a:prstGeom>
          <a:noFill/>
          <a:ln w="9525"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r>
              <a:rPr lang="fr-FR" sz="2000" b="1" kern="0" spc="450" dirty="0">
                <a:solidFill>
                  <a:srgbClr val="001E58"/>
                </a:solidFill>
                <a:latin typeface="Aptos" panose="020B0004020202020204" pitchFamily="34" charset="0"/>
              </a:rPr>
              <a:t>CARTOGRAPHIE DE LA FISCALITÉ ACTUELLE </a:t>
            </a:r>
            <a:endParaRPr lang="en-GB" sz="2000" kern="0" dirty="0">
              <a:solidFill>
                <a:srgbClr val="001E58"/>
              </a:solidFill>
              <a:latin typeface="Aptos" panose="020B0004020202020204" pitchFamily="34" charset="0"/>
            </a:endParaRPr>
          </a:p>
        </p:txBody>
      </p:sp>
    </p:spTree>
    <p:extLst>
      <p:ext uri="{BB962C8B-B14F-4D97-AF65-F5344CB8AC3E}">
        <p14:creationId xmlns:p14="http://schemas.microsoft.com/office/powerpoint/2010/main" val="149947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FBD7C-81E3-E201-DCD1-47D867B67B4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0B3C26D-08F7-DB8A-3A03-1906D03622E0}"/>
              </a:ext>
            </a:extLst>
          </p:cNvPr>
          <p:cNvSpPr>
            <a:spLocks noGrp="1"/>
          </p:cNvSpPr>
          <p:nvPr>
            <p:ph idx="1"/>
          </p:nvPr>
        </p:nvSpPr>
        <p:spPr>
          <a:xfrm>
            <a:off x="730813" y="933254"/>
            <a:ext cx="11004000" cy="1918431"/>
          </a:xfrm>
          <a:solidFill>
            <a:srgbClr val="00B0F0">
              <a:alpha val="20000"/>
            </a:srgbClr>
          </a:solidFill>
        </p:spPr>
        <p:txBody>
          <a:bodyPr>
            <a:normAutofit fontScale="92500" lnSpcReduction="10000"/>
          </a:bodyPr>
          <a:lstStyle/>
          <a:p>
            <a:pPr marL="361950" lvl="1" indent="0" algn="just">
              <a:buNone/>
            </a:pPr>
            <a:endParaRPr lang="fr-FR" sz="1400" b="1" dirty="0">
              <a:solidFill>
                <a:srgbClr val="00204F"/>
              </a:solidFill>
              <a:latin typeface="Aptos" panose="020B0004020202020204" pitchFamily="34" charset="0"/>
            </a:endParaRPr>
          </a:p>
          <a:p>
            <a:pPr marL="228600" lvl="1" indent="0">
              <a:buNone/>
            </a:pPr>
            <a:r>
              <a:rPr lang="fr-FR" sz="1500" b="1" dirty="0">
                <a:solidFill>
                  <a:srgbClr val="00204F"/>
                </a:solidFill>
                <a:latin typeface="Aptos" panose="020B0004020202020204" pitchFamily="34" charset="0"/>
              </a:rPr>
              <a:t>Impôt sur le revenu :  220 M€ (12% des recettes budgétaires)</a:t>
            </a:r>
          </a:p>
          <a:p>
            <a:pPr lvl="2">
              <a:buFont typeface="Wingdings" pitchFamily="2" charset="2"/>
              <a:buChar char="§"/>
            </a:pPr>
            <a:r>
              <a:rPr lang="fr-FR" sz="1500" b="1" dirty="0">
                <a:solidFill>
                  <a:srgbClr val="00204F"/>
                </a:solidFill>
                <a:latin typeface="Aptos" panose="020B0004020202020204" pitchFamily="34" charset="0"/>
              </a:rPr>
              <a:t>Taux réduits </a:t>
            </a:r>
            <a:r>
              <a:rPr lang="fr-FR" sz="1500" dirty="0">
                <a:solidFill>
                  <a:srgbClr val="00204F"/>
                </a:solidFill>
                <a:latin typeface="Aptos" panose="020B0004020202020204" pitchFamily="34" charset="0"/>
              </a:rPr>
              <a:t>: Résidents (réfaction DOM de 30% plafonnée)  et non Résidents (taux réduits / salariés et taux minimal d’imposition)</a:t>
            </a:r>
          </a:p>
          <a:p>
            <a:pPr lvl="2">
              <a:buFont typeface="Wingdings" pitchFamily="2" charset="2"/>
              <a:buChar char="§"/>
            </a:pPr>
            <a:r>
              <a:rPr lang="fr-FR" sz="1500" b="1" dirty="0">
                <a:solidFill>
                  <a:srgbClr val="00204F"/>
                </a:solidFill>
                <a:latin typeface="Aptos" panose="020B0004020202020204" pitchFamily="34" charset="0"/>
              </a:rPr>
              <a:t>Réductions de l’impôt </a:t>
            </a:r>
            <a:r>
              <a:rPr lang="fr-FR" sz="1500" dirty="0">
                <a:solidFill>
                  <a:srgbClr val="00204F"/>
                </a:solidFill>
                <a:latin typeface="Aptos" panose="020B0004020202020204" pitchFamily="34" charset="0"/>
              </a:rPr>
              <a:t>: </a:t>
            </a:r>
          </a:p>
          <a:p>
            <a:pPr marL="1228725" lvl="3" indent="-285750">
              <a:buFont typeface="Aptos" panose="020B0004020202020204" pitchFamily="34" charset="0"/>
              <a:buChar char="-"/>
            </a:pPr>
            <a:r>
              <a:rPr lang="fr-FR" sz="1500" b="1" dirty="0">
                <a:solidFill>
                  <a:srgbClr val="00204F"/>
                </a:solidFill>
                <a:latin typeface="Aptos" panose="020B0004020202020204" pitchFamily="34" charset="0"/>
              </a:rPr>
              <a:t>Girardin</a:t>
            </a:r>
            <a:r>
              <a:rPr lang="fr-FR" sz="1500" dirty="0">
                <a:solidFill>
                  <a:srgbClr val="00204F"/>
                </a:solidFill>
                <a:latin typeface="Aptos" panose="020B0004020202020204" pitchFamily="34" charset="0"/>
              </a:rPr>
              <a:t> </a:t>
            </a:r>
            <a:r>
              <a:rPr lang="fr-FR" sz="1500" b="1" dirty="0">
                <a:solidFill>
                  <a:srgbClr val="00204F"/>
                </a:solidFill>
                <a:latin typeface="Aptos" panose="020B0004020202020204" pitchFamily="34" charset="0"/>
              </a:rPr>
              <a:t>industriel et logement social </a:t>
            </a:r>
            <a:r>
              <a:rPr lang="fr-FR" sz="1500" dirty="0">
                <a:solidFill>
                  <a:srgbClr val="00204F"/>
                </a:solidFill>
                <a:latin typeface="Aptos" panose="020B0004020202020204" pitchFamily="34" charset="0"/>
              </a:rPr>
              <a:t>; </a:t>
            </a:r>
            <a:r>
              <a:rPr lang="fr-FR" sz="1500" b="1" dirty="0">
                <a:solidFill>
                  <a:srgbClr val="00204F"/>
                </a:solidFill>
                <a:latin typeface="Aptos" panose="020B0004020202020204" pitchFamily="34" charset="0"/>
              </a:rPr>
              <a:t>FIP-DOM</a:t>
            </a:r>
            <a:r>
              <a:rPr lang="fr-FR" sz="1500" dirty="0">
                <a:solidFill>
                  <a:srgbClr val="00204F"/>
                </a:solidFill>
                <a:latin typeface="Aptos" panose="020B0004020202020204" pitchFamily="34" charset="0"/>
              </a:rPr>
              <a:t>: 30% de réduction</a:t>
            </a:r>
          </a:p>
          <a:p>
            <a:pPr marL="1228725" lvl="3" indent="-285750">
              <a:buFont typeface="Aptos" panose="020B0004020202020204" pitchFamily="34" charset="0"/>
              <a:buChar char="-"/>
            </a:pPr>
            <a:r>
              <a:rPr lang="fr-FR" sz="1500" b="1" dirty="0">
                <a:solidFill>
                  <a:srgbClr val="00204F"/>
                </a:solidFill>
                <a:latin typeface="Aptos" panose="020B0004020202020204" pitchFamily="34" charset="0"/>
              </a:rPr>
              <a:t>Investissement dans les PME </a:t>
            </a:r>
            <a:r>
              <a:rPr lang="fr-FR" sz="1500" dirty="0">
                <a:solidFill>
                  <a:srgbClr val="00204F"/>
                </a:solidFill>
                <a:latin typeface="Aptos" panose="020B0004020202020204" pitchFamily="34" charset="0"/>
              </a:rPr>
              <a:t>: « Madelin »; IR-PME; jeunes entreprises innovantes (de 18% à 25%)</a:t>
            </a:r>
          </a:p>
          <a:p>
            <a:pPr marL="895350" lvl="3" indent="0">
              <a:buNone/>
            </a:pPr>
            <a:endParaRPr lang="en-GB" dirty="0">
              <a:latin typeface="Aptos" panose="020B0004020202020204" pitchFamily="34" charset="0"/>
            </a:endParaRPr>
          </a:p>
        </p:txBody>
      </p:sp>
      <p:sp>
        <p:nvSpPr>
          <p:cNvPr id="3" name="ZoneTexte 2">
            <a:extLst>
              <a:ext uri="{FF2B5EF4-FFF2-40B4-BE49-F238E27FC236}">
                <a16:creationId xmlns:a16="http://schemas.microsoft.com/office/drawing/2014/main" id="{13995160-86BD-5D7E-EF8F-D4CE5CE14BF5}"/>
              </a:ext>
            </a:extLst>
          </p:cNvPr>
          <p:cNvSpPr txBox="1"/>
          <p:nvPr/>
        </p:nvSpPr>
        <p:spPr>
          <a:xfrm>
            <a:off x="730813" y="2871484"/>
            <a:ext cx="11004000" cy="2133918"/>
          </a:xfrm>
          <a:prstGeom prst="rect">
            <a:avLst/>
          </a:prstGeom>
          <a:solidFill>
            <a:schemeClr val="bg1">
              <a:alpha val="79000"/>
            </a:schemeClr>
          </a:solidFill>
        </p:spPr>
        <p:txBody>
          <a:bodyPr wrap="square" rtlCol="0">
            <a:spAutoFit/>
          </a:bodyPr>
          <a:lstStyle/>
          <a:p>
            <a:pPr lvl="1">
              <a:spcBef>
                <a:spcPts val="115"/>
              </a:spcBef>
            </a:pPr>
            <a:r>
              <a:rPr lang="fr-FR" sz="1400" b="1" dirty="0">
                <a:solidFill>
                  <a:srgbClr val="00204F"/>
                </a:solidFill>
                <a:latin typeface="Aptos" panose="020B0004020202020204" pitchFamily="34" charset="0"/>
              </a:rPr>
              <a:t>Impôt sur les Sociétés : 120 M€ (7% des recettes budgétaires)</a:t>
            </a:r>
          </a:p>
          <a:p>
            <a:pPr marL="742950" lvl="1" indent="-285750">
              <a:spcBef>
                <a:spcPts val="115"/>
              </a:spcBef>
              <a:buFont typeface="Wingdings" panose="05000000000000000000" pitchFamily="2" charset="2"/>
              <a:buChar char="§"/>
            </a:pPr>
            <a:r>
              <a:rPr lang="fr-FR" sz="1400" b="1" dirty="0">
                <a:solidFill>
                  <a:srgbClr val="00204F"/>
                </a:solidFill>
                <a:latin typeface="Aptos" panose="020B0004020202020204" pitchFamily="34" charset="0"/>
              </a:rPr>
              <a:t>Taux de droit commun </a:t>
            </a:r>
            <a:r>
              <a:rPr lang="fr-FR" sz="1400" dirty="0">
                <a:solidFill>
                  <a:srgbClr val="00204F"/>
                </a:solidFill>
                <a:latin typeface="Aptos" panose="020B0004020202020204" pitchFamily="34" charset="0"/>
              </a:rPr>
              <a:t>: 25% et 15% sur profits allant jusqu’à 42.500 €</a:t>
            </a:r>
          </a:p>
          <a:p>
            <a:pPr marL="742950" lvl="1" indent="-285750">
              <a:spcBef>
                <a:spcPts val="115"/>
              </a:spcBef>
              <a:buFont typeface="Wingdings" panose="05000000000000000000" pitchFamily="2" charset="2"/>
              <a:buChar char="§"/>
            </a:pPr>
            <a:r>
              <a:rPr lang="fr-FR" sz="1400" b="1" dirty="0">
                <a:solidFill>
                  <a:srgbClr val="00204F"/>
                </a:solidFill>
                <a:latin typeface="Aptos" panose="020B0004020202020204" pitchFamily="34" charset="0"/>
              </a:rPr>
              <a:t>Abattements spécifiques </a:t>
            </a:r>
            <a:r>
              <a:rPr lang="fr-FR" sz="1400" dirty="0">
                <a:solidFill>
                  <a:srgbClr val="00204F"/>
                </a:solidFill>
                <a:latin typeface="Aptos" panose="020B0004020202020204" pitchFamily="34" charset="0"/>
              </a:rPr>
              <a:t>: de 50% à 80% (IS-IR-CFE-CVAE-TFPB) – 80% à 100% </a:t>
            </a:r>
          </a:p>
          <a:p>
            <a:pPr marL="1200150" lvl="2" indent="-285750">
              <a:spcBef>
                <a:spcPts val="115"/>
              </a:spcBef>
              <a:buFont typeface="Aptos" panose="020B0004020202020204" pitchFamily="34" charset="0"/>
              <a:buChar char="-"/>
            </a:pPr>
            <a:r>
              <a:rPr lang="fr-FR" sz="1400" dirty="0">
                <a:solidFill>
                  <a:srgbClr val="00204F"/>
                </a:solidFill>
                <a:latin typeface="Aptos" panose="020B0004020202020204" pitchFamily="34" charset="0"/>
              </a:rPr>
              <a:t>ZFANG (anciennes ZFU-TE, ZRR et ZFA): 124 M€ </a:t>
            </a:r>
          </a:p>
          <a:p>
            <a:pPr marL="742950" lvl="1" indent="-285750">
              <a:spcBef>
                <a:spcPts val="115"/>
              </a:spcBef>
              <a:buFont typeface="Wingdings" panose="05000000000000000000" pitchFamily="2" charset="2"/>
              <a:buChar char="§"/>
            </a:pPr>
            <a:r>
              <a:rPr lang="fr-FR" sz="1400" b="1" dirty="0">
                <a:solidFill>
                  <a:srgbClr val="00204F"/>
                </a:solidFill>
                <a:latin typeface="Aptos" panose="020B0004020202020204" pitchFamily="34" charset="0"/>
              </a:rPr>
              <a:t>Crédits d’impôts </a:t>
            </a:r>
            <a:r>
              <a:rPr lang="fr-FR" sz="1400" dirty="0">
                <a:solidFill>
                  <a:srgbClr val="00204F"/>
                </a:solidFill>
                <a:latin typeface="Aptos" panose="020B0004020202020204" pitchFamily="34" charset="0"/>
              </a:rPr>
              <a:t>(“CI”) dans les DROM</a:t>
            </a:r>
          </a:p>
          <a:p>
            <a:pPr marL="1200150" lvl="2" indent="-285750">
              <a:spcBef>
                <a:spcPts val="115"/>
              </a:spcBef>
              <a:buFont typeface="Aptos" panose="020B0004020202020204" pitchFamily="34" charset="0"/>
              <a:buChar char="-"/>
            </a:pPr>
            <a:r>
              <a:rPr lang="fr-FR" sz="1400" dirty="0">
                <a:solidFill>
                  <a:srgbClr val="00204F"/>
                </a:solidFill>
                <a:latin typeface="Aptos" panose="020B0004020202020204" pitchFamily="34" charset="0"/>
              </a:rPr>
              <a:t>CI recherche : (60% - 40% en 2023)</a:t>
            </a:r>
          </a:p>
          <a:p>
            <a:pPr marL="1200150" lvl="2" indent="-285750">
              <a:spcBef>
                <a:spcPts val="115"/>
              </a:spcBef>
              <a:buFont typeface="Aptos" panose="020B0004020202020204" pitchFamily="34" charset="0"/>
              <a:buChar char="-"/>
            </a:pPr>
            <a:r>
              <a:rPr lang="fr-FR" sz="1400" dirty="0">
                <a:solidFill>
                  <a:srgbClr val="00204F"/>
                </a:solidFill>
                <a:latin typeface="Aptos" panose="020B0004020202020204" pitchFamily="34" charset="0"/>
              </a:rPr>
              <a:t>CI pour investissement dans logement social</a:t>
            </a:r>
          </a:p>
          <a:p>
            <a:pPr marL="1200150" lvl="2" indent="-285750">
              <a:spcBef>
                <a:spcPts val="115"/>
              </a:spcBef>
              <a:buFont typeface="Aptos" panose="020B0004020202020204" pitchFamily="34" charset="0"/>
              <a:buChar char="-"/>
            </a:pPr>
            <a:r>
              <a:rPr lang="fr-FR" sz="1400" dirty="0">
                <a:solidFill>
                  <a:srgbClr val="00204F"/>
                </a:solidFill>
                <a:latin typeface="Aptos" panose="020B0004020202020204" pitchFamily="34" charset="0"/>
              </a:rPr>
              <a:t>CI pour investissement productif neuf (35-38,25%) et logement </a:t>
            </a:r>
            <a:r>
              <a:rPr lang="fr-FR" sz="1400" dirty="0" err="1">
                <a:solidFill>
                  <a:srgbClr val="00204F"/>
                </a:solidFill>
                <a:latin typeface="Aptos" panose="020B0004020202020204" pitchFamily="34" charset="0"/>
              </a:rPr>
              <a:t>neu</a:t>
            </a:r>
            <a:r>
              <a:rPr lang="en-GB" sz="1400" dirty="0">
                <a:solidFill>
                  <a:srgbClr val="00204F"/>
                </a:solidFill>
                <a:latin typeface="Aptos" panose="020B0004020202020204" pitchFamily="34" charset="0"/>
              </a:rPr>
              <a:t>f</a:t>
            </a:r>
          </a:p>
          <a:p>
            <a:pPr lvl="2">
              <a:spcBef>
                <a:spcPts val="115"/>
              </a:spcBef>
            </a:pPr>
            <a:endParaRPr lang="fr-FR" sz="1400" dirty="0">
              <a:solidFill>
                <a:srgbClr val="00204F"/>
              </a:solidFill>
              <a:latin typeface="Aptos" panose="020B0004020202020204" pitchFamily="34" charset="0"/>
            </a:endParaRPr>
          </a:p>
        </p:txBody>
      </p:sp>
      <p:sp>
        <p:nvSpPr>
          <p:cNvPr id="10" name="ZoneTexte 9">
            <a:extLst>
              <a:ext uri="{FF2B5EF4-FFF2-40B4-BE49-F238E27FC236}">
                <a16:creationId xmlns:a16="http://schemas.microsoft.com/office/drawing/2014/main" id="{2AA67F6E-192A-62B7-994F-894AFA1F286D}"/>
              </a:ext>
            </a:extLst>
          </p:cNvPr>
          <p:cNvSpPr txBox="1"/>
          <p:nvPr/>
        </p:nvSpPr>
        <p:spPr>
          <a:xfrm>
            <a:off x="730813" y="5005402"/>
            <a:ext cx="11004000" cy="992579"/>
          </a:xfrm>
          <a:prstGeom prst="rect">
            <a:avLst/>
          </a:prstGeom>
          <a:solidFill>
            <a:schemeClr val="accent3">
              <a:lumMod val="20000"/>
              <a:lumOff val="80000"/>
              <a:alpha val="20000"/>
            </a:schemeClr>
          </a:solidFill>
        </p:spPr>
        <p:txBody>
          <a:bodyPr wrap="square" rtlCol="0">
            <a:spAutoFit/>
          </a:bodyPr>
          <a:lstStyle/>
          <a:p>
            <a:pPr marL="352425" lvl="1">
              <a:spcBef>
                <a:spcPts val="115"/>
              </a:spcBef>
            </a:pPr>
            <a:r>
              <a:rPr lang="fr-FR" sz="1400" b="1" dirty="0">
                <a:solidFill>
                  <a:srgbClr val="00204F"/>
                </a:solidFill>
                <a:latin typeface="Aptos" panose="020B0004020202020204" pitchFamily="34" charset="0"/>
              </a:rPr>
              <a:t>Impôts sans aménagements particuliers: 28,7 M€</a:t>
            </a:r>
          </a:p>
          <a:p>
            <a:pPr marL="638175" lvl="1" indent="-285750">
              <a:spcBef>
                <a:spcPts val="115"/>
              </a:spcBef>
              <a:buFont typeface="Wingdings" pitchFamily="2" charset="2"/>
              <a:buChar char="§"/>
            </a:pPr>
            <a:r>
              <a:rPr lang="fr-FR" sz="1400" dirty="0">
                <a:solidFill>
                  <a:srgbClr val="00204F"/>
                </a:solidFill>
                <a:latin typeface="Aptos" panose="020B0004020202020204" pitchFamily="34" charset="0"/>
              </a:rPr>
              <a:t>Impôt sur la fortune immobilière (IFI) : 3M€</a:t>
            </a:r>
          </a:p>
          <a:p>
            <a:pPr marL="638175" lvl="1" indent="-285750">
              <a:spcBef>
                <a:spcPts val="115"/>
              </a:spcBef>
              <a:buFont typeface="Wingdings" pitchFamily="2" charset="2"/>
              <a:buChar char="§"/>
            </a:pPr>
            <a:r>
              <a:rPr lang="fr-FR" sz="1400" dirty="0">
                <a:solidFill>
                  <a:srgbClr val="00204F"/>
                </a:solidFill>
                <a:latin typeface="Aptos" panose="020B0004020202020204" pitchFamily="34" charset="0"/>
              </a:rPr>
              <a:t>DMTG: 25,7 M€</a:t>
            </a:r>
          </a:p>
          <a:p>
            <a:pPr marL="352425" lvl="1">
              <a:spcBef>
                <a:spcPts val="115"/>
              </a:spcBef>
            </a:pPr>
            <a:endParaRPr lang="fr-FR" sz="1400" dirty="0">
              <a:solidFill>
                <a:srgbClr val="00204F"/>
              </a:solidFill>
              <a:latin typeface="Aptos" panose="020B0004020202020204" pitchFamily="34" charset="0"/>
            </a:endParaRPr>
          </a:p>
        </p:txBody>
      </p:sp>
      <p:sp>
        <p:nvSpPr>
          <p:cNvPr id="11" name="Title 4">
            <a:extLst>
              <a:ext uri="{FF2B5EF4-FFF2-40B4-BE49-F238E27FC236}">
                <a16:creationId xmlns:a16="http://schemas.microsoft.com/office/drawing/2014/main" id="{3F7E44E2-2D5C-A228-BB3F-B1BE388E1993}"/>
              </a:ext>
            </a:extLst>
          </p:cNvPr>
          <p:cNvSpPr txBox="1">
            <a:spLocks/>
          </p:cNvSpPr>
          <p:nvPr/>
        </p:nvSpPr>
        <p:spPr bwMode="black">
          <a:xfrm>
            <a:off x="730813" y="376128"/>
            <a:ext cx="11004001" cy="659782"/>
          </a:xfrm>
          <a:prstGeom prst="rect">
            <a:avLst/>
          </a:prstGeom>
          <a:noFill/>
          <a:ln w="9525"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r>
              <a:rPr lang="fr-FR" sz="2000" b="1" kern="0" spc="450" dirty="0">
                <a:solidFill>
                  <a:srgbClr val="001E58"/>
                </a:solidFill>
                <a:latin typeface="Aptos" panose="020B0004020202020204" pitchFamily="34" charset="0"/>
              </a:rPr>
              <a:t>CARTOGRAPHIE DE LA FISCALITÉ ACTUELLE </a:t>
            </a:r>
            <a:endParaRPr lang="en-GB" sz="2000" kern="0" dirty="0">
              <a:solidFill>
                <a:srgbClr val="001E58"/>
              </a:solidFill>
              <a:latin typeface="Aptos" panose="020B0004020202020204" pitchFamily="34" charset="0"/>
            </a:endParaRPr>
          </a:p>
        </p:txBody>
      </p:sp>
    </p:spTree>
    <p:extLst>
      <p:ext uri="{BB962C8B-B14F-4D97-AF65-F5344CB8AC3E}">
        <p14:creationId xmlns:p14="http://schemas.microsoft.com/office/powerpoint/2010/main" val="413688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5B54-DA7A-8C88-97ED-9437616F938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6448A19-3CD7-63E6-318F-7CA50A8FB1ED}"/>
              </a:ext>
            </a:extLst>
          </p:cNvPr>
          <p:cNvSpPr>
            <a:spLocks noGrp="1"/>
          </p:cNvSpPr>
          <p:nvPr>
            <p:ph idx="1"/>
          </p:nvPr>
        </p:nvSpPr>
        <p:spPr>
          <a:xfrm>
            <a:off x="593999" y="1010322"/>
            <a:ext cx="11004000" cy="2072242"/>
          </a:xfrm>
          <a:solidFill>
            <a:srgbClr val="00B0F0">
              <a:alpha val="10000"/>
            </a:srgbClr>
          </a:solidFill>
        </p:spPr>
        <p:txBody>
          <a:bodyPr>
            <a:normAutofit fontScale="25000" lnSpcReduction="20000"/>
          </a:bodyPr>
          <a:lstStyle/>
          <a:p>
            <a:pPr marL="361950" lvl="1" indent="0" algn="just">
              <a:buNone/>
            </a:pPr>
            <a:endParaRPr lang="fr-FR" sz="1400" b="1" dirty="0">
              <a:solidFill>
                <a:srgbClr val="00204F"/>
              </a:solidFill>
              <a:latin typeface="Aptos" panose="020B0004020202020204" pitchFamily="34" charset="0"/>
            </a:endParaRPr>
          </a:p>
          <a:p>
            <a:pPr marL="228600" lvl="1" indent="0">
              <a:lnSpc>
                <a:spcPct val="120000"/>
              </a:lnSpc>
              <a:spcBef>
                <a:spcPts val="0"/>
              </a:spcBef>
              <a:buNone/>
            </a:pPr>
            <a:r>
              <a:rPr lang="fr-FR" sz="5600" b="1" dirty="0">
                <a:solidFill>
                  <a:srgbClr val="00204F"/>
                </a:solidFill>
                <a:latin typeface="Aptos" panose="020B0004020202020204" pitchFamily="34" charset="0"/>
              </a:rPr>
              <a:t>TVA : 300 M€ (17% des recettes budgétaires fiscales - 51% au niveau national)</a:t>
            </a:r>
          </a:p>
          <a:p>
            <a:pPr lvl="2">
              <a:lnSpc>
                <a:spcPct val="120000"/>
              </a:lnSpc>
              <a:spcBef>
                <a:spcPts val="0"/>
              </a:spcBef>
              <a:buFont typeface="Wingdings" pitchFamily="2" charset="2"/>
              <a:buChar char="§"/>
            </a:pPr>
            <a:r>
              <a:rPr lang="fr-FR" sz="5600" dirty="0">
                <a:solidFill>
                  <a:srgbClr val="00204F"/>
                </a:solidFill>
                <a:latin typeface="Aptos" panose="020B0004020202020204" pitchFamily="34" charset="0"/>
              </a:rPr>
              <a:t>Taux réduits : 8,5% et 2,1% au lieu de 20%, 10%, 5,5% et 2,1%</a:t>
            </a:r>
          </a:p>
          <a:p>
            <a:pPr lvl="2">
              <a:lnSpc>
                <a:spcPct val="120000"/>
              </a:lnSpc>
              <a:spcBef>
                <a:spcPts val="0"/>
              </a:spcBef>
              <a:buFont typeface="Wingdings" pitchFamily="2" charset="2"/>
              <a:buChar char="§"/>
            </a:pPr>
            <a:r>
              <a:rPr lang="fr-FR" sz="5600" dirty="0">
                <a:solidFill>
                  <a:srgbClr val="00204F"/>
                </a:solidFill>
                <a:latin typeface="Aptos" panose="020B0004020202020204" pitchFamily="34" charset="0"/>
              </a:rPr>
              <a:t>Exonérations : </a:t>
            </a:r>
          </a:p>
          <a:p>
            <a:pPr lvl="3">
              <a:lnSpc>
                <a:spcPct val="120000"/>
              </a:lnSpc>
              <a:spcBef>
                <a:spcPts val="0"/>
              </a:spcBef>
              <a:buFont typeface="Courier New" panose="02070309020205020404" pitchFamily="49" charset="0"/>
              <a:buChar char="o"/>
            </a:pPr>
            <a:r>
              <a:rPr lang="fr-FR" sz="5600" dirty="0">
                <a:solidFill>
                  <a:srgbClr val="00204F"/>
                </a:solidFill>
                <a:latin typeface="Aptos" panose="020B0004020202020204" pitchFamily="34" charset="0"/>
              </a:rPr>
              <a:t>générales temporaires sur 69 produits de grande consommation (31.12.2027)</a:t>
            </a:r>
          </a:p>
          <a:p>
            <a:pPr lvl="3">
              <a:lnSpc>
                <a:spcPct val="120000"/>
              </a:lnSpc>
              <a:spcBef>
                <a:spcPts val="0"/>
              </a:spcBef>
              <a:buFont typeface="Courier New" panose="02070309020205020404" pitchFamily="49" charset="0"/>
              <a:buChar char="o"/>
            </a:pPr>
            <a:r>
              <a:rPr lang="fr-FR" sz="5600" dirty="0">
                <a:solidFill>
                  <a:srgbClr val="00204F"/>
                </a:solidFill>
                <a:latin typeface="Aptos" panose="020B0004020202020204" pitchFamily="34" charset="0"/>
              </a:rPr>
              <a:t>exonérations sectorielles (transport maritime; matériaux de construction, matériel d’équipement pour industrie hôtelière et touristique, pain, riz, location de courte durée de navires de grande plaisance, produits énergétiques, fabrication locale (analogues à produits importés)</a:t>
            </a:r>
          </a:p>
          <a:p>
            <a:pPr lvl="2">
              <a:lnSpc>
                <a:spcPct val="120000"/>
              </a:lnSpc>
              <a:spcBef>
                <a:spcPts val="0"/>
              </a:spcBef>
              <a:buFont typeface="Wingdings" pitchFamily="2" charset="2"/>
              <a:buChar char="§"/>
            </a:pPr>
            <a:r>
              <a:rPr lang="fr-FR" sz="5600" dirty="0">
                <a:solidFill>
                  <a:srgbClr val="00204F"/>
                </a:solidFill>
                <a:latin typeface="Aptos" panose="020B0004020202020204" pitchFamily="34" charset="0"/>
              </a:rPr>
              <a:t>Phénomène de double imposition avec octroi de mer (OM) (article 45 de la loi 2004-639 du 2 juillet 2004 sur l’octroi de mer)</a:t>
            </a:r>
          </a:p>
          <a:p>
            <a:pPr lvl="2">
              <a:buFont typeface="Wingdings" pitchFamily="2" charset="2"/>
              <a:buChar char="§"/>
            </a:pPr>
            <a:endParaRPr lang="fr-FR" sz="5600" dirty="0">
              <a:solidFill>
                <a:srgbClr val="00204F"/>
              </a:solidFill>
              <a:latin typeface="Aptos" panose="020B0004020202020204" pitchFamily="34" charset="0"/>
            </a:endParaRPr>
          </a:p>
          <a:p>
            <a:pPr marL="457200" lvl="2" indent="0">
              <a:buNone/>
            </a:pPr>
            <a:endParaRPr lang="fr-FR" sz="5600" dirty="0">
              <a:solidFill>
                <a:srgbClr val="00204F"/>
              </a:solidFill>
              <a:latin typeface="Aptos" panose="020B0004020202020204" pitchFamily="34" charset="0"/>
            </a:endParaRPr>
          </a:p>
          <a:p>
            <a:pPr marL="895350" lvl="3" indent="0">
              <a:buNone/>
            </a:pPr>
            <a:endParaRPr lang="en-GB" dirty="0">
              <a:latin typeface="Aptos" panose="020B0004020202020204" pitchFamily="34" charset="0"/>
            </a:endParaRPr>
          </a:p>
        </p:txBody>
      </p:sp>
      <p:sp>
        <p:nvSpPr>
          <p:cNvPr id="3" name="ZoneTexte 2">
            <a:extLst>
              <a:ext uri="{FF2B5EF4-FFF2-40B4-BE49-F238E27FC236}">
                <a16:creationId xmlns:a16="http://schemas.microsoft.com/office/drawing/2014/main" id="{8626BE96-EBCA-44A0-9127-EBB7FAD347DF}"/>
              </a:ext>
            </a:extLst>
          </p:cNvPr>
          <p:cNvSpPr txBox="1"/>
          <p:nvPr/>
        </p:nvSpPr>
        <p:spPr>
          <a:xfrm>
            <a:off x="593999" y="3079190"/>
            <a:ext cx="11004000" cy="911019"/>
          </a:xfrm>
          <a:prstGeom prst="rect">
            <a:avLst/>
          </a:prstGeom>
          <a:solidFill>
            <a:srgbClr val="71DAFF">
              <a:alpha val="40784"/>
            </a:srgbClr>
          </a:solidFill>
        </p:spPr>
        <p:txBody>
          <a:bodyPr wrap="square" rtlCol="0">
            <a:spAutoFit/>
          </a:bodyPr>
          <a:lstStyle/>
          <a:p>
            <a:pPr marL="228600" lvl="1" defTabSz="914400">
              <a:lnSpc>
                <a:spcPct val="80000"/>
              </a:lnSpc>
              <a:spcBef>
                <a:spcPts val="1000"/>
              </a:spcBef>
              <a:buClr>
                <a:schemeClr val="accent2"/>
              </a:buClr>
            </a:pPr>
            <a:r>
              <a:rPr lang="fr-FR" sz="1400" b="1" dirty="0">
                <a:solidFill>
                  <a:srgbClr val="00204F"/>
                </a:solidFill>
                <a:latin typeface="Aptos" panose="020B0004020202020204" pitchFamily="34" charset="0"/>
              </a:rPr>
              <a:t>Droits d’enregistrement et taxe de publicité foncière: 35 M€</a:t>
            </a:r>
          </a:p>
          <a:p>
            <a:pPr lvl="2" indent="-228600" defTabSz="914400">
              <a:buClr>
                <a:schemeClr val="accent2"/>
              </a:buClr>
              <a:buFont typeface="Wingdings" pitchFamily="2" charset="2"/>
              <a:buChar char="§"/>
            </a:pPr>
            <a:r>
              <a:rPr lang="fr-FR" sz="1400" dirty="0">
                <a:solidFill>
                  <a:srgbClr val="00204F"/>
                </a:solidFill>
                <a:latin typeface="Aptos" panose="020B0004020202020204" pitchFamily="34" charset="0"/>
              </a:rPr>
              <a:t>Taux réduits (0,7% et non 4,5%)</a:t>
            </a:r>
          </a:p>
          <a:p>
            <a:pPr marL="1428750" lvl="3" indent="-285750" defTabSz="914400">
              <a:buClr>
                <a:schemeClr val="accent2"/>
              </a:buClr>
              <a:buFont typeface="Courier New" panose="02070309020205020404" pitchFamily="49" charset="0"/>
              <a:buChar char="o"/>
            </a:pPr>
            <a:r>
              <a:rPr lang="fr-FR" sz="1400" dirty="0">
                <a:solidFill>
                  <a:srgbClr val="00204F"/>
                </a:solidFill>
                <a:latin typeface="Aptos" panose="020B0004020202020204" pitchFamily="34" charset="0"/>
              </a:rPr>
              <a:t>Terres incultes ou insuffisamment exploitées / lotissements agrées</a:t>
            </a:r>
          </a:p>
          <a:p>
            <a:pPr marL="1428750" lvl="3" indent="-285750" defTabSz="914400">
              <a:buClr>
                <a:schemeClr val="accent2"/>
              </a:buClr>
              <a:buFont typeface="Courier New" panose="02070309020205020404" pitchFamily="49" charset="0"/>
              <a:buChar char="o"/>
            </a:pPr>
            <a:r>
              <a:rPr lang="fr-FR" sz="1400" dirty="0">
                <a:solidFill>
                  <a:srgbClr val="00204F"/>
                </a:solidFill>
                <a:latin typeface="Aptos" panose="020B0004020202020204" pitchFamily="34" charset="0"/>
              </a:rPr>
              <a:t>Exonération pour acquisition à usage touristique (Conseil départemental)</a:t>
            </a:r>
          </a:p>
        </p:txBody>
      </p:sp>
      <p:sp>
        <p:nvSpPr>
          <p:cNvPr id="10" name="ZoneTexte 9">
            <a:extLst>
              <a:ext uri="{FF2B5EF4-FFF2-40B4-BE49-F238E27FC236}">
                <a16:creationId xmlns:a16="http://schemas.microsoft.com/office/drawing/2014/main" id="{1ABC7198-68B1-6DD1-09BA-63441064B15D}"/>
              </a:ext>
            </a:extLst>
          </p:cNvPr>
          <p:cNvSpPr txBox="1"/>
          <p:nvPr/>
        </p:nvSpPr>
        <p:spPr>
          <a:xfrm>
            <a:off x="593999" y="3990209"/>
            <a:ext cx="11004000" cy="1677382"/>
          </a:xfrm>
          <a:prstGeom prst="rect">
            <a:avLst/>
          </a:prstGeom>
          <a:solidFill>
            <a:srgbClr val="0088B8">
              <a:alpha val="20000"/>
            </a:srgbClr>
          </a:solidFill>
        </p:spPr>
        <p:txBody>
          <a:bodyPr wrap="square" rtlCol="0">
            <a:spAutoFit/>
          </a:bodyPr>
          <a:lstStyle/>
          <a:p>
            <a:pPr lvl="1" algn="just">
              <a:spcBef>
                <a:spcPts val="600"/>
              </a:spcBef>
              <a:spcAft>
                <a:spcPts val="600"/>
              </a:spcAft>
            </a:pPr>
            <a:r>
              <a:rPr lang="fr-FR" sz="1400" b="1" dirty="0">
                <a:solidFill>
                  <a:srgbClr val="00204F"/>
                </a:solidFill>
                <a:latin typeface="Aptos" panose="020B0004020202020204" pitchFamily="34" charset="0"/>
              </a:rPr>
              <a:t>Taxes foncières : 300 M€ </a:t>
            </a:r>
          </a:p>
          <a:p>
            <a:pPr marL="742950" lvl="1" indent="-285750" algn="just">
              <a:buFont typeface="Wingdings" panose="05000000000000000000" pitchFamily="2" charset="2"/>
              <a:buChar char="§"/>
            </a:pPr>
            <a:r>
              <a:rPr lang="fr-FR" sz="1400" dirty="0">
                <a:solidFill>
                  <a:srgbClr val="00204F"/>
                </a:solidFill>
                <a:latin typeface="Aptos" panose="020B0004020202020204" pitchFamily="34" charset="0"/>
              </a:rPr>
              <a:t>TFPB, TFPNB, CFE, TH, TEOM, taxes assimilées</a:t>
            </a:r>
          </a:p>
          <a:p>
            <a:pPr marL="628650" lvl="1" indent="-171450" algn="just">
              <a:buFont typeface="Wingdings" pitchFamily="2" charset="2"/>
              <a:buChar char="§"/>
            </a:pPr>
            <a:r>
              <a:rPr lang="fr-FR" sz="1400" dirty="0">
                <a:solidFill>
                  <a:srgbClr val="00204F"/>
                </a:solidFill>
                <a:latin typeface="Aptos" panose="020B0004020202020204" pitchFamily="34" charset="0"/>
              </a:rPr>
              <a:t>Impôts locaux perçus par les communes</a:t>
            </a:r>
          </a:p>
          <a:p>
            <a:pPr marL="628650" lvl="1" indent="-171450" algn="just">
              <a:buFont typeface="Wingdings" pitchFamily="2" charset="2"/>
              <a:buChar char="§"/>
            </a:pPr>
            <a:r>
              <a:rPr lang="fr-FR" sz="1400" dirty="0">
                <a:solidFill>
                  <a:srgbClr val="00204F"/>
                </a:solidFill>
                <a:latin typeface="Aptos" panose="020B0004020202020204" pitchFamily="34" charset="0"/>
              </a:rPr>
              <a:t>Pression fiscale significative : taux moyen de 60,47% - Plus élevé que moyenne nationale.</a:t>
            </a:r>
          </a:p>
          <a:p>
            <a:pPr marL="1200150" lvl="2" indent="-285750" algn="just">
              <a:buFont typeface="Courier New" panose="02070309020205020404" pitchFamily="49" charset="0"/>
              <a:buChar char="o"/>
            </a:pPr>
            <a:r>
              <a:rPr lang="fr-FR" sz="1400" dirty="0">
                <a:solidFill>
                  <a:srgbClr val="00204F"/>
                </a:solidFill>
                <a:latin typeface="Aptos" panose="020B0004020202020204" pitchFamily="34" charset="0"/>
              </a:rPr>
              <a:t>Malgré exonérations, abattements, plafonds (TFPB et TFPNB) </a:t>
            </a:r>
          </a:p>
          <a:p>
            <a:pPr marL="1200150" lvl="2" indent="-285750" algn="just">
              <a:buFont typeface="Courier New" panose="02070309020205020404" pitchFamily="49" charset="0"/>
              <a:buChar char="o"/>
            </a:pPr>
            <a:r>
              <a:rPr lang="fr-FR" sz="1400" dirty="0">
                <a:solidFill>
                  <a:srgbClr val="00204F"/>
                </a:solidFill>
                <a:latin typeface="Aptos" panose="020B0004020202020204" pitchFamily="34" charset="0"/>
              </a:rPr>
              <a:t>Logements modestes, sociaux neufs, terrains à usage agricole, amélioration résistance aux risques naturels</a:t>
            </a:r>
          </a:p>
          <a:p>
            <a:pPr marL="628650" lvl="1" indent="-171450" algn="just">
              <a:buFont typeface="Wingdings" pitchFamily="2" charset="2"/>
              <a:buChar char="§"/>
            </a:pPr>
            <a:r>
              <a:rPr lang="fr-FR" sz="1400" dirty="0">
                <a:solidFill>
                  <a:srgbClr val="00204F"/>
                </a:solidFill>
                <a:latin typeface="Aptos" panose="020B0004020202020204" pitchFamily="34" charset="0"/>
              </a:rPr>
              <a:t>Taux de recouvrement à améliorer</a:t>
            </a:r>
          </a:p>
        </p:txBody>
      </p:sp>
      <p:sp>
        <p:nvSpPr>
          <p:cNvPr id="5" name="Title 4">
            <a:extLst>
              <a:ext uri="{FF2B5EF4-FFF2-40B4-BE49-F238E27FC236}">
                <a16:creationId xmlns:a16="http://schemas.microsoft.com/office/drawing/2014/main" id="{DBD9D01D-8AA2-2331-882D-667FF6A0BDD1}"/>
              </a:ext>
            </a:extLst>
          </p:cNvPr>
          <p:cNvSpPr txBox="1">
            <a:spLocks/>
          </p:cNvSpPr>
          <p:nvPr/>
        </p:nvSpPr>
        <p:spPr bwMode="black">
          <a:xfrm>
            <a:off x="730813" y="350540"/>
            <a:ext cx="11004001" cy="659782"/>
          </a:xfrm>
          <a:prstGeom prst="rect">
            <a:avLst/>
          </a:prstGeom>
          <a:noFill/>
          <a:ln w="9525"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r>
              <a:rPr lang="fr-FR" sz="2000" b="1" kern="0" spc="450" dirty="0">
                <a:solidFill>
                  <a:srgbClr val="001E58"/>
                </a:solidFill>
                <a:latin typeface="Aptos" panose="020B0004020202020204" pitchFamily="34" charset="0"/>
              </a:rPr>
              <a:t>CARTOGRAPHIE DE LA FISCALITÉ ACTUELLE </a:t>
            </a:r>
            <a:endParaRPr lang="en-GB" sz="2000" kern="0" dirty="0">
              <a:solidFill>
                <a:srgbClr val="001E58"/>
              </a:solidFill>
              <a:latin typeface="Aptos" panose="020B0004020202020204" pitchFamily="34" charset="0"/>
            </a:endParaRPr>
          </a:p>
        </p:txBody>
      </p:sp>
    </p:spTree>
    <p:extLst>
      <p:ext uri="{BB962C8B-B14F-4D97-AF65-F5344CB8AC3E}">
        <p14:creationId xmlns:p14="http://schemas.microsoft.com/office/powerpoint/2010/main" val="42386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20F42-8A6A-1E7D-9461-86FAC483D59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F409F6A-D739-0F11-6FEA-241481C63E22}"/>
              </a:ext>
            </a:extLst>
          </p:cNvPr>
          <p:cNvSpPr>
            <a:spLocks noGrp="1"/>
          </p:cNvSpPr>
          <p:nvPr>
            <p:ph idx="1"/>
          </p:nvPr>
        </p:nvSpPr>
        <p:spPr>
          <a:xfrm>
            <a:off x="339475" y="674173"/>
            <a:ext cx="5000888" cy="4832092"/>
          </a:xfrm>
          <a:noFill/>
        </p:spPr>
        <p:txBody>
          <a:bodyPr>
            <a:normAutofit lnSpcReduction="10000"/>
          </a:bodyPr>
          <a:lstStyle/>
          <a:p>
            <a:pPr marL="361950" lvl="1" indent="0" algn="just">
              <a:buNone/>
            </a:pPr>
            <a:endParaRPr lang="fr-FR" sz="1400" b="1" dirty="0">
              <a:solidFill>
                <a:srgbClr val="00204F"/>
              </a:solidFill>
              <a:latin typeface="Aptos" panose="020B0004020202020204" pitchFamily="34" charset="0"/>
            </a:endParaRPr>
          </a:p>
          <a:p>
            <a:pPr marL="228600" lvl="1" indent="0">
              <a:buNone/>
            </a:pPr>
            <a:endParaRPr lang="fr-FR" sz="1400" b="1" dirty="0">
              <a:solidFill>
                <a:srgbClr val="00204F"/>
              </a:solidFill>
              <a:latin typeface="Aptos" panose="020B0004020202020204" pitchFamily="34" charset="0"/>
            </a:endParaRPr>
          </a:p>
          <a:p>
            <a:pPr marL="228600" lvl="1" indent="0">
              <a:buNone/>
            </a:pPr>
            <a:r>
              <a:rPr lang="fr-FR" sz="1400" b="1" dirty="0">
                <a:solidFill>
                  <a:srgbClr val="00204F"/>
                </a:solidFill>
                <a:latin typeface="Aptos" panose="020B0004020202020204" pitchFamily="34" charset="0"/>
              </a:rPr>
              <a:t>OCTROI DE MER: 380 M€ (22%</a:t>
            </a:r>
            <a:r>
              <a:rPr lang="fr-FR" sz="1400" dirty="0">
                <a:solidFill>
                  <a:srgbClr val="00204F"/>
                </a:solidFill>
                <a:latin typeface="Aptos" panose="020B0004020202020204" pitchFamily="34" charset="0"/>
              </a:rPr>
              <a:t> des recettes fiscales)</a:t>
            </a:r>
          </a:p>
          <a:p>
            <a:pPr marL="228600" lvl="1" indent="0">
              <a:buNone/>
            </a:pPr>
            <a:endParaRPr lang="fr-FR" sz="1400" dirty="0">
              <a:solidFill>
                <a:srgbClr val="00204F"/>
              </a:solidFill>
              <a:latin typeface="Aptos" panose="020B0004020202020204" pitchFamily="34" charset="0"/>
            </a:endParaRPr>
          </a:p>
          <a:p>
            <a:pPr lvl="2">
              <a:buFont typeface="Wingdings" pitchFamily="2" charset="2"/>
              <a:buChar char="§"/>
            </a:pPr>
            <a:r>
              <a:rPr lang="fr-FR" sz="1400" b="1" dirty="0">
                <a:solidFill>
                  <a:srgbClr val="00204F"/>
                </a:solidFill>
                <a:latin typeface="Aptos" panose="020B0004020202020204" pitchFamily="34" charset="0"/>
              </a:rPr>
              <a:t>Socle de l’autonomie de gestion des collectivités et outil de protection des productions locales</a:t>
            </a:r>
          </a:p>
          <a:p>
            <a:pPr lvl="3">
              <a:buFont typeface="Courier New" panose="02070309020205020404" pitchFamily="49" charset="0"/>
              <a:buChar char="o"/>
            </a:pPr>
            <a:r>
              <a:rPr lang="fr-FR" sz="1400" dirty="0">
                <a:solidFill>
                  <a:srgbClr val="00204F"/>
                </a:solidFill>
                <a:latin typeface="Aptos" panose="020B0004020202020204" pitchFamily="34" charset="0"/>
              </a:rPr>
              <a:t>Compétence fiscale et douanière </a:t>
            </a:r>
          </a:p>
          <a:p>
            <a:pPr lvl="3">
              <a:buFont typeface="Courier New" panose="02070309020205020404" pitchFamily="49" charset="0"/>
              <a:buChar char="o"/>
            </a:pPr>
            <a:r>
              <a:rPr lang="fr-FR" sz="1400" dirty="0">
                <a:solidFill>
                  <a:srgbClr val="00204F"/>
                </a:solidFill>
                <a:latin typeface="Aptos" panose="020B0004020202020204" pitchFamily="34" charset="0"/>
              </a:rPr>
              <a:t>Décision du Conseil de l’UE (2021/991) du 7 juin 2021 (exception au principe de liberté de circulation des biens avec différenciation des taux).</a:t>
            </a:r>
          </a:p>
          <a:p>
            <a:pPr lvl="3">
              <a:buFont typeface="Courier New" panose="02070309020205020404" pitchFamily="49" charset="0"/>
              <a:buChar char="o"/>
            </a:pPr>
            <a:r>
              <a:rPr lang="fr-FR" sz="1400" dirty="0">
                <a:solidFill>
                  <a:srgbClr val="00204F"/>
                </a:solidFill>
                <a:latin typeface="Aptos" panose="020B0004020202020204" pitchFamily="34" charset="0"/>
              </a:rPr>
              <a:t>Taux fixés par le Conseil régional</a:t>
            </a:r>
          </a:p>
          <a:p>
            <a:pPr marL="685800" lvl="3" indent="0">
              <a:buNone/>
            </a:pPr>
            <a:endParaRPr lang="fr-FR" sz="1400" dirty="0">
              <a:solidFill>
                <a:srgbClr val="00204F"/>
              </a:solidFill>
              <a:latin typeface="Aptos" panose="020B0004020202020204" pitchFamily="34" charset="0"/>
            </a:endParaRPr>
          </a:p>
          <a:p>
            <a:pPr lvl="2" algn="just">
              <a:buFont typeface="Wingdings" pitchFamily="2" charset="2"/>
              <a:buChar char="§"/>
            </a:pPr>
            <a:r>
              <a:rPr lang="fr-FR" sz="1400" b="1" dirty="0">
                <a:solidFill>
                  <a:srgbClr val="00204F"/>
                </a:solidFill>
                <a:latin typeface="Aptos" panose="020B0004020202020204" pitchFamily="34" charset="0"/>
              </a:rPr>
              <a:t>Toute proposition d’évolution et mécanisme de reversement aux communes – dotation globale garantie  (32,7% des recettes réelles de fonctionnement)</a:t>
            </a:r>
          </a:p>
        </p:txBody>
      </p:sp>
      <p:sp>
        <p:nvSpPr>
          <p:cNvPr id="3" name="ZoneTexte 2">
            <a:extLst>
              <a:ext uri="{FF2B5EF4-FFF2-40B4-BE49-F238E27FC236}">
                <a16:creationId xmlns:a16="http://schemas.microsoft.com/office/drawing/2014/main" id="{E2F75FBE-404D-A54E-36EC-E2FF7A25B39F}"/>
              </a:ext>
            </a:extLst>
          </p:cNvPr>
          <p:cNvSpPr txBox="1"/>
          <p:nvPr/>
        </p:nvSpPr>
        <p:spPr>
          <a:xfrm>
            <a:off x="5453532" y="1228171"/>
            <a:ext cx="5659113" cy="4801314"/>
          </a:xfrm>
          <a:prstGeom prst="rect">
            <a:avLst/>
          </a:prstGeom>
          <a:solidFill>
            <a:srgbClr val="00B0F0">
              <a:alpha val="10000"/>
            </a:srgbClr>
          </a:solidFill>
        </p:spPr>
        <p:txBody>
          <a:bodyPr wrap="square" rtlCol="0">
            <a:spAutoFit/>
          </a:bodyPr>
          <a:lstStyle/>
          <a:p>
            <a:pPr lvl="1" algn="just"/>
            <a:endParaRPr lang="fr-FR" sz="1400" b="1" i="1" dirty="0">
              <a:solidFill>
                <a:srgbClr val="00204F"/>
              </a:solidFill>
              <a:latin typeface="Aptos" panose="020B0004020202020204" pitchFamily="34" charset="0"/>
            </a:endParaRPr>
          </a:p>
          <a:p>
            <a:pPr lvl="1" algn="ctr"/>
            <a:r>
              <a:rPr lang="fr-FR" sz="1400" b="1" i="1" dirty="0">
                <a:solidFill>
                  <a:srgbClr val="00204F"/>
                </a:solidFill>
                <a:latin typeface="Aptos" panose="020B0004020202020204" pitchFamily="34" charset="0"/>
              </a:rPr>
              <a:t>CONSTATS</a:t>
            </a:r>
            <a:r>
              <a:rPr lang="fr-FR" sz="1400" i="1" dirty="0">
                <a:solidFill>
                  <a:srgbClr val="00204F"/>
                </a:solidFill>
                <a:latin typeface="Aptos" panose="020B0004020202020204" pitchFamily="34" charset="0"/>
              </a:rPr>
              <a:t> </a:t>
            </a:r>
            <a:endParaRPr lang="fr-FR" sz="1400" b="1" i="1" dirty="0">
              <a:solidFill>
                <a:srgbClr val="00204F"/>
              </a:solidFill>
              <a:latin typeface="Aptos" panose="020B0004020202020204" pitchFamily="34" charset="0"/>
            </a:endParaRPr>
          </a:p>
          <a:p>
            <a:pPr marL="742950" lvl="2" indent="-285750" algn="just">
              <a:spcBef>
                <a:spcPts val="1200"/>
              </a:spcBef>
              <a:spcAft>
                <a:spcPts val="1200"/>
              </a:spcAft>
              <a:buFont typeface="Wingdings" panose="05000000000000000000" pitchFamily="2" charset="2"/>
              <a:buChar char="Ø"/>
            </a:pPr>
            <a:r>
              <a:rPr lang="fr-FR" sz="1400" b="1" i="1" dirty="0">
                <a:solidFill>
                  <a:srgbClr val="00204F"/>
                </a:solidFill>
                <a:latin typeface="Aptos" panose="020B0004020202020204" pitchFamily="34" charset="0"/>
              </a:rPr>
              <a:t>Lourdeur adm et cout de gestion</a:t>
            </a:r>
          </a:p>
          <a:p>
            <a:pPr marL="742950" lvl="2" indent="-285750" algn="just">
              <a:spcBef>
                <a:spcPts val="1200"/>
              </a:spcBef>
              <a:spcAft>
                <a:spcPts val="1200"/>
              </a:spcAft>
              <a:buFont typeface="Wingdings" panose="05000000000000000000" pitchFamily="2" charset="2"/>
              <a:buChar char="Ø"/>
            </a:pPr>
            <a:r>
              <a:rPr lang="fr-FR" sz="1400" b="1" i="1" dirty="0">
                <a:solidFill>
                  <a:srgbClr val="00204F"/>
                </a:solidFill>
                <a:latin typeface="Aptos" panose="020B0004020202020204" pitchFamily="34" charset="0"/>
              </a:rPr>
              <a:t>Impact réel sur les prix supérieur à son taux effectif du fait de l’intégration de l’octroi de mer dans le prix de revient </a:t>
            </a:r>
            <a:r>
              <a:rPr lang="fr-FR" sz="1400" i="1" dirty="0">
                <a:solidFill>
                  <a:srgbClr val="00204F"/>
                </a:solidFill>
                <a:latin typeface="Aptos" panose="020B0004020202020204" pitchFamily="34" charset="0"/>
              </a:rPr>
              <a:t>: effet de cascade au détriment du consommateur</a:t>
            </a:r>
          </a:p>
          <a:p>
            <a:pPr marL="1200150" lvl="1" indent="-285750" algn="just">
              <a:buFont typeface="Wingdings" pitchFamily="2" charset="2"/>
              <a:buChar char="§"/>
            </a:pPr>
            <a:r>
              <a:rPr lang="fr-FR" sz="1400" i="1" dirty="0">
                <a:solidFill>
                  <a:srgbClr val="00204F"/>
                </a:solidFill>
                <a:latin typeface="Aptos" panose="020B0004020202020204" pitchFamily="34" charset="0"/>
              </a:rPr>
              <a:t>Marges définies dans la chaine de commercialisation sur la base de l’OM</a:t>
            </a:r>
          </a:p>
          <a:p>
            <a:pPr marL="1200150" lvl="1" indent="-285750" algn="just">
              <a:buFont typeface="Wingdings" pitchFamily="2" charset="2"/>
              <a:buChar char="§"/>
            </a:pPr>
            <a:r>
              <a:rPr lang="fr-FR" sz="1400" i="1" dirty="0">
                <a:solidFill>
                  <a:srgbClr val="00204F"/>
                </a:solidFill>
                <a:latin typeface="Aptos" panose="020B0004020202020204" pitchFamily="34" charset="0"/>
              </a:rPr>
              <a:t>Assiette taxable de la TVA comprend OM et marge augmentée</a:t>
            </a:r>
          </a:p>
          <a:p>
            <a:pPr marL="914400" lvl="1" algn="just"/>
            <a:endParaRPr lang="fr-FR" sz="1400" i="1" dirty="0">
              <a:solidFill>
                <a:srgbClr val="00204F"/>
              </a:solidFill>
              <a:latin typeface="Aptos" panose="020B0004020202020204" pitchFamily="34" charset="0"/>
            </a:endParaRPr>
          </a:p>
          <a:p>
            <a:pPr marL="742950" lvl="2" indent="-285750" algn="just">
              <a:buFont typeface="Wingdings" panose="05000000000000000000" pitchFamily="2" charset="2"/>
              <a:buChar char="Ø"/>
            </a:pPr>
            <a:r>
              <a:rPr lang="fr-FR" sz="1400" b="1" i="1" dirty="0">
                <a:solidFill>
                  <a:srgbClr val="00204F"/>
                </a:solidFill>
                <a:latin typeface="Aptos" panose="020B0004020202020204" pitchFamily="34" charset="0"/>
              </a:rPr>
              <a:t>Simplifier</a:t>
            </a:r>
            <a:r>
              <a:rPr lang="fr-FR" sz="1400" i="1" dirty="0">
                <a:solidFill>
                  <a:srgbClr val="00204F"/>
                </a:solidFill>
                <a:latin typeface="Aptos" panose="020B0004020202020204" pitchFamily="34" charset="0"/>
              </a:rPr>
              <a:t> </a:t>
            </a:r>
          </a:p>
          <a:p>
            <a:pPr marL="1200150" lvl="3" indent="-285750" algn="just">
              <a:buFont typeface="Wingdings" pitchFamily="2" charset="2"/>
              <a:buChar char="§"/>
            </a:pPr>
            <a:r>
              <a:rPr lang="fr-FR" sz="1400" i="1" dirty="0">
                <a:solidFill>
                  <a:srgbClr val="00204F"/>
                </a:solidFill>
                <a:latin typeface="Aptos" panose="020B0004020202020204" pitchFamily="34" charset="0"/>
              </a:rPr>
              <a:t>Extourner l’OM du prix de revient et appliquer l’article 45 de la loi, n° 2004-639  du 2 juillet 2004 </a:t>
            </a:r>
          </a:p>
          <a:p>
            <a:pPr marL="1200150" lvl="3" indent="-285750" algn="just">
              <a:buFont typeface="Wingdings" pitchFamily="2" charset="2"/>
              <a:buChar char="§"/>
            </a:pPr>
            <a:r>
              <a:rPr lang="fr-FR" sz="1400" i="1" dirty="0">
                <a:solidFill>
                  <a:srgbClr val="00204F"/>
                </a:solidFill>
                <a:latin typeface="Aptos" panose="020B0004020202020204" pitchFamily="34" charset="0"/>
              </a:rPr>
              <a:t>Réduire le nombre de taux : les exonérations limitent la portée de la multiplicité tarifaire</a:t>
            </a:r>
          </a:p>
          <a:p>
            <a:pPr marL="1657350" lvl="4" indent="-285750" algn="just">
              <a:buFont typeface="Aptos" panose="020B0004020202020204" pitchFamily="34" charset="0"/>
              <a:buChar char="-"/>
            </a:pPr>
            <a:r>
              <a:rPr lang="fr-FR" sz="1400" i="1" dirty="0">
                <a:solidFill>
                  <a:srgbClr val="00204F"/>
                </a:solidFill>
                <a:latin typeface="Aptos" panose="020B0004020202020204" pitchFamily="34" charset="0"/>
              </a:rPr>
              <a:t>OME : 17 taux mais seulement 4 principalement utilisés (85% montant payé)</a:t>
            </a:r>
          </a:p>
          <a:p>
            <a:pPr marL="1371600" lvl="4" algn="just"/>
            <a:endParaRPr lang="fr-FR" sz="1400" i="1" dirty="0">
              <a:solidFill>
                <a:srgbClr val="00204F"/>
              </a:solidFill>
              <a:latin typeface="Aptos" panose="020B0004020202020204" pitchFamily="34" charset="0"/>
            </a:endParaRPr>
          </a:p>
        </p:txBody>
      </p:sp>
      <p:sp>
        <p:nvSpPr>
          <p:cNvPr id="8" name="ZoneTexte 7">
            <a:extLst>
              <a:ext uri="{FF2B5EF4-FFF2-40B4-BE49-F238E27FC236}">
                <a16:creationId xmlns:a16="http://schemas.microsoft.com/office/drawing/2014/main" id="{DF1B98A4-2FE2-F98F-5E8B-8C3AE4574F64}"/>
              </a:ext>
            </a:extLst>
          </p:cNvPr>
          <p:cNvSpPr txBox="1"/>
          <p:nvPr/>
        </p:nvSpPr>
        <p:spPr>
          <a:xfrm>
            <a:off x="3094443" y="5506265"/>
            <a:ext cx="6522253" cy="369332"/>
          </a:xfrm>
          <a:prstGeom prst="rect">
            <a:avLst/>
          </a:prstGeom>
          <a:noFill/>
        </p:spPr>
        <p:txBody>
          <a:bodyPr wrap="square" rtlCol="0">
            <a:spAutoFit/>
          </a:bodyPr>
          <a:lstStyle/>
          <a:p>
            <a:pPr lvl="1" indent="-295275" algn="just">
              <a:buFont typeface="Wingdings" pitchFamily="2" charset="2"/>
              <a:buChar char="§"/>
            </a:pPr>
            <a:r>
              <a:rPr lang="fr-FR" sz="1800" b="1" i="1" dirty="0">
                <a:solidFill>
                  <a:srgbClr val="00204F"/>
                </a:solidFill>
                <a:latin typeface="Aptos" panose="020B0004020202020204" pitchFamily="34" charset="0"/>
              </a:rPr>
              <a:t>RUP ou PTOM : transfert de la compétence douanière ?</a:t>
            </a:r>
          </a:p>
        </p:txBody>
      </p:sp>
      <p:sp>
        <p:nvSpPr>
          <p:cNvPr id="5" name="Title 4">
            <a:extLst>
              <a:ext uri="{FF2B5EF4-FFF2-40B4-BE49-F238E27FC236}">
                <a16:creationId xmlns:a16="http://schemas.microsoft.com/office/drawing/2014/main" id="{0B190C2E-6D9F-529E-F4C8-208B351A7ED1}"/>
              </a:ext>
            </a:extLst>
          </p:cNvPr>
          <p:cNvSpPr txBox="1">
            <a:spLocks/>
          </p:cNvSpPr>
          <p:nvPr/>
        </p:nvSpPr>
        <p:spPr bwMode="black">
          <a:xfrm>
            <a:off x="730813" y="350540"/>
            <a:ext cx="11004001" cy="659782"/>
          </a:xfrm>
          <a:prstGeom prst="rect">
            <a:avLst/>
          </a:prstGeom>
          <a:noFill/>
          <a:ln w="9525"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r>
              <a:rPr lang="fr-FR" sz="2000" b="1" kern="0" spc="450" dirty="0">
                <a:solidFill>
                  <a:srgbClr val="001E58"/>
                </a:solidFill>
                <a:latin typeface="Aptos" panose="020B0004020202020204" pitchFamily="34" charset="0"/>
              </a:rPr>
              <a:t>CARTOGRAPHIE DE LA FISCALITÉ ACTUELLE </a:t>
            </a:r>
            <a:endParaRPr lang="en-GB" sz="2000" kern="0" dirty="0">
              <a:solidFill>
                <a:srgbClr val="001E58"/>
              </a:solidFill>
              <a:latin typeface="Aptos" panose="020B0004020202020204" pitchFamily="34" charset="0"/>
            </a:endParaRPr>
          </a:p>
        </p:txBody>
      </p:sp>
    </p:spTree>
    <p:extLst>
      <p:ext uri="{BB962C8B-B14F-4D97-AF65-F5344CB8AC3E}">
        <p14:creationId xmlns:p14="http://schemas.microsoft.com/office/powerpoint/2010/main" val="432891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A5864-890A-0AD6-BEB6-FC6FD91F912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589BC8D-35CC-3DCE-BDE7-7F5F8C365C4B}"/>
              </a:ext>
            </a:extLst>
          </p:cNvPr>
          <p:cNvSpPr>
            <a:spLocks noGrp="1"/>
          </p:cNvSpPr>
          <p:nvPr>
            <p:ph idx="1"/>
          </p:nvPr>
        </p:nvSpPr>
        <p:spPr>
          <a:xfrm>
            <a:off x="593999" y="1104257"/>
            <a:ext cx="10322240" cy="5031982"/>
          </a:xfrm>
          <a:noFill/>
        </p:spPr>
        <p:txBody>
          <a:bodyPr>
            <a:normAutofit/>
          </a:bodyPr>
          <a:lstStyle/>
          <a:p>
            <a:pPr lvl="1">
              <a:buFont typeface="Wingdings" pitchFamily="2" charset="2"/>
              <a:buChar char="§"/>
            </a:pPr>
            <a:r>
              <a:rPr lang="fr-FR" sz="1400" b="1" dirty="0">
                <a:solidFill>
                  <a:srgbClr val="001E58"/>
                </a:solidFill>
                <a:latin typeface="Aptos" panose="020B0004020202020204" pitchFamily="34" charset="0"/>
              </a:rPr>
              <a:t>AUTRES DROITS OU TAXES</a:t>
            </a:r>
          </a:p>
          <a:p>
            <a:pPr lvl="2" algn="just">
              <a:buFont typeface="Wingdings" pitchFamily="2" charset="2"/>
              <a:buChar char="§"/>
            </a:pPr>
            <a:r>
              <a:rPr lang="fr-FR" sz="1400" b="1" dirty="0">
                <a:solidFill>
                  <a:srgbClr val="001E58"/>
                </a:solidFill>
                <a:latin typeface="Aptos" panose="020B0004020202020204" pitchFamily="34" charset="0"/>
              </a:rPr>
              <a:t>Les taxes sur la consommation présentent un bon rendement</a:t>
            </a:r>
          </a:p>
          <a:p>
            <a:pPr lvl="4" algn="just">
              <a:buFont typeface="Wingdings" panose="05000000000000000000" pitchFamily="2" charset="2"/>
              <a:buChar char="v"/>
            </a:pPr>
            <a:r>
              <a:rPr lang="fr-FR" sz="1400" dirty="0">
                <a:solidFill>
                  <a:srgbClr val="001E58"/>
                </a:solidFill>
                <a:latin typeface="Aptos" panose="020B0004020202020204" pitchFamily="34" charset="0"/>
              </a:rPr>
              <a:t>Accise sur énergies (anciennement TSC) 108,5 M€ et TSCA :52 M€</a:t>
            </a:r>
          </a:p>
          <a:p>
            <a:pPr lvl="4" algn="just">
              <a:buFont typeface="Wingdings" panose="05000000000000000000" pitchFamily="2" charset="2"/>
              <a:buChar char="v"/>
            </a:pPr>
            <a:r>
              <a:rPr lang="fr-FR" sz="1400" dirty="0">
                <a:solidFill>
                  <a:srgbClr val="001E58"/>
                </a:solidFill>
                <a:latin typeface="Aptos" panose="020B0004020202020204" pitchFamily="34" charset="0"/>
              </a:rPr>
              <a:t>Répartition entre Région, Département et Communes</a:t>
            </a:r>
          </a:p>
          <a:p>
            <a:pPr lvl="4" algn="just">
              <a:buFont typeface="Wingdings" panose="05000000000000000000" pitchFamily="2" charset="2"/>
              <a:buChar char="v"/>
            </a:pPr>
            <a:r>
              <a:rPr lang="fr-FR" sz="1400" dirty="0">
                <a:solidFill>
                  <a:srgbClr val="001E58"/>
                </a:solidFill>
                <a:latin typeface="Aptos" panose="020B0004020202020204" pitchFamily="34" charset="0"/>
              </a:rPr>
              <a:t>L’Etat ne perçoit aucune taxe sur les carburants consommés en Guadeloupe</a:t>
            </a:r>
          </a:p>
          <a:p>
            <a:pPr lvl="3" algn="just">
              <a:buFont typeface="Wingdings" pitchFamily="2" charset="2"/>
              <a:buChar char="§"/>
            </a:pPr>
            <a:r>
              <a:rPr lang="fr-FR" sz="1400" b="1" dirty="0">
                <a:solidFill>
                  <a:srgbClr val="001E58"/>
                </a:solidFill>
                <a:latin typeface="Aptos" panose="020B0004020202020204" pitchFamily="34" charset="0"/>
              </a:rPr>
              <a:t>Le droit de consommation sur les tabacs manufacturés dans les DROM </a:t>
            </a:r>
          </a:p>
          <a:p>
            <a:pPr lvl="4" algn="just">
              <a:buFont typeface="Wingdings" panose="05000000000000000000" pitchFamily="2" charset="2"/>
              <a:buChar char="v"/>
            </a:pPr>
            <a:r>
              <a:rPr lang="fr-FR" sz="1400" dirty="0">
                <a:solidFill>
                  <a:srgbClr val="001E58"/>
                </a:solidFill>
                <a:latin typeface="Aptos" panose="020B0004020202020204" pitchFamily="34" charset="0"/>
              </a:rPr>
              <a:t>Budget du Département</a:t>
            </a:r>
          </a:p>
          <a:p>
            <a:pPr lvl="3" algn="just">
              <a:buFont typeface="Wingdings" pitchFamily="2" charset="2"/>
              <a:buChar char="§"/>
            </a:pPr>
            <a:r>
              <a:rPr lang="fr-FR" sz="1400" b="1" dirty="0">
                <a:solidFill>
                  <a:srgbClr val="001E58"/>
                </a:solidFill>
                <a:latin typeface="Aptos" panose="020B0004020202020204" pitchFamily="34" charset="0"/>
              </a:rPr>
              <a:t>L’accise sur les alcools</a:t>
            </a:r>
          </a:p>
          <a:p>
            <a:pPr lvl="4" algn="just">
              <a:buFont typeface="Wingdings" panose="05000000000000000000" pitchFamily="2" charset="2"/>
              <a:buChar char="v"/>
            </a:pPr>
            <a:r>
              <a:rPr lang="fr-FR" sz="1400" dirty="0">
                <a:solidFill>
                  <a:srgbClr val="001E58"/>
                </a:solidFill>
                <a:latin typeface="Aptos" panose="020B0004020202020204" pitchFamily="34" charset="0"/>
              </a:rPr>
              <a:t>Budget de la Région</a:t>
            </a:r>
          </a:p>
          <a:p>
            <a:pPr lvl="4" algn="just">
              <a:buFont typeface="Wingdings" panose="05000000000000000000" pitchFamily="2" charset="2"/>
              <a:buChar char="v"/>
            </a:pPr>
            <a:r>
              <a:rPr lang="fr-FR" sz="1400" dirty="0">
                <a:solidFill>
                  <a:srgbClr val="001E58"/>
                </a:solidFill>
                <a:latin typeface="Aptos" panose="020B0004020202020204" pitchFamily="34" charset="0"/>
              </a:rPr>
              <a:t>Taux majorés (exemption sur l’export en Hexagone)</a:t>
            </a:r>
          </a:p>
          <a:p>
            <a:pPr lvl="3" algn="just">
              <a:buFont typeface="Wingdings" pitchFamily="2" charset="2"/>
              <a:buChar char="§"/>
            </a:pPr>
            <a:r>
              <a:rPr lang="fr-FR" sz="1400" b="1" dirty="0">
                <a:solidFill>
                  <a:srgbClr val="001E58"/>
                </a:solidFill>
                <a:latin typeface="Aptos" panose="020B0004020202020204" pitchFamily="34" charset="0"/>
              </a:rPr>
              <a:t>Autres</a:t>
            </a:r>
          </a:p>
          <a:p>
            <a:pPr lvl="4" algn="just">
              <a:buFont typeface="Wingdings" panose="05000000000000000000" pitchFamily="2" charset="2"/>
              <a:buChar char="v"/>
            </a:pPr>
            <a:r>
              <a:rPr lang="fr-FR" sz="1400" dirty="0">
                <a:solidFill>
                  <a:srgbClr val="001E58"/>
                </a:solidFill>
                <a:latin typeface="Aptos" panose="020B0004020202020204" pitchFamily="34" charset="0"/>
              </a:rPr>
              <a:t>Taxes diverses (Taxe d’habitation sur les logements vacants (THLV), Gestion des milieux aquatiques et prévention des inondations (GEMAPI), Cotisation foncière des entreprises (CFE), Imposition forfaitaire des entreprises de réseau (IFER), Taxe sur les surfaces commerciales (TASCOM),  Contribution sur la valeur ajoutée des entreprises (CVAE),  Taxe d’habitation sur les résidences secondaires (THRS), Taxe spéciale sur les conventions d’assurance (TSCA)</a:t>
            </a:r>
          </a:p>
        </p:txBody>
      </p:sp>
      <p:sp>
        <p:nvSpPr>
          <p:cNvPr id="3" name="Title 4">
            <a:extLst>
              <a:ext uri="{FF2B5EF4-FFF2-40B4-BE49-F238E27FC236}">
                <a16:creationId xmlns:a16="http://schemas.microsoft.com/office/drawing/2014/main" id="{0749479E-1A5B-1EB5-76E5-26F883372BA2}"/>
              </a:ext>
            </a:extLst>
          </p:cNvPr>
          <p:cNvSpPr txBox="1">
            <a:spLocks/>
          </p:cNvSpPr>
          <p:nvPr/>
        </p:nvSpPr>
        <p:spPr bwMode="black">
          <a:xfrm>
            <a:off x="693105" y="350207"/>
            <a:ext cx="11004001" cy="659782"/>
          </a:xfrm>
          <a:prstGeom prst="rect">
            <a:avLst/>
          </a:prstGeom>
          <a:noFill/>
          <a:ln w="9525"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r>
              <a:rPr lang="fr-FR" sz="2000" b="1" kern="0" spc="450" dirty="0">
                <a:solidFill>
                  <a:srgbClr val="001E58"/>
                </a:solidFill>
                <a:latin typeface="Aptos" panose="020B0004020202020204" pitchFamily="34" charset="0"/>
              </a:rPr>
              <a:t>CARTOGRAPHIE DE LA FISCALITÉ ACTUELLE </a:t>
            </a:r>
            <a:endParaRPr lang="en-GB" sz="2000" kern="0" dirty="0">
              <a:solidFill>
                <a:srgbClr val="001E58"/>
              </a:solidFill>
              <a:latin typeface="Aptos" panose="020B0004020202020204" pitchFamily="34" charset="0"/>
            </a:endParaRPr>
          </a:p>
        </p:txBody>
      </p:sp>
    </p:spTree>
    <p:extLst>
      <p:ext uri="{BB962C8B-B14F-4D97-AF65-F5344CB8AC3E}">
        <p14:creationId xmlns:p14="http://schemas.microsoft.com/office/powerpoint/2010/main" val="243549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26400-5853-AEF4-1014-0B2C7D4646BA}"/>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34D3B34-C6EE-B8D9-7FC9-6598BEA00BAE}"/>
              </a:ext>
            </a:extLst>
          </p:cNvPr>
          <p:cNvSpPr>
            <a:spLocks noGrp="1"/>
          </p:cNvSpPr>
          <p:nvPr>
            <p:ph type="title"/>
          </p:nvPr>
        </p:nvSpPr>
        <p:spPr>
          <a:xfrm>
            <a:off x="763571" y="2477131"/>
            <a:ext cx="4312589" cy="1389407"/>
          </a:xfrm>
          <a:noFill/>
          <a:ln>
            <a:solidFill>
              <a:srgbClr val="002060"/>
            </a:solidFill>
          </a:ln>
        </p:spPr>
        <p:txBody>
          <a:bodyPr>
            <a:noAutofit/>
          </a:bodyPr>
          <a:lstStyle/>
          <a:p>
            <a:pPr marL="361950" lvl="1" indent="0" algn="ctr"/>
            <a:br>
              <a:rPr lang="en-GB" sz="2000" b="1" dirty="0">
                <a:solidFill>
                  <a:srgbClr val="00204F"/>
                </a:solidFill>
                <a:latin typeface="Aptos" panose="020B0004020202020204" pitchFamily="34" charset="0"/>
              </a:rPr>
            </a:br>
            <a:br>
              <a:rPr lang="en-GB" sz="2000" b="1" dirty="0">
                <a:solidFill>
                  <a:srgbClr val="001E58"/>
                </a:solidFill>
                <a:latin typeface="Aptos" panose="020B0004020202020204" pitchFamily="34" charset="0"/>
              </a:rPr>
            </a:br>
            <a:br>
              <a:rPr lang="en-GB" sz="2000" b="1" dirty="0">
                <a:solidFill>
                  <a:srgbClr val="001E58"/>
                </a:solidFill>
                <a:latin typeface="Aptos" panose="020B0004020202020204" pitchFamily="34" charset="0"/>
              </a:rPr>
            </a:br>
            <a:r>
              <a:rPr lang="fr-FR" sz="2000" b="1" dirty="0">
                <a:solidFill>
                  <a:srgbClr val="001E58"/>
                </a:solidFill>
                <a:latin typeface="Aptos" panose="020B0004020202020204" pitchFamily="34" charset="0"/>
              </a:rPr>
              <a:t>LES COM</a:t>
            </a:r>
            <a:br>
              <a:rPr lang="fr-FR" sz="2000" b="1" dirty="0">
                <a:solidFill>
                  <a:srgbClr val="001E58"/>
                </a:solidFill>
                <a:latin typeface="Aptos" panose="020B0004020202020204" pitchFamily="34" charset="0"/>
              </a:rPr>
            </a:br>
            <a:r>
              <a:rPr lang="fr-FR" sz="2000" b="1" dirty="0">
                <a:solidFill>
                  <a:srgbClr val="001E58"/>
                </a:solidFill>
                <a:latin typeface="Aptos" panose="020B0004020202020204" pitchFamily="34" charset="0"/>
              </a:rPr>
              <a:t>ET </a:t>
            </a:r>
            <a:br>
              <a:rPr lang="fr-FR" sz="2000" b="1" dirty="0">
                <a:solidFill>
                  <a:srgbClr val="001E58"/>
                </a:solidFill>
                <a:latin typeface="Aptos" panose="020B0004020202020204" pitchFamily="34" charset="0"/>
              </a:rPr>
            </a:br>
            <a:r>
              <a:rPr lang="fr-FR" sz="2000" b="1" dirty="0">
                <a:solidFill>
                  <a:srgbClr val="001E58"/>
                </a:solidFill>
                <a:latin typeface="Aptos" panose="020B0004020202020204" pitchFamily="34" charset="0"/>
              </a:rPr>
              <a:t>LA NOUVELLE-CALÉDONIE</a:t>
            </a:r>
            <a:br>
              <a:rPr lang="en-GB" sz="2000" b="1" spc="300" dirty="0">
                <a:solidFill>
                  <a:srgbClr val="001E58"/>
                </a:solidFill>
                <a:latin typeface="Aptos" panose="020B0004020202020204" pitchFamily="34" charset="0"/>
              </a:rPr>
            </a:br>
            <a:br>
              <a:rPr lang="en-GB" sz="2000" b="1" dirty="0">
                <a:solidFill>
                  <a:srgbClr val="001E58"/>
                </a:solidFill>
                <a:latin typeface="Aptos" panose="020B0004020202020204" pitchFamily="34" charset="0"/>
              </a:rPr>
            </a:br>
            <a:br>
              <a:rPr lang="en-GB" sz="2000" b="1" dirty="0">
                <a:solidFill>
                  <a:srgbClr val="00204F"/>
                </a:solidFill>
                <a:latin typeface="Aptos" panose="020B0004020202020204" pitchFamily="34" charset="0"/>
              </a:rPr>
            </a:br>
            <a:endParaRPr lang="en-GB" sz="2000" b="1" dirty="0">
              <a:solidFill>
                <a:srgbClr val="00204F"/>
              </a:solidFill>
              <a:latin typeface="Aptos" panose="020B0004020202020204" pitchFamily="34" charset="0"/>
            </a:endParaRPr>
          </a:p>
        </p:txBody>
      </p:sp>
      <p:sp>
        <p:nvSpPr>
          <p:cNvPr id="3" name="ZoneTexte 2">
            <a:extLst>
              <a:ext uri="{FF2B5EF4-FFF2-40B4-BE49-F238E27FC236}">
                <a16:creationId xmlns:a16="http://schemas.microsoft.com/office/drawing/2014/main" id="{355E7A68-884B-333E-24ED-D3630E1F3EA3}"/>
              </a:ext>
            </a:extLst>
          </p:cNvPr>
          <p:cNvSpPr txBox="1"/>
          <p:nvPr/>
        </p:nvSpPr>
        <p:spPr>
          <a:xfrm>
            <a:off x="7254098" y="2477131"/>
            <a:ext cx="3992079" cy="1779974"/>
          </a:xfrm>
          <a:prstGeom prst="rect">
            <a:avLst/>
          </a:prstGeom>
          <a:noFill/>
        </p:spPr>
        <p:txBody>
          <a:bodyPr wrap="square">
            <a:spAutoFit/>
          </a:bodyPr>
          <a:lstStyle/>
          <a:p>
            <a:pPr marL="285750" indent="-285750" algn="just">
              <a:spcBef>
                <a:spcPts val="115"/>
              </a:spcBef>
              <a:spcAft>
                <a:spcPts val="115"/>
              </a:spcAft>
              <a:buFont typeface="Wingdings" panose="05000000000000000000" pitchFamily="2" charset="2"/>
              <a:buChar char="Ø"/>
            </a:pPr>
            <a:r>
              <a:rPr lang="fr-FR" b="1" noProof="1">
                <a:solidFill>
                  <a:srgbClr val="00204F"/>
                </a:solidFill>
                <a:latin typeface="Aptos" panose="020B0004020202020204" pitchFamily="34" charset="0"/>
              </a:rPr>
              <a:t>Fiscalité indirecte liée aux importations/consommation inspirée du droit national adaptée au contexte économique et social local </a:t>
            </a:r>
          </a:p>
          <a:p>
            <a:pPr marL="285750" indent="-285750">
              <a:spcBef>
                <a:spcPts val="115"/>
              </a:spcBef>
              <a:spcAft>
                <a:spcPts val="115"/>
              </a:spcAft>
              <a:buFont typeface="Arial" panose="020B0604020202020204" pitchFamily="34" charset="0"/>
              <a:buChar char="•"/>
            </a:pPr>
            <a:endParaRPr lang="fr-FR" i="1" dirty="0">
              <a:solidFill>
                <a:srgbClr val="001E58"/>
              </a:solidFill>
              <a:latin typeface="Aptos" panose="020B0004020202020204" pitchFamily="34" charset="0"/>
            </a:endParaRPr>
          </a:p>
        </p:txBody>
      </p:sp>
    </p:spTree>
    <p:extLst>
      <p:ext uri="{BB962C8B-B14F-4D97-AF65-F5344CB8AC3E}">
        <p14:creationId xmlns:p14="http://schemas.microsoft.com/office/powerpoint/2010/main" val="406585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AE65B-4BD7-DB1B-1924-65BAFF92E8A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E8D407B-191D-D4F2-2DC9-20B94D6E600A}"/>
              </a:ext>
            </a:extLst>
          </p:cNvPr>
          <p:cNvSpPr>
            <a:spLocks noGrp="1"/>
          </p:cNvSpPr>
          <p:nvPr>
            <p:ph idx="1"/>
          </p:nvPr>
        </p:nvSpPr>
        <p:spPr>
          <a:xfrm>
            <a:off x="520428" y="875873"/>
            <a:ext cx="11004000" cy="5279831"/>
          </a:xfrm>
          <a:solidFill>
            <a:schemeClr val="bg1">
              <a:alpha val="10000"/>
            </a:schemeClr>
          </a:solidFill>
        </p:spPr>
        <p:txBody>
          <a:bodyPr>
            <a:normAutofit/>
          </a:bodyPr>
          <a:lstStyle/>
          <a:p>
            <a:pPr>
              <a:buFont typeface="Wingdings" pitchFamily="2" charset="2"/>
              <a:buChar char="§"/>
            </a:pPr>
            <a:endParaRPr lang="en-GB" b="1" dirty="0">
              <a:latin typeface="Aptos" panose="020B0004020202020204" pitchFamily="34" charset="0"/>
            </a:endParaRPr>
          </a:p>
          <a:p>
            <a:pPr marL="0" indent="0">
              <a:buNone/>
            </a:pPr>
            <a:r>
              <a:rPr lang="fr-FR" sz="1400" b="1" noProof="1">
                <a:solidFill>
                  <a:srgbClr val="00204F"/>
                </a:solidFill>
                <a:latin typeface="Aptos" panose="020B0004020202020204" pitchFamily="34" charset="0"/>
              </a:rPr>
              <a:t>Fiscalité inspirée du modèle national à l’exception de Saint-Barthélemy :  </a:t>
            </a:r>
          </a:p>
          <a:p>
            <a:pPr>
              <a:buFont typeface="Wingdings" panose="05000000000000000000" pitchFamily="2" charset="2"/>
              <a:buChar char="v"/>
            </a:pPr>
            <a:r>
              <a:rPr lang="fr-FR" sz="1400" b="1" noProof="1">
                <a:solidFill>
                  <a:srgbClr val="00204F"/>
                </a:solidFill>
                <a:latin typeface="Aptos" panose="020B0004020202020204" pitchFamily="34" charset="0"/>
              </a:rPr>
              <a:t>Saint-Barthélemy</a:t>
            </a:r>
            <a:r>
              <a:rPr lang="fr-FR" sz="1400" noProof="1">
                <a:solidFill>
                  <a:srgbClr val="00204F"/>
                </a:solidFill>
                <a:latin typeface="Aptos" panose="020B0004020202020204" pitchFamily="34" charset="0"/>
              </a:rPr>
              <a:t> (PTOM) et </a:t>
            </a:r>
            <a:r>
              <a:rPr lang="fr-FR" sz="1400" b="1" noProof="1">
                <a:solidFill>
                  <a:srgbClr val="00204F"/>
                </a:solidFill>
                <a:latin typeface="Aptos" panose="020B0004020202020204" pitchFamily="34" charset="0"/>
              </a:rPr>
              <a:t>Saint-Martin </a:t>
            </a:r>
            <a:r>
              <a:rPr lang="fr-FR" sz="1400" noProof="1">
                <a:solidFill>
                  <a:srgbClr val="00204F"/>
                </a:solidFill>
                <a:latin typeface="Aptos" panose="020B0004020202020204" pitchFamily="34" charset="0"/>
              </a:rPr>
              <a:t>(RUP) ont un statut comparable en droit national mais différent en droit européen. Saint-Barthélemy Transfert de la compétence fiscale </a:t>
            </a:r>
          </a:p>
          <a:p>
            <a:pPr lvl="1">
              <a:buFont typeface="Wingdings" pitchFamily="2" charset="2"/>
              <a:buChar char="§"/>
            </a:pPr>
            <a:r>
              <a:rPr lang="fr-FR" sz="1400" noProof="1">
                <a:solidFill>
                  <a:srgbClr val="00204F"/>
                </a:solidFill>
                <a:latin typeface="Aptos" panose="020B0004020202020204" pitchFamily="34" charset="0"/>
              </a:rPr>
              <a:t>Pas de TVA, ni d’octroi de mer mais </a:t>
            </a:r>
            <a:r>
              <a:rPr lang="fr-FR" sz="1400" b="1" noProof="1">
                <a:solidFill>
                  <a:srgbClr val="00204F"/>
                </a:solidFill>
                <a:latin typeface="Aptos" panose="020B0004020202020204" pitchFamily="34" charset="0"/>
              </a:rPr>
              <a:t>taxe à l’importation </a:t>
            </a:r>
            <a:r>
              <a:rPr lang="fr-FR" sz="1400" noProof="1">
                <a:solidFill>
                  <a:srgbClr val="00204F"/>
                </a:solidFill>
                <a:latin typeface="Aptos" panose="020B0004020202020204" pitchFamily="34" charset="0"/>
              </a:rPr>
              <a:t>(</a:t>
            </a:r>
            <a:r>
              <a:rPr lang="fr-FR" sz="1400" b="1" noProof="1">
                <a:solidFill>
                  <a:srgbClr val="00204F"/>
                </a:solidFill>
                <a:latin typeface="Aptos" panose="020B0004020202020204" pitchFamily="34" charset="0"/>
              </a:rPr>
              <a:t>droit de quai </a:t>
            </a:r>
            <a:r>
              <a:rPr lang="fr-FR" sz="1400" noProof="1">
                <a:solidFill>
                  <a:srgbClr val="00204F"/>
                </a:solidFill>
                <a:latin typeface="Aptos" panose="020B0004020202020204" pitchFamily="34" charset="0"/>
              </a:rPr>
              <a:t>et </a:t>
            </a:r>
            <a:r>
              <a:rPr lang="fr-FR" sz="1400" b="1" noProof="1">
                <a:solidFill>
                  <a:srgbClr val="00204F"/>
                </a:solidFill>
                <a:latin typeface="Aptos" panose="020B0004020202020204" pitchFamily="34" charset="0"/>
              </a:rPr>
              <a:t>TGCA</a:t>
            </a:r>
            <a:r>
              <a:rPr lang="fr-FR" sz="1400" noProof="1">
                <a:solidFill>
                  <a:srgbClr val="00204F"/>
                </a:solidFill>
                <a:latin typeface="Aptos" panose="020B0004020202020204" pitchFamily="34" charset="0"/>
              </a:rPr>
              <a:t> de 4% à Saint Martin)</a:t>
            </a:r>
          </a:p>
          <a:p>
            <a:pPr marL="228600" lvl="1" indent="0">
              <a:buNone/>
            </a:pPr>
            <a:endParaRPr lang="fr-FR" sz="500" noProof="1">
              <a:solidFill>
                <a:srgbClr val="00204F"/>
              </a:solidFill>
              <a:latin typeface="Aptos" panose="020B0004020202020204" pitchFamily="34" charset="0"/>
            </a:endParaRPr>
          </a:p>
          <a:p>
            <a:pPr>
              <a:buFont typeface="Wingdings" panose="05000000000000000000" pitchFamily="2" charset="2"/>
              <a:buChar char="v"/>
            </a:pPr>
            <a:r>
              <a:rPr lang="fr-FR" sz="1400" b="1" noProof="1">
                <a:solidFill>
                  <a:srgbClr val="00204F"/>
                </a:solidFill>
                <a:latin typeface="Aptos" panose="020B0004020202020204" pitchFamily="34" charset="0"/>
              </a:rPr>
              <a:t>Saint Pierre et Miquelon </a:t>
            </a:r>
            <a:r>
              <a:rPr lang="fr-FR" sz="1400" noProof="1">
                <a:solidFill>
                  <a:srgbClr val="00204F"/>
                </a:solidFill>
                <a:latin typeface="Aptos" panose="020B0004020202020204" pitchFamily="34" charset="0"/>
              </a:rPr>
              <a:t>(PTOM)</a:t>
            </a:r>
          </a:p>
          <a:p>
            <a:pPr lvl="1">
              <a:buFont typeface="Wingdings" pitchFamily="2" charset="2"/>
              <a:buChar char="§"/>
            </a:pPr>
            <a:r>
              <a:rPr lang="fr-FR" sz="1400" noProof="1">
                <a:solidFill>
                  <a:srgbClr val="00204F"/>
                </a:solidFill>
                <a:latin typeface="Aptos" panose="020B0004020202020204" pitchFamily="34" charset="0"/>
              </a:rPr>
              <a:t>Pas de TVA mais </a:t>
            </a:r>
            <a:r>
              <a:rPr lang="fr-FR" sz="1400" b="1" noProof="1">
                <a:solidFill>
                  <a:srgbClr val="00204F"/>
                </a:solidFill>
                <a:latin typeface="Aptos" panose="020B0004020202020204" pitchFamily="34" charset="0"/>
              </a:rPr>
              <a:t>taxe spéciale sur produits importés</a:t>
            </a:r>
            <a:r>
              <a:rPr lang="fr-FR" sz="1400" noProof="1">
                <a:solidFill>
                  <a:srgbClr val="00204F"/>
                </a:solidFill>
                <a:latin typeface="Aptos" panose="020B0004020202020204" pitchFamily="34" charset="0"/>
              </a:rPr>
              <a:t>, </a:t>
            </a:r>
            <a:r>
              <a:rPr lang="fr-FR" sz="1400" b="1" noProof="1">
                <a:solidFill>
                  <a:srgbClr val="00204F"/>
                </a:solidFill>
                <a:latin typeface="Aptos" panose="020B0004020202020204" pitchFamily="34" charset="0"/>
              </a:rPr>
              <a:t>droits de douane</a:t>
            </a:r>
            <a:r>
              <a:rPr lang="fr-FR" sz="1400" noProof="1">
                <a:solidFill>
                  <a:srgbClr val="00204F"/>
                </a:solidFill>
                <a:latin typeface="Aptos" panose="020B0004020202020204" pitchFamily="34" charset="0"/>
              </a:rPr>
              <a:t>.</a:t>
            </a:r>
            <a:endParaRPr lang="fr-FR" sz="1400" b="1" dirty="0">
              <a:solidFill>
                <a:srgbClr val="00204F"/>
              </a:solidFill>
              <a:latin typeface="Aptos" panose="020B0004020202020204" pitchFamily="34" charset="0"/>
            </a:endParaRPr>
          </a:p>
          <a:p>
            <a:pPr marL="228600" lvl="1" indent="0">
              <a:buNone/>
            </a:pPr>
            <a:endParaRPr lang="fr-FR" sz="500" noProof="1">
              <a:solidFill>
                <a:srgbClr val="00204F"/>
              </a:solidFill>
              <a:latin typeface="Aptos" panose="020B0004020202020204" pitchFamily="34" charset="0"/>
            </a:endParaRPr>
          </a:p>
          <a:p>
            <a:pPr>
              <a:buFont typeface="Wingdings" panose="05000000000000000000" pitchFamily="2" charset="2"/>
              <a:buChar char="v"/>
            </a:pPr>
            <a:r>
              <a:rPr lang="fr-FR" sz="1400" b="1" noProof="1">
                <a:solidFill>
                  <a:srgbClr val="00204F"/>
                </a:solidFill>
                <a:latin typeface="Aptos" panose="020B0004020202020204" pitchFamily="34" charset="0"/>
              </a:rPr>
              <a:t>Polynésie française</a:t>
            </a:r>
            <a:r>
              <a:rPr lang="fr-FR" sz="1400" noProof="1">
                <a:solidFill>
                  <a:srgbClr val="00204F"/>
                </a:solidFill>
                <a:latin typeface="Aptos" panose="020B0004020202020204" pitchFamily="34" charset="0"/>
              </a:rPr>
              <a:t> (PTOM)</a:t>
            </a:r>
          </a:p>
          <a:p>
            <a:pPr lvl="1">
              <a:buFont typeface="Wingdings" pitchFamily="2" charset="2"/>
              <a:buChar char="§"/>
            </a:pPr>
            <a:r>
              <a:rPr lang="fr-FR" sz="1400" noProof="1">
                <a:solidFill>
                  <a:srgbClr val="00204F"/>
                </a:solidFill>
                <a:latin typeface="Aptos" panose="020B0004020202020204" pitchFamily="34" charset="0"/>
              </a:rPr>
              <a:t>Compétence de la collectivité par principe</a:t>
            </a:r>
          </a:p>
          <a:p>
            <a:pPr lvl="1">
              <a:buFont typeface="Wingdings" pitchFamily="2" charset="2"/>
              <a:buChar char="§"/>
            </a:pPr>
            <a:r>
              <a:rPr lang="fr-FR" sz="1400" b="1" noProof="1">
                <a:solidFill>
                  <a:srgbClr val="00204F"/>
                </a:solidFill>
                <a:latin typeface="Aptos" panose="020B0004020202020204" pitchFamily="34" charset="0"/>
              </a:rPr>
              <a:t>TVA polynésienne </a:t>
            </a:r>
            <a:r>
              <a:rPr lang="fr-FR" sz="1400" noProof="1">
                <a:solidFill>
                  <a:srgbClr val="00204F"/>
                </a:solidFill>
                <a:latin typeface="Aptos" panose="020B0004020202020204" pitchFamily="34" charset="0"/>
              </a:rPr>
              <a:t>à 16%, 13%, 5% ; </a:t>
            </a:r>
          </a:p>
          <a:p>
            <a:pPr lvl="1">
              <a:buFont typeface="Wingdings" pitchFamily="2" charset="2"/>
              <a:buChar char="§"/>
            </a:pPr>
            <a:r>
              <a:rPr lang="fr-FR" sz="1400" b="1" noProof="1">
                <a:solidFill>
                  <a:srgbClr val="00204F"/>
                </a:solidFill>
                <a:latin typeface="Aptos" panose="020B0004020202020204" pitchFamily="34" charset="0"/>
              </a:rPr>
              <a:t>Taxe à l’importation </a:t>
            </a:r>
            <a:r>
              <a:rPr lang="fr-FR" sz="1400" noProof="1">
                <a:solidFill>
                  <a:srgbClr val="00204F"/>
                </a:solidFill>
                <a:latin typeface="Aptos" panose="020B0004020202020204" pitchFamily="34" charset="0"/>
              </a:rPr>
              <a:t>(entre 5%et 60%) </a:t>
            </a:r>
          </a:p>
          <a:p>
            <a:pPr marL="228600" lvl="1" indent="0">
              <a:buNone/>
            </a:pPr>
            <a:endParaRPr lang="fr-FR" sz="500" noProof="1">
              <a:solidFill>
                <a:srgbClr val="00204F"/>
              </a:solidFill>
              <a:latin typeface="Aptos" panose="020B0004020202020204" pitchFamily="34" charset="0"/>
            </a:endParaRPr>
          </a:p>
          <a:p>
            <a:pPr marL="0" indent="0">
              <a:buNone/>
            </a:pPr>
            <a:r>
              <a:rPr lang="fr-FR" sz="1400" b="1" noProof="1">
                <a:solidFill>
                  <a:srgbClr val="00204F"/>
                </a:solidFill>
                <a:latin typeface="Aptos" panose="020B0004020202020204" pitchFamily="34" charset="0"/>
              </a:rPr>
              <a:t>Nouvelle-Calédonie </a:t>
            </a:r>
            <a:r>
              <a:rPr lang="fr-FR" sz="1400" noProof="1">
                <a:solidFill>
                  <a:srgbClr val="00204F"/>
                </a:solidFill>
                <a:latin typeface="Aptos" panose="020B0004020202020204" pitchFamily="34" charset="0"/>
              </a:rPr>
              <a:t>(PTOM) </a:t>
            </a:r>
            <a:r>
              <a:rPr lang="fr-FR" sz="1400" b="1" noProof="1">
                <a:solidFill>
                  <a:srgbClr val="00204F"/>
                </a:solidFill>
                <a:latin typeface="Aptos" panose="020B0004020202020204" pitchFamily="34" charset="0"/>
              </a:rPr>
              <a:t>:</a:t>
            </a:r>
            <a:r>
              <a:rPr lang="fr-FR" sz="1400" noProof="1">
                <a:solidFill>
                  <a:srgbClr val="00204F"/>
                </a:solidFill>
                <a:latin typeface="Aptos" panose="020B0004020202020204" pitchFamily="34" charset="0"/>
              </a:rPr>
              <a:t> statut constitutionnel fixé par l’article XIII de la Constitution (Accords de Nouméa du 5 mai 1998)</a:t>
            </a:r>
          </a:p>
          <a:p>
            <a:pPr lvl="1"/>
            <a:r>
              <a:rPr lang="fr-FR" sz="1400" noProof="1">
                <a:solidFill>
                  <a:srgbClr val="00204F"/>
                </a:solidFill>
                <a:latin typeface="Aptos" panose="020B0004020202020204" pitchFamily="34" charset="0"/>
              </a:rPr>
              <a:t>Taxes à l’importation et à la consommation</a:t>
            </a:r>
          </a:p>
        </p:txBody>
      </p:sp>
      <p:sp>
        <p:nvSpPr>
          <p:cNvPr id="3" name="Title 4">
            <a:extLst>
              <a:ext uri="{FF2B5EF4-FFF2-40B4-BE49-F238E27FC236}">
                <a16:creationId xmlns:a16="http://schemas.microsoft.com/office/drawing/2014/main" id="{B0529E7E-08FA-0E56-52F0-89F0472088D4}"/>
              </a:ext>
            </a:extLst>
          </p:cNvPr>
          <p:cNvSpPr txBox="1">
            <a:spLocks/>
          </p:cNvSpPr>
          <p:nvPr/>
        </p:nvSpPr>
        <p:spPr bwMode="black">
          <a:xfrm>
            <a:off x="520427" y="376360"/>
            <a:ext cx="11004001" cy="781612"/>
          </a:xfrm>
          <a:prstGeom prst="rect">
            <a:avLst/>
          </a:prstGeom>
          <a:noFill/>
          <a:ln w="12700" cap="sq">
            <a:solidFill>
              <a:srgbClr val="001E58"/>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r>
              <a:rPr lang="fr-FR" sz="2000" b="1" kern="0" spc="450">
                <a:solidFill>
                  <a:srgbClr val="001E58"/>
                </a:solidFill>
                <a:latin typeface="Aptos" panose="020B0004020202020204" pitchFamily="34" charset="0"/>
              </a:rPr>
              <a:t>LES COM ET LA NOUVELLE-CALEDONIE</a:t>
            </a:r>
            <a:endParaRPr lang="en-GB" sz="2000" kern="0">
              <a:solidFill>
                <a:srgbClr val="001E58"/>
              </a:solidFill>
              <a:latin typeface="Aptos" panose="020B0004020202020204" pitchFamily="34" charset="0"/>
            </a:endParaRPr>
          </a:p>
        </p:txBody>
      </p:sp>
    </p:spTree>
    <p:extLst>
      <p:ext uri="{BB962C8B-B14F-4D97-AF65-F5344CB8AC3E}">
        <p14:creationId xmlns:p14="http://schemas.microsoft.com/office/powerpoint/2010/main" val="3417975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D5A1396-F545-B302-943A-6D40E7FF28A9}"/>
              </a:ext>
            </a:extLst>
          </p:cNvPr>
          <p:cNvSpPr txBox="1"/>
          <p:nvPr/>
        </p:nvSpPr>
        <p:spPr>
          <a:xfrm>
            <a:off x="2617573" y="247135"/>
            <a:ext cx="6956854" cy="307777"/>
          </a:xfrm>
          <a:prstGeom prst="rect">
            <a:avLst/>
          </a:prstGeom>
          <a:noFill/>
        </p:spPr>
        <p:txBody>
          <a:bodyPr wrap="square" rtlCol="0">
            <a:spAutoFit/>
          </a:bodyPr>
          <a:lstStyle/>
          <a:p>
            <a:pPr algn="ctr"/>
            <a:r>
              <a:rPr lang="fr-FR" sz="1400" b="1" dirty="0">
                <a:solidFill>
                  <a:srgbClr val="001E58"/>
                </a:solidFill>
                <a:latin typeface="Aptos" panose="020B0004020202020204" pitchFamily="34" charset="0"/>
              </a:rPr>
              <a:t>COM et Nouvelle-Calédonie : PANORAMA DE LA FISCALITE </a:t>
            </a:r>
          </a:p>
        </p:txBody>
      </p:sp>
      <p:pic>
        <p:nvPicPr>
          <p:cNvPr id="4" name="Image 3">
            <a:extLst>
              <a:ext uri="{FF2B5EF4-FFF2-40B4-BE49-F238E27FC236}">
                <a16:creationId xmlns:a16="http://schemas.microsoft.com/office/drawing/2014/main" id="{4E9D2DF5-FBBF-DA7D-7D4C-428D35CE90E9}"/>
              </a:ext>
            </a:extLst>
          </p:cNvPr>
          <p:cNvPicPr>
            <a:picLocks noChangeAspect="1"/>
          </p:cNvPicPr>
          <p:nvPr/>
        </p:nvPicPr>
        <p:blipFill>
          <a:blip r:embed="rId3"/>
          <a:stretch>
            <a:fillRect/>
          </a:stretch>
        </p:blipFill>
        <p:spPr>
          <a:xfrm>
            <a:off x="2617573" y="620901"/>
            <a:ext cx="6798648" cy="5376532"/>
          </a:xfrm>
          <a:prstGeom prst="rect">
            <a:avLst/>
          </a:prstGeom>
        </p:spPr>
      </p:pic>
    </p:spTree>
    <p:extLst>
      <p:ext uri="{BB962C8B-B14F-4D97-AF65-F5344CB8AC3E}">
        <p14:creationId xmlns:p14="http://schemas.microsoft.com/office/powerpoint/2010/main" val="155134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FDECA-2311-A9D6-0ADB-176E1F7EE7D2}"/>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07D0A70-857B-BDE6-7E08-2766C6323D36}"/>
              </a:ext>
            </a:extLst>
          </p:cNvPr>
          <p:cNvSpPr txBox="1"/>
          <p:nvPr/>
        </p:nvSpPr>
        <p:spPr>
          <a:xfrm>
            <a:off x="2617573" y="247135"/>
            <a:ext cx="6956854" cy="307777"/>
          </a:xfrm>
          <a:prstGeom prst="rect">
            <a:avLst/>
          </a:prstGeom>
          <a:noFill/>
        </p:spPr>
        <p:txBody>
          <a:bodyPr wrap="square" rtlCol="0">
            <a:spAutoFit/>
          </a:bodyPr>
          <a:lstStyle/>
          <a:p>
            <a:pPr algn="ctr"/>
            <a:r>
              <a:rPr lang="fr-FR" sz="1400" b="1" dirty="0">
                <a:solidFill>
                  <a:srgbClr val="00204F"/>
                </a:solidFill>
              </a:rPr>
              <a:t>COM et Nouvelle-Calédonie : PANORAMA DE LA FISCALITE (suite) </a:t>
            </a:r>
          </a:p>
        </p:txBody>
      </p:sp>
      <p:pic>
        <p:nvPicPr>
          <p:cNvPr id="4" name="Image 3">
            <a:extLst>
              <a:ext uri="{FF2B5EF4-FFF2-40B4-BE49-F238E27FC236}">
                <a16:creationId xmlns:a16="http://schemas.microsoft.com/office/drawing/2014/main" id="{44C3D8BA-DACF-ED35-92E6-88F7BD37E062}"/>
              </a:ext>
            </a:extLst>
          </p:cNvPr>
          <p:cNvPicPr>
            <a:picLocks noChangeAspect="1"/>
          </p:cNvPicPr>
          <p:nvPr/>
        </p:nvPicPr>
        <p:blipFill>
          <a:blip r:embed="rId3"/>
          <a:stretch>
            <a:fillRect/>
          </a:stretch>
        </p:blipFill>
        <p:spPr>
          <a:xfrm>
            <a:off x="2091018" y="554912"/>
            <a:ext cx="7700226" cy="5471602"/>
          </a:xfrm>
          <a:prstGeom prst="rect">
            <a:avLst/>
          </a:prstGeom>
        </p:spPr>
      </p:pic>
    </p:spTree>
    <p:extLst>
      <p:ext uri="{BB962C8B-B14F-4D97-AF65-F5344CB8AC3E}">
        <p14:creationId xmlns:p14="http://schemas.microsoft.com/office/powerpoint/2010/main" val="404148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AC205D0-5891-FDD9-E778-782375D24466}"/>
              </a:ext>
            </a:extLst>
          </p:cNvPr>
          <p:cNvSpPr>
            <a:spLocks noGrp="1"/>
          </p:cNvSpPr>
          <p:nvPr>
            <p:ph type="title"/>
          </p:nvPr>
        </p:nvSpPr>
        <p:spPr>
          <a:xfrm>
            <a:off x="436880" y="2400169"/>
            <a:ext cx="4523015" cy="645951"/>
          </a:xfrm>
          <a:noFill/>
          <a:ln>
            <a:solidFill>
              <a:srgbClr val="002060"/>
            </a:solidFill>
          </a:ln>
        </p:spPr>
        <p:txBody>
          <a:bodyPr>
            <a:noAutofit/>
          </a:bodyPr>
          <a:lstStyle/>
          <a:p>
            <a:pPr marL="361950" lvl="1" indent="0" algn="ctr"/>
            <a:br>
              <a:rPr lang="en-GB" sz="2000" b="1" dirty="0">
                <a:solidFill>
                  <a:srgbClr val="00204F"/>
                </a:solidFill>
                <a:latin typeface="Aptos" panose="020B0004020202020204" pitchFamily="34" charset="0"/>
              </a:rPr>
            </a:br>
            <a:br>
              <a:rPr lang="en-GB" sz="2000" b="1" dirty="0">
                <a:solidFill>
                  <a:srgbClr val="00204F"/>
                </a:solidFill>
                <a:latin typeface="Aptos" panose="020B0004020202020204" pitchFamily="34" charset="0"/>
              </a:rPr>
            </a:br>
            <a:br>
              <a:rPr lang="en-GB" sz="2000" b="1" dirty="0">
                <a:solidFill>
                  <a:srgbClr val="00204F"/>
                </a:solidFill>
                <a:latin typeface="Aptos" panose="020B0004020202020204" pitchFamily="34" charset="0"/>
              </a:rPr>
            </a:br>
            <a:r>
              <a:rPr lang="en-GB" sz="2000" b="1" spc="300" dirty="0">
                <a:solidFill>
                  <a:srgbClr val="001E58"/>
                </a:solidFill>
                <a:latin typeface="Aptos" panose="020B0004020202020204" pitchFamily="34" charset="0"/>
              </a:rPr>
              <a:t>CHAMP DE L’ÉTUDE</a:t>
            </a:r>
            <a:br>
              <a:rPr lang="en-GB" sz="2000" b="1" spc="300" dirty="0">
                <a:solidFill>
                  <a:srgbClr val="00204F"/>
                </a:solidFill>
                <a:latin typeface="Aptos" panose="020B0004020202020204" pitchFamily="34" charset="0"/>
              </a:rPr>
            </a:br>
            <a:br>
              <a:rPr lang="en-GB" sz="2000" b="1" dirty="0">
                <a:solidFill>
                  <a:srgbClr val="00204F"/>
                </a:solidFill>
                <a:latin typeface="Aptos" panose="020B0004020202020204" pitchFamily="34" charset="0"/>
              </a:rPr>
            </a:br>
            <a:br>
              <a:rPr lang="en-GB" sz="2000" b="1" dirty="0">
                <a:solidFill>
                  <a:srgbClr val="00204F"/>
                </a:solidFill>
                <a:latin typeface="Aptos" panose="020B0004020202020204" pitchFamily="34" charset="0"/>
              </a:rPr>
            </a:br>
            <a:endParaRPr lang="en-GB" sz="2000" b="1" dirty="0">
              <a:solidFill>
                <a:srgbClr val="00204F"/>
              </a:solidFill>
              <a:latin typeface="Aptos" panose="020B0004020202020204" pitchFamily="34" charset="0"/>
            </a:endParaRPr>
          </a:p>
        </p:txBody>
      </p:sp>
      <p:sp>
        <p:nvSpPr>
          <p:cNvPr id="16" name="ZoneTexte 15">
            <a:extLst>
              <a:ext uri="{FF2B5EF4-FFF2-40B4-BE49-F238E27FC236}">
                <a16:creationId xmlns:a16="http://schemas.microsoft.com/office/drawing/2014/main" id="{B4B7D79C-276B-FAE9-8B4F-81512C77529E}"/>
              </a:ext>
            </a:extLst>
          </p:cNvPr>
          <p:cNvSpPr txBox="1"/>
          <p:nvPr/>
        </p:nvSpPr>
        <p:spPr>
          <a:xfrm>
            <a:off x="5392131" y="675411"/>
            <a:ext cx="6055088" cy="2985433"/>
          </a:xfrm>
          <a:prstGeom prst="rect">
            <a:avLst/>
          </a:prstGeom>
          <a:noFill/>
        </p:spPr>
        <p:txBody>
          <a:bodyPr wrap="square">
            <a:spAutoFit/>
          </a:bodyPr>
          <a:lstStyle/>
          <a:p>
            <a:pPr marL="285750" indent="-285750" algn="just">
              <a:buFont typeface="Arial" panose="020B0604020202020204" pitchFamily="34" charset="0"/>
              <a:buChar char="•"/>
            </a:pPr>
            <a:r>
              <a:rPr lang="fr-FR" sz="1700" b="1" dirty="0">
                <a:solidFill>
                  <a:srgbClr val="002060"/>
                </a:solidFill>
                <a:latin typeface="Aptos" panose="020B0004020202020204" pitchFamily="34" charset="0"/>
              </a:rPr>
              <a:t>Cadre Institutionnel de l’autonomie fiscale</a:t>
            </a:r>
          </a:p>
          <a:p>
            <a:pPr marL="285750" indent="-285750" algn="just">
              <a:buFont typeface="Arial" panose="020B0604020202020204" pitchFamily="34" charset="0"/>
              <a:buChar char="•"/>
            </a:pPr>
            <a:endParaRPr lang="fr-FR" sz="1700" dirty="0">
              <a:solidFill>
                <a:srgbClr val="002060"/>
              </a:solidFill>
              <a:latin typeface="Aptos" panose="020B0004020202020204" pitchFamily="34" charset="0"/>
            </a:endParaRPr>
          </a:p>
          <a:p>
            <a:pPr marL="285750" indent="-285750" algn="just">
              <a:buFont typeface="Arial" panose="020B0604020202020204" pitchFamily="34" charset="0"/>
              <a:buChar char="•"/>
            </a:pPr>
            <a:r>
              <a:rPr lang="fr-FR" sz="1700" b="1" dirty="0">
                <a:solidFill>
                  <a:srgbClr val="002060"/>
                </a:solidFill>
                <a:latin typeface="Aptos" panose="020B0004020202020204" pitchFamily="34" charset="0"/>
              </a:rPr>
              <a:t>Analyser les spécificités socio-économiques et culturelles de la Guadeloupe qui influencent ses besoins fiscaux </a:t>
            </a:r>
          </a:p>
          <a:p>
            <a:pPr marL="285750" indent="-285750" algn="just">
              <a:buFont typeface="Arial" panose="020B0604020202020204" pitchFamily="34" charset="0"/>
              <a:buChar char="•"/>
            </a:pPr>
            <a:endParaRPr lang="fr-FR" sz="1700" b="1" dirty="0">
              <a:solidFill>
                <a:srgbClr val="002060"/>
              </a:solidFill>
              <a:latin typeface="Aptos" panose="020B0004020202020204" pitchFamily="34" charset="0"/>
            </a:endParaRPr>
          </a:p>
          <a:p>
            <a:pPr algn="just"/>
            <a:endParaRPr lang="fr-FR" sz="1700" b="1" dirty="0">
              <a:solidFill>
                <a:srgbClr val="002060"/>
              </a:solidFill>
              <a:latin typeface="Aptos" panose="020B0004020202020204" pitchFamily="34" charset="0"/>
            </a:endParaRPr>
          </a:p>
          <a:p>
            <a:pPr marL="285750" indent="-285750" algn="just">
              <a:buFont typeface="Arial" panose="020B0604020202020204" pitchFamily="34" charset="0"/>
              <a:buChar char="•"/>
            </a:pPr>
            <a:r>
              <a:rPr lang="fr-FR" sz="1700" dirty="0">
                <a:solidFill>
                  <a:srgbClr val="002060"/>
                </a:solidFill>
                <a:latin typeface="Aptos" panose="020B0004020202020204" pitchFamily="34" charset="0"/>
              </a:rPr>
              <a:t> </a:t>
            </a:r>
          </a:p>
          <a:p>
            <a:pPr marL="285750" indent="-285750" algn="just">
              <a:buFont typeface="Arial" panose="020B0604020202020204" pitchFamily="34" charset="0"/>
              <a:buChar char="•"/>
            </a:pPr>
            <a:endParaRPr lang="fr-FR" sz="1700" dirty="0">
              <a:solidFill>
                <a:srgbClr val="002060"/>
              </a:solidFill>
              <a:latin typeface="Aptos" panose="020B0004020202020204" pitchFamily="34" charset="0"/>
            </a:endParaRPr>
          </a:p>
          <a:p>
            <a:pPr marL="285750" indent="-285750" algn="just">
              <a:buFont typeface="Arial" panose="020B0604020202020204" pitchFamily="34" charset="0"/>
              <a:buChar char="•"/>
            </a:pPr>
            <a:endParaRPr lang="fr-FR" sz="1700" dirty="0">
              <a:solidFill>
                <a:srgbClr val="002060"/>
              </a:solidFill>
              <a:latin typeface="Aptos" panose="020B0004020202020204" pitchFamily="34" charset="0"/>
            </a:endParaRPr>
          </a:p>
          <a:p>
            <a:endParaRPr lang="fr-FR" dirty="0">
              <a:solidFill>
                <a:schemeClr val="bg2"/>
              </a:solidFill>
              <a:latin typeface="Aptos" panose="020B0004020202020204" pitchFamily="34" charset="0"/>
            </a:endParaRPr>
          </a:p>
        </p:txBody>
      </p:sp>
      <p:sp>
        <p:nvSpPr>
          <p:cNvPr id="17" name="ZoneTexte 16">
            <a:extLst>
              <a:ext uri="{FF2B5EF4-FFF2-40B4-BE49-F238E27FC236}">
                <a16:creationId xmlns:a16="http://schemas.microsoft.com/office/drawing/2014/main" id="{068B5885-7CF4-2B89-0D31-CB0ABCD9903A}"/>
              </a:ext>
            </a:extLst>
          </p:cNvPr>
          <p:cNvSpPr txBox="1"/>
          <p:nvPr/>
        </p:nvSpPr>
        <p:spPr>
          <a:xfrm>
            <a:off x="5392131" y="1449447"/>
            <a:ext cx="6055088" cy="1415772"/>
          </a:xfrm>
          <a:prstGeom prst="rect">
            <a:avLst/>
          </a:prstGeom>
          <a:noFill/>
        </p:spPr>
        <p:txBody>
          <a:bodyPr wrap="square">
            <a:spAutoFit/>
          </a:bodyPr>
          <a:lstStyle/>
          <a:p>
            <a:pPr marL="285750" indent="-285750" algn="just">
              <a:buFont typeface="Arial" panose="020B0604020202020204" pitchFamily="34" charset="0"/>
              <a:buChar char="•"/>
            </a:pPr>
            <a:endParaRPr lang="fr-FR" sz="1700" dirty="0">
              <a:solidFill>
                <a:srgbClr val="002060"/>
              </a:solidFill>
              <a:latin typeface="Aptos" panose="020B0004020202020204" pitchFamily="34" charset="0"/>
            </a:endParaRPr>
          </a:p>
          <a:p>
            <a:pPr marL="285750" indent="-285750" algn="just">
              <a:buFont typeface="Arial" panose="020B0604020202020204" pitchFamily="34" charset="0"/>
              <a:buChar char="•"/>
            </a:pPr>
            <a:endParaRPr lang="fr-FR" sz="1700" dirty="0">
              <a:solidFill>
                <a:srgbClr val="002060"/>
              </a:solidFill>
              <a:latin typeface="Aptos" panose="020B0004020202020204" pitchFamily="34" charset="0"/>
            </a:endParaRPr>
          </a:p>
          <a:p>
            <a:pPr marL="285750" indent="-285750" algn="just">
              <a:buFont typeface="Arial" panose="020B0604020202020204" pitchFamily="34" charset="0"/>
              <a:buChar char="•"/>
            </a:pPr>
            <a:r>
              <a:rPr lang="fr-FR" sz="1700" dirty="0">
                <a:solidFill>
                  <a:srgbClr val="002060"/>
                </a:solidFill>
                <a:latin typeface="Aptos" panose="020B0004020202020204" pitchFamily="34" charset="0"/>
              </a:rPr>
              <a:t>Evaluer les engagements réciproques entre la France et la Guadeloupe ; </a:t>
            </a:r>
          </a:p>
          <a:p>
            <a:endParaRPr lang="fr-FR" dirty="0">
              <a:latin typeface="Aptos" panose="020B0004020202020204" pitchFamily="34" charset="0"/>
            </a:endParaRPr>
          </a:p>
        </p:txBody>
      </p:sp>
      <p:sp>
        <p:nvSpPr>
          <p:cNvPr id="18" name="ZoneTexte 17">
            <a:extLst>
              <a:ext uri="{FF2B5EF4-FFF2-40B4-BE49-F238E27FC236}">
                <a16:creationId xmlns:a16="http://schemas.microsoft.com/office/drawing/2014/main" id="{739502BB-CD8A-22D9-78FE-02EAE5F64C72}"/>
              </a:ext>
            </a:extLst>
          </p:cNvPr>
          <p:cNvSpPr txBox="1"/>
          <p:nvPr/>
        </p:nvSpPr>
        <p:spPr>
          <a:xfrm>
            <a:off x="5392131" y="1751618"/>
            <a:ext cx="6187440" cy="2185214"/>
          </a:xfrm>
          <a:prstGeom prst="rect">
            <a:avLst/>
          </a:prstGeom>
          <a:noFill/>
        </p:spPr>
        <p:txBody>
          <a:bodyPr wrap="square">
            <a:spAutoFit/>
          </a:bodyPr>
          <a:lstStyle/>
          <a:p>
            <a:pPr algn="just"/>
            <a:endParaRPr lang="fr-FR" sz="1700" dirty="0">
              <a:solidFill>
                <a:srgbClr val="002060"/>
              </a:solidFill>
              <a:latin typeface="Aptos" panose="020B0004020202020204" pitchFamily="34" charset="0"/>
            </a:endParaRPr>
          </a:p>
          <a:p>
            <a:pPr algn="just"/>
            <a:endParaRPr lang="fr-FR" sz="1700" dirty="0">
              <a:solidFill>
                <a:srgbClr val="002060"/>
              </a:solidFill>
              <a:latin typeface="Aptos" panose="020B0004020202020204" pitchFamily="34" charset="0"/>
            </a:endParaRPr>
          </a:p>
          <a:p>
            <a:pPr marL="285750" indent="-285750" algn="just">
              <a:buFont typeface="Arial" panose="020B0604020202020204" pitchFamily="34" charset="0"/>
              <a:buChar char="•"/>
            </a:pPr>
            <a:endParaRPr lang="fr-FR" sz="1700" dirty="0">
              <a:solidFill>
                <a:srgbClr val="002060"/>
              </a:solidFill>
              <a:latin typeface="Aptos" panose="020B0004020202020204" pitchFamily="34" charset="0"/>
            </a:endParaRPr>
          </a:p>
          <a:p>
            <a:pPr marL="285750" indent="-285750" algn="just">
              <a:buFont typeface="Arial" panose="020B0604020202020204" pitchFamily="34" charset="0"/>
              <a:buChar char="•"/>
            </a:pPr>
            <a:r>
              <a:rPr lang="fr-FR" sz="1700" b="1" dirty="0">
                <a:solidFill>
                  <a:srgbClr val="002060"/>
                </a:solidFill>
                <a:latin typeface="Aptos" panose="020B0004020202020204" pitchFamily="34" charset="0"/>
              </a:rPr>
              <a:t>Recommandations claires et argumentées pour une fiscalité adaptée à la Guadeloupe</a:t>
            </a:r>
            <a:r>
              <a:rPr lang="fr-FR" sz="1700" dirty="0">
                <a:solidFill>
                  <a:srgbClr val="002060"/>
                </a:solidFill>
                <a:latin typeface="Aptos" panose="020B0004020202020204" pitchFamily="34" charset="0"/>
              </a:rPr>
              <a:t>, en tenant compte à la fois des spécificités locales et des orientations prises par le Congrès des élus, notamment les 153 préconisations issues de la résolution du 7 juin 2023.</a:t>
            </a:r>
          </a:p>
        </p:txBody>
      </p:sp>
      <p:sp>
        <p:nvSpPr>
          <p:cNvPr id="19" name="ZoneTexte 18">
            <a:extLst>
              <a:ext uri="{FF2B5EF4-FFF2-40B4-BE49-F238E27FC236}">
                <a16:creationId xmlns:a16="http://schemas.microsoft.com/office/drawing/2014/main" id="{2C534FCE-B1BB-00C8-44A3-A75538497F4B}"/>
              </a:ext>
            </a:extLst>
          </p:cNvPr>
          <p:cNvSpPr txBox="1"/>
          <p:nvPr/>
        </p:nvSpPr>
        <p:spPr>
          <a:xfrm>
            <a:off x="3483513" y="4353884"/>
            <a:ext cx="4769907" cy="1318310"/>
          </a:xfrm>
          <a:prstGeom prst="rect">
            <a:avLst/>
          </a:prstGeom>
          <a:noFill/>
          <a:ln>
            <a:solidFill>
              <a:srgbClr val="001E58"/>
            </a:solidFill>
          </a:ln>
        </p:spPr>
        <p:txBody>
          <a:bodyPr wrap="square" rtlCol="0">
            <a:spAutoFit/>
          </a:bodyPr>
          <a:lstStyle/>
          <a:p>
            <a:pPr marL="285750" indent="-285750" algn="just">
              <a:spcBef>
                <a:spcPts val="700"/>
              </a:spcBef>
              <a:spcAft>
                <a:spcPts val="700"/>
              </a:spcAft>
              <a:buFont typeface="Wingdings" panose="05000000000000000000" pitchFamily="2" charset="2"/>
              <a:buChar char="Ø"/>
            </a:pPr>
            <a:r>
              <a:rPr lang="fr-FR" sz="1700" b="1" i="1" dirty="0">
                <a:solidFill>
                  <a:srgbClr val="001E58"/>
                </a:solidFill>
                <a:latin typeface="Aptos" panose="020B0004020202020204" pitchFamily="34" charset="0"/>
              </a:rPr>
              <a:t>Pistes de réflexion fiscales </a:t>
            </a:r>
          </a:p>
          <a:p>
            <a:pPr marL="285750" indent="-285750" algn="just">
              <a:spcBef>
                <a:spcPts val="700"/>
              </a:spcBef>
              <a:spcAft>
                <a:spcPts val="700"/>
              </a:spcAft>
              <a:buFont typeface="Wingdings" panose="05000000000000000000" pitchFamily="2" charset="2"/>
              <a:buChar char="Ø"/>
            </a:pPr>
            <a:r>
              <a:rPr lang="fr-FR" sz="1700" b="1" i="1" dirty="0">
                <a:solidFill>
                  <a:srgbClr val="001E58"/>
                </a:solidFill>
                <a:latin typeface="Aptos" panose="020B0004020202020204" pitchFamily="34" charset="0"/>
              </a:rPr>
              <a:t>À mettre en perspective avec le projet économique que retiendront les élus pour la nouvelle collectivité </a:t>
            </a:r>
          </a:p>
        </p:txBody>
      </p:sp>
    </p:spTree>
    <p:extLst>
      <p:ext uri="{BB962C8B-B14F-4D97-AF65-F5344CB8AC3E}">
        <p14:creationId xmlns:p14="http://schemas.microsoft.com/office/powerpoint/2010/main" val="9889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16810-CE8D-C398-0497-306822793249}"/>
            </a:ext>
          </a:extLst>
        </p:cNvPr>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09C315D9-B518-0948-DDB9-E9FC84EF957C}"/>
              </a:ext>
            </a:extLst>
          </p:cNvPr>
          <p:cNvGraphicFramePr>
            <a:graphicFrameLocks noGrp="1"/>
          </p:cNvGraphicFramePr>
          <p:nvPr>
            <p:extLst>
              <p:ext uri="{D42A27DB-BD31-4B8C-83A1-F6EECF244321}">
                <p14:modId xmlns:p14="http://schemas.microsoft.com/office/powerpoint/2010/main" val="4056436424"/>
              </p:ext>
            </p:extLst>
          </p:nvPr>
        </p:nvGraphicFramePr>
        <p:xfrm>
          <a:off x="1126235" y="985554"/>
          <a:ext cx="9939530" cy="4069563"/>
        </p:xfrm>
        <a:graphic>
          <a:graphicData uri="http://schemas.openxmlformats.org/drawingml/2006/table">
            <a:tbl>
              <a:tblPr firstRow="1" bandRow="1"/>
              <a:tblGrid>
                <a:gridCol w="4102118">
                  <a:extLst>
                    <a:ext uri="{9D8B030D-6E8A-4147-A177-3AD203B41FA5}">
                      <a16:colId xmlns:a16="http://schemas.microsoft.com/office/drawing/2014/main" val="1145391816"/>
                    </a:ext>
                  </a:extLst>
                </a:gridCol>
                <a:gridCol w="3649521">
                  <a:extLst>
                    <a:ext uri="{9D8B030D-6E8A-4147-A177-3AD203B41FA5}">
                      <a16:colId xmlns:a16="http://schemas.microsoft.com/office/drawing/2014/main" val="1679091754"/>
                    </a:ext>
                  </a:extLst>
                </a:gridCol>
                <a:gridCol w="2187891">
                  <a:extLst>
                    <a:ext uri="{9D8B030D-6E8A-4147-A177-3AD203B41FA5}">
                      <a16:colId xmlns:a16="http://schemas.microsoft.com/office/drawing/2014/main" val="3402618926"/>
                    </a:ext>
                  </a:extLst>
                </a:gridCol>
              </a:tblGrid>
              <a:tr h="228198">
                <a:tc>
                  <a:txBody>
                    <a:bodyPr/>
                    <a:lstStyle/>
                    <a:p>
                      <a:pPr algn="ctr" fontAlgn="ctr">
                        <a:buNone/>
                      </a:pPr>
                      <a:r>
                        <a:rPr lang="fr-FR" sz="1200" b="1" i="0" u="none" strike="noStrike" dirty="0">
                          <a:solidFill>
                            <a:srgbClr val="FFFFFF"/>
                          </a:solidFill>
                          <a:effectLst/>
                          <a:latin typeface="Times New Roman" panose="02020603050405020304" pitchFamily="18" charset="0"/>
                        </a:rPr>
                        <a:t>Barbade </a:t>
                      </a:r>
                      <a:endParaRPr lang="fr-FR" sz="1900" b="0" i="0" u="none" strike="noStrike" dirty="0">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tc>
                  <a:txBody>
                    <a:bodyPr/>
                    <a:lstStyle/>
                    <a:p>
                      <a:pPr algn="ctr" fontAlgn="ctr">
                        <a:buNone/>
                      </a:pPr>
                      <a:r>
                        <a:rPr lang="fr-FR" sz="1200" b="1" i="0" u="none" strike="noStrike">
                          <a:solidFill>
                            <a:srgbClr val="FFFFFF"/>
                          </a:solidFill>
                          <a:effectLst/>
                          <a:latin typeface="Times New Roman" panose="02020603050405020304" pitchFamily="18" charset="0"/>
                        </a:rPr>
                        <a:t>Antigua-et-Barbuda</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tc>
                  <a:txBody>
                    <a:bodyPr/>
                    <a:lstStyle/>
                    <a:p>
                      <a:pPr algn="ctr" fontAlgn="ctr">
                        <a:buNone/>
                      </a:pPr>
                      <a:r>
                        <a:rPr lang="fr-FR" sz="1200" b="1" i="0" u="none" strike="noStrike">
                          <a:solidFill>
                            <a:srgbClr val="FFFFFF"/>
                          </a:solidFill>
                          <a:effectLst/>
                          <a:latin typeface="Times New Roman" panose="02020603050405020304" pitchFamily="18" charset="0"/>
                        </a:rPr>
                        <a:t>Saint-Kitts-et-Nevis</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extLst>
                  <a:ext uri="{0D108BD9-81ED-4DB2-BD59-A6C34878D82A}">
                    <a16:rowId xmlns:a16="http://schemas.microsoft.com/office/drawing/2014/main" val="3157928090"/>
                  </a:ext>
                </a:extLst>
              </a:tr>
              <a:tr h="214014">
                <a:tc>
                  <a:txBody>
                    <a:bodyPr/>
                    <a:lstStyle/>
                    <a:p>
                      <a:pPr algn="ctr" fontAlgn="ctr">
                        <a:buNone/>
                      </a:pPr>
                      <a:r>
                        <a:rPr lang="fr-FR" sz="1100" b="1" i="0" u="none" strike="noStrike">
                          <a:solidFill>
                            <a:srgbClr val="000000"/>
                          </a:solidFill>
                          <a:effectLst/>
                          <a:latin typeface="Times New Roman" panose="02020603050405020304" pitchFamily="18" charset="0"/>
                        </a:rPr>
                        <a:t>Etat indépendant</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1" i="0" u="none" strike="noStrike">
                          <a:solidFill>
                            <a:srgbClr val="000000"/>
                          </a:solidFill>
                          <a:effectLst/>
                          <a:latin typeface="Times New Roman" panose="02020603050405020304" pitchFamily="18" charset="0"/>
                        </a:rPr>
                        <a:t>Etat indépendant</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1" i="0" u="none" strike="noStrike">
                          <a:solidFill>
                            <a:srgbClr val="000000"/>
                          </a:solidFill>
                          <a:effectLst/>
                          <a:latin typeface="Times New Roman" panose="02020603050405020304" pitchFamily="18" charset="0"/>
                        </a:rPr>
                        <a:t>Etat indépendant</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0512991"/>
                  </a:ext>
                </a:extLst>
              </a:tr>
              <a:tr h="214014">
                <a:tc>
                  <a:txBody>
                    <a:bodyPr/>
                    <a:lstStyle/>
                    <a:p>
                      <a:pPr algn="ctr" fontAlgn="ctr">
                        <a:buNone/>
                      </a:pPr>
                      <a:r>
                        <a:rPr lang="fr-FR" sz="1100" b="0" i="0" u="none" strike="noStrike">
                          <a:solidFill>
                            <a:srgbClr val="000000"/>
                          </a:solidFill>
                          <a:effectLst/>
                          <a:latin typeface="Times New Roman" panose="02020603050405020304" pitchFamily="18" charset="0"/>
                        </a:rPr>
                        <a:t> </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fr-FR" sz="1100" b="0" i="0" u="none" strike="noStrike">
                          <a:solidFill>
                            <a:srgbClr val="000000"/>
                          </a:solidFill>
                          <a:effectLst/>
                          <a:latin typeface="Times New Roman" panose="02020603050405020304" pitchFamily="18" charset="0"/>
                        </a:rPr>
                        <a:t> </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fr-FR" sz="1100" b="0" i="0" u="none" strike="noStrike">
                          <a:solidFill>
                            <a:srgbClr val="000000"/>
                          </a:solidFill>
                          <a:effectLst/>
                          <a:latin typeface="Times New Roman" panose="02020603050405020304" pitchFamily="18" charset="0"/>
                        </a:rPr>
                        <a:t> </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44238627"/>
                  </a:ext>
                </a:extLst>
              </a:tr>
              <a:tr h="214014">
                <a:tc>
                  <a:txBody>
                    <a:bodyPr/>
                    <a:lstStyle/>
                    <a:p>
                      <a:pPr algn="ctr" fontAlgn="t">
                        <a:buNone/>
                      </a:pPr>
                      <a:r>
                        <a:rPr lang="fr-FR" sz="1100" b="1" i="0" u="none" strike="noStrike">
                          <a:solidFill>
                            <a:srgbClr val="000000"/>
                          </a:solidFill>
                          <a:effectLst/>
                          <a:latin typeface="Times New Roman" panose="02020603050405020304" pitchFamily="18" charset="0"/>
                        </a:rPr>
                        <a:t> </a:t>
                      </a:r>
                      <a:endParaRPr lang="fr-FR" sz="1900" b="0" i="0" u="none" strike="noStrike">
                        <a:effectLst/>
                        <a:latin typeface="Arial" panose="020B0604020202020204" pitchFamily="34" charset="0"/>
                      </a:endParaRPr>
                    </a:p>
                  </a:txBody>
                  <a:tcPr marL="9766" marR="9766" marT="97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buNone/>
                      </a:pPr>
                      <a:r>
                        <a:rPr lang="fr-FR" sz="1100" b="1" i="0" u="none" strike="noStrike">
                          <a:solidFill>
                            <a:srgbClr val="000000"/>
                          </a:solidFill>
                          <a:effectLst/>
                          <a:latin typeface="Times New Roman" panose="02020603050405020304" pitchFamily="18" charset="0"/>
                        </a:rPr>
                        <a:t> </a:t>
                      </a:r>
                      <a:endParaRPr lang="fr-FR" sz="1900" b="0" i="0" u="none" strike="noStrike">
                        <a:effectLst/>
                        <a:latin typeface="Arial" panose="020B0604020202020204" pitchFamily="34" charset="0"/>
                      </a:endParaRPr>
                    </a:p>
                  </a:txBody>
                  <a:tcPr marL="9766" marR="9766" marT="97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buNone/>
                      </a:pPr>
                      <a:r>
                        <a:rPr lang="fr-FR" sz="1100" b="1" i="0" u="none" strike="noStrike">
                          <a:solidFill>
                            <a:srgbClr val="000000"/>
                          </a:solidFill>
                          <a:effectLst/>
                          <a:latin typeface="Times New Roman" panose="02020603050405020304" pitchFamily="18" charset="0"/>
                        </a:rPr>
                        <a:t> </a:t>
                      </a:r>
                      <a:endParaRPr lang="fr-FR" sz="1900" b="0" i="0" u="none" strike="noStrike">
                        <a:effectLst/>
                        <a:latin typeface="Arial" panose="020B0604020202020204" pitchFamily="34" charset="0"/>
                      </a:endParaRPr>
                    </a:p>
                  </a:txBody>
                  <a:tcPr marL="9766" marR="9766" marT="97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95275216"/>
                  </a:ext>
                </a:extLst>
              </a:tr>
              <a:tr h="298001">
                <a:tc gridSpan="3">
                  <a:txBody>
                    <a:bodyPr/>
                    <a:lstStyle/>
                    <a:p>
                      <a:pPr algn="ctr" fontAlgn="ctr">
                        <a:buNone/>
                      </a:pPr>
                      <a:r>
                        <a:rPr lang="fr-FR" sz="1100" b="1" i="0" u="sng" strike="noStrike" dirty="0">
                          <a:solidFill>
                            <a:srgbClr val="000000"/>
                          </a:solidFill>
                          <a:effectLst/>
                          <a:latin typeface="Times New Roman" panose="02020603050405020304" pitchFamily="18" charset="0"/>
                        </a:rPr>
                        <a:t> </a:t>
                      </a:r>
                      <a:endParaRPr lang="fr-FR" sz="1900" b="0" i="0" u="none" strike="noStrike" dirty="0">
                        <a:effectLst/>
                        <a:latin typeface="Arial" panose="020B0604020202020204" pitchFamily="34" charset="0"/>
                      </a:endParaRPr>
                    </a:p>
                  </a:txBody>
                  <a:tcPr marL="93753" marR="93753" marT="46877" marB="46877">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ACDD"/>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0999141"/>
                  </a:ext>
                </a:extLst>
              </a:tr>
              <a:tr h="554426">
                <a:tc>
                  <a:txBody>
                    <a:bodyPr/>
                    <a:lstStyle/>
                    <a:p>
                      <a:pPr algn="ctr" fontAlgn="ctr">
                        <a:buNone/>
                      </a:pPr>
                      <a:r>
                        <a:rPr lang="fr-FR" sz="1100" b="0" i="0" u="none" strike="noStrike">
                          <a:solidFill>
                            <a:srgbClr val="000000"/>
                          </a:solidFill>
                          <a:effectLst/>
                          <a:latin typeface="Times New Roman" panose="02020603050405020304" pitchFamily="18" charset="0"/>
                        </a:rPr>
                        <a:t>Impôt sur le revenu au taux de 12,5% jusqu’à 50.000 Dollar de Barbade (soit environ 20.000 €) et un taux de 28,5% au-delà de ce seuil.  </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a:solidFill>
                            <a:srgbClr val="000000"/>
                          </a:solidFill>
                          <a:effectLst/>
                          <a:latin typeface="Times New Roman" panose="02020603050405020304" pitchFamily="18" charset="0"/>
                        </a:rPr>
                        <a:t>NA</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a:solidFill>
                            <a:srgbClr val="000000"/>
                          </a:solidFill>
                          <a:effectLst/>
                          <a:latin typeface="Times New Roman" panose="02020603050405020304" pitchFamily="18" charset="0"/>
                        </a:rPr>
                        <a:t>NA</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7412246"/>
                  </a:ext>
                </a:extLst>
              </a:tr>
              <a:tr h="214014">
                <a:tc>
                  <a:txBody>
                    <a:bodyPr/>
                    <a:lstStyle/>
                    <a:p>
                      <a:pPr algn="ctr" fontAlgn="ctr">
                        <a:buNone/>
                      </a:pPr>
                      <a:r>
                        <a:rPr lang="fr-FR" sz="1100" b="0" i="0" u="none" strike="noStrike">
                          <a:solidFill>
                            <a:srgbClr val="000000"/>
                          </a:solidFill>
                          <a:effectLst/>
                          <a:latin typeface="Times New Roman" panose="02020603050405020304" pitchFamily="18" charset="0"/>
                        </a:rPr>
                        <a:t>NA</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a:solidFill>
                            <a:srgbClr val="000000"/>
                          </a:solidFill>
                          <a:effectLst/>
                          <a:latin typeface="Times New Roman" panose="02020603050405020304" pitchFamily="18" charset="0"/>
                        </a:rPr>
                        <a:t>NA</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a:solidFill>
                            <a:srgbClr val="000000"/>
                          </a:solidFill>
                          <a:effectLst/>
                          <a:latin typeface="Times New Roman" panose="02020603050405020304" pitchFamily="18" charset="0"/>
                        </a:rPr>
                        <a:t>NA</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6100596"/>
                  </a:ext>
                </a:extLst>
              </a:tr>
              <a:tr h="214014">
                <a:tc>
                  <a:txBody>
                    <a:bodyPr/>
                    <a:lstStyle/>
                    <a:p>
                      <a:pPr algn="ctr" fontAlgn="ctr">
                        <a:buNone/>
                      </a:pPr>
                      <a:r>
                        <a:rPr lang="fr-FR" sz="1100" b="0" i="0" u="none" strike="noStrike">
                          <a:solidFill>
                            <a:srgbClr val="000000"/>
                          </a:solidFill>
                          <a:effectLst/>
                          <a:latin typeface="Times New Roman" panose="02020603050405020304" pitchFamily="18" charset="0"/>
                        </a:rPr>
                        <a:t>NA</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a:solidFill>
                            <a:srgbClr val="000000"/>
                          </a:solidFill>
                          <a:effectLst/>
                          <a:latin typeface="Times New Roman" panose="02020603050405020304" pitchFamily="18" charset="0"/>
                        </a:rPr>
                        <a:t>NA</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a:solidFill>
                            <a:srgbClr val="000000"/>
                          </a:solidFill>
                          <a:effectLst/>
                          <a:latin typeface="Times New Roman" panose="02020603050405020304" pitchFamily="18" charset="0"/>
                        </a:rPr>
                        <a:t>NA</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4493849"/>
                  </a:ext>
                </a:extLst>
              </a:tr>
              <a:tr h="298001">
                <a:tc gridSpan="3">
                  <a:txBody>
                    <a:bodyPr/>
                    <a:lstStyle/>
                    <a:p>
                      <a:pPr algn="ctr" fontAlgn="ctr">
                        <a:buNone/>
                      </a:pPr>
                      <a:r>
                        <a:rPr lang="fr-FR" sz="1100" b="1" i="0" u="sng" strike="noStrike">
                          <a:solidFill>
                            <a:srgbClr val="000000"/>
                          </a:solidFill>
                          <a:effectLst/>
                          <a:latin typeface="Times New Roman" panose="02020603050405020304" pitchFamily="18" charset="0"/>
                        </a:rPr>
                        <a:t> </a:t>
                      </a:r>
                      <a:endParaRPr lang="fr-FR" sz="1900" b="0" i="0" u="none" strike="noStrike">
                        <a:effectLst/>
                        <a:latin typeface="Arial" panose="020B0604020202020204" pitchFamily="34" charset="0"/>
                      </a:endParaRPr>
                    </a:p>
                  </a:txBody>
                  <a:tcPr marL="93753" marR="93753" marT="46877" marB="46877">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ACDD"/>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78933853"/>
                  </a:ext>
                </a:extLst>
              </a:tr>
              <a:tr h="554426">
                <a:tc>
                  <a:txBody>
                    <a:bodyPr/>
                    <a:lstStyle/>
                    <a:p>
                      <a:pPr algn="ctr" fontAlgn="ctr">
                        <a:buNone/>
                      </a:pPr>
                      <a:r>
                        <a:rPr lang="fr-FR" sz="1100" b="0" i="0" u="none" strike="noStrike">
                          <a:solidFill>
                            <a:srgbClr val="000000"/>
                          </a:solidFill>
                          <a:effectLst/>
                          <a:latin typeface="Times New Roman" panose="02020603050405020304" pitchFamily="18" charset="0"/>
                        </a:rPr>
                        <a:t>IS au taux de 9% pour les entreprises dont le revenu brut est supérieur à 2 millions BBD (soit environ 800.000 €) / 5,5% pour les petites entreprises dont le revenu brut est inférieur à 2 millions </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a:solidFill>
                            <a:srgbClr val="000000"/>
                          </a:solidFill>
                          <a:effectLst/>
                          <a:latin typeface="Times New Roman" panose="02020603050405020304" pitchFamily="18" charset="0"/>
                        </a:rPr>
                        <a:t>IS au taux de 25%</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a:solidFill>
                            <a:srgbClr val="000000"/>
                          </a:solidFill>
                          <a:effectLst/>
                          <a:latin typeface="Times New Roman" panose="02020603050405020304" pitchFamily="18" charset="0"/>
                        </a:rPr>
                        <a:t>IS au taux de 25%</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3491806"/>
                  </a:ext>
                </a:extLst>
              </a:tr>
              <a:tr h="214014">
                <a:tc>
                  <a:txBody>
                    <a:bodyPr/>
                    <a:lstStyle/>
                    <a:p>
                      <a:pPr algn="ctr" fontAlgn="ctr">
                        <a:buNone/>
                      </a:pPr>
                      <a:r>
                        <a:rPr lang="fr-FR" sz="1100" b="0" i="0" u="none" strike="noStrike">
                          <a:solidFill>
                            <a:srgbClr val="000000"/>
                          </a:solidFill>
                          <a:effectLst/>
                          <a:latin typeface="Times New Roman" panose="02020603050405020304" pitchFamily="18" charset="0"/>
                        </a:rPr>
                        <a:t>TVA au taux normal de 17% (taux réduit de 7,5%)</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a:solidFill>
                            <a:srgbClr val="000000"/>
                          </a:solidFill>
                          <a:effectLst/>
                          <a:latin typeface="Times New Roman" panose="02020603050405020304" pitchFamily="18" charset="0"/>
                        </a:rPr>
                        <a:t>TVA (ABST) au taux normal de 17%</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a:solidFill>
                            <a:srgbClr val="000000"/>
                          </a:solidFill>
                          <a:effectLst/>
                          <a:latin typeface="Times New Roman" panose="02020603050405020304" pitchFamily="18" charset="0"/>
                        </a:rPr>
                        <a:t>TVA au taux normal de 13%</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982399"/>
                  </a:ext>
                </a:extLst>
              </a:tr>
              <a:tr h="298001">
                <a:tc gridSpan="3">
                  <a:txBody>
                    <a:bodyPr/>
                    <a:lstStyle/>
                    <a:p>
                      <a:pPr algn="ctr" fontAlgn="ctr">
                        <a:buNone/>
                      </a:pPr>
                      <a:r>
                        <a:rPr lang="fr-FR" sz="1100" b="1" i="0" u="sng" strike="noStrike">
                          <a:solidFill>
                            <a:srgbClr val="000000"/>
                          </a:solidFill>
                          <a:effectLst/>
                          <a:latin typeface="Times New Roman" panose="02020603050405020304" pitchFamily="18" charset="0"/>
                        </a:rPr>
                        <a:t> </a:t>
                      </a:r>
                      <a:endParaRPr lang="fr-FR" sz="1900" b="0" i="0" u="none" strike="noStrike">
                        <a:effectLst/>
                        <a:latin typeface="Arial" panose="020B0604020202020204" pitchFamily="34" charset="0"/>
                      </a:endParaRPr>
                    </a:p>
                  </a:txBody>
                  <a:tcPr marL="93753" marR="93753" marT="46877" marB="46877">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ACDD"/>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49819242"/>
                  </a:ext>
                </a:extLst>
              </a:tr>
              <a:tr h="554426">
                <a:tc>
                  <a:txBody>
                    <a:bodyPr/>
                    <a:lstStyle/>
                    <a:p>
                      <a:pPr algn="ctr" fontAlgn="ctr">
                        <a:buNone/>
                      </a:pPr>
                      <a:r>
                        <a:rPr lang="fr-FR" sz="1100" b="0" i="0" u="none" strike="noStrike">
                          <a:solidFill>
                            <a:srgbClr val="000000"/>
                          </a:solidFill>
                          <a:effectLst/>
                          <a:latin typeface="Times New Roman" panose="02020603050405020304" pitchFamily="18" charset="0"/>
                        </a:rPr>
                        <a:t>Droit d'accise sur les marchandises importées</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a:solidFill>
                            <a:srgbClr val="000000"/>
                          </a:solidFill>
                          <a:effectLst/>
                          <a:latin typeface="Times New Roman" panose="02020603050405020304" pitchFamily="18" charset="0"/>
                        </a:rPr>
                        <a:t>Frais de recouvrement et de recettes de 10% sur les marchandises importées ou produites à Antigua sur la base de la valeur CAF</a:t>
                      </a:r>
                      <a:endParaRPr lang="fr-FR" sz="1900" b="0" i="0" u="none" strike="noStrike">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dirty="0">
                          <a:solidFill>
                            <a:srgbClr val="000000"/>
                          </a:solidFill>
                          <a:effectLst/>
                          <a:latin typeface="Times New Roman" panose="02020603050405020304" pitchFamily="18" charset="0"/>
                        </a:rPr>
                        <a:t>Taxe douanière de 6% sur toutes les importations </a:t>
                      </a:r>
                      <a:endParaRPr lang="fr-FR" sz="1900" b="0" i="0" u="none" strike="noStrike" dirty="0">
                        <a:effectLst/>
                        <a:latin typeface="Arial" panose="020B0604020202020204" pitchFamily="34" charset="0"/>
                      </a:endParaRPr>
                    </a:p>
                  </a:txBody>
                  <a:tcPr marL="9766" marR="9766" marT="9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4133843"/>
                  </a:ext>
                </a:extLst>
              </a:tr>
            </a:tbl>
          </a:graphicData>
        </a:graphic>
      </p:graphicFrame>
    </p:spTree>
    <p:extLst>
      <p:ext uri="{BB962C8B-B14F-4D97-AF65-F5344CB8AC3E}">
        <p14:creationId xmlns:p14="http://schemas.microsoft.com/office/powerpoint/2010/main" val="428914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D1BE1-0150-030B-ED7C-C7BAE73B2E76}"/>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00E6F8DA-2475-B6DD-9B6B-8FB304C723DC}"/>
              </a:ext>
            </a:extLst>
          </p:cNvPr>
          <p:cNvSpPr>
            <a:spLocks noGrp="1"/>
          </p:cNvSpPr>
          <p:nvPr>
            <p:ph type="title"/>
          </p:nvPr>
        </p:nvSpPr>
        <p:spPr>
          <a:xfrm>
            <a:off x="763572" y="2477131"/>
            <a:ext cx="4174332" cy="1632956"/>
          </a:xfrm>
          <a:noFill/>
          <a:ln>
            <a:solidFill>
              <a:srgbClr val="002060"/>
            </a:solidFill>
          </a:ln>
        </p:spPr>
        <p:txBody>
          <a:bodyPr>
            <a:noAutofit/>
          </a:bodyPr>
          <a:lstStyle/>
          <a:p>
            <a:pPr marL="361950" lvl="1" indent="0" algn="ctr"/>
            <a:br>
              <a:rPr lang="en-GB" sz="2000" b="1" dirty="0">
                <a:solidFill>
                  <a:srgbClr val="00204F"/>
                </a:solidFill>
                <a:latin typeface="Aptos" panose="020B0004020202020204" pitchFamily="34" charset="0"/>
              </a:rPr>
            </a:br>
            <a:br>
              <a:rPr lang="en-GB" sz="2000" b="1" dirty="0">
                <a:solidFill>
                  <a:srgbClr val="001E58"/>
                </a:solidFill>
                <a:latin typeface="Aptos" panose="020B0004020202020204" pitchFamily="34" charset="0"/>
              </a:rPr>
            </a:br>
            <a:br>
              <a:rPr lang="en-GB" sz="2000" b="1" dirty="0">
                <a:solidFill>
                  <a:srgbClr val="001E58"/>
                </a:solidFill>
                <a:latin typeface="Aptos" panose="020B0004020202020204" pitchFamily="34" charset="0"/>
              </a:rPr>
            </a:br>
            <a:r>
              <a:rPr lang="en-GB" sz="2000" b="1" dirty="0">
                <a:solidFill>
                  <a:srgbClr val="001E58"/>
                </a:solidFill>
                <a:latin typeface="Aptos" panose="020B0004020202020204" pitchFamily="34" charset="0"/>
              </a:rPr>
              <a:t>RELATIONS FINANCIERES AVEC L’ETAT</a:t>
            </a:r>
            <a:br>
              <a:rPr lang="en-GB" sz="2000" b="1" dirty="0">
                <a:solidFill>
                  <a:srgbClr val="001E58"/>
                </a:solidFill>
                <a:latin typeface="Aptos" panose="020B0004020202020204" pitchFamily="34" charset="0"/>
              </a:rPr>
            </a:br>
            <a:br>
              <a:rPr lang="en-GB" sz="2000" b="1" dirty="0">
                <a:solidFill>
                  <a:srgbClr val="001E58"/>
                </a:solidFill>
                <a:latin typeface="Aptos" panose="020B0004020202020204" pitchFamily="34" charset="0"/>
              </a:rPr>
            </a:br>
            <a:r>
              <a:rPr lang="en-GB" sz="2000" b="1" dirty="0">
                <a:solidFill>
                  <a:srgbClr val="001E58"/>
                </a:solidFill>
                <a:latin typeface="Aptos" panose="020B0004020202020204" pitchFamily="34" charset="0"/>
              </a:rPr>
              <a:t>PROFIL DU BUDGET DE LA FUTURE COLLECTIVITE</a:t>
            </a:r>
            <a:br>
              <a:rPr lang="en-GB" sz="2000" b="1" spc="300" dirty="0">
                <a:solidFill>
                  <a:srgbClr val="001E58"/>
                </a:solidFill>
                <a:latin typeface="Aptos" panose="020B0004020202020204" pitchFamily="34" charset="0"/>
              </a:rPr>
            </a:br>
            <a:br>
              <a:rPr lang="en-GB" sz="2000" b="1" dirty="0">
                <a:solidFill>
                  <a:srgbClr val="001E58"/>
                </a:solidFill>
                <a:latin typeface="Aptos" panose="020B0004020202020204" pitchFamily="34" charset="0"/>
              </a:rPr>
            </a:br>
            <a:br>
              <a:rPr lang="en-GB" sz="2000" b="1" dirty="0">
                <a:solidFill>
                  <a:srgbClr val="00204F"/>
                </a:solidFill>
                <a:latin typeface="Aptos" panose="020B0004020202020204" pitchFamily="34" charset="0"/>
              </a:rPr>
            </a:br>
            <a:endParaRPr lang="en-GB" sz="2000" b="1" dirty="0">
              <a:solidFill>
                <a:srgbClr val="00204F"/>
              </a:solidFill>
              <a:latin typeface="Aptos" panose="020B0004020202020204" pitchFamily="34" charset="0"/>
            </a:endParaRPr>
          </a:p>
        </p:txBody>
      </p:sp>
      <p:sp>
        <p:nvSpPr>
          <p:cNvPr id="3" name="ZoneTexte 2">
            <a:extLst>
              <a:ext uri="{FF2B5EF4-FFF2-40B4-BE49-F238E27FC236}">
                <a16:creationId xmlns:a16="http://schemas.microsoft.com/office/drawing/2014/main" id="{93B2A11A-9717-EC5A-1BF6-E2E4456EA36E}"/>
              </a:ext>
            </a:extLst>
          </p:cNvPr>
          <p:cNvSpPr txBox="1"/>
          <p:nvPr/>
        </p:nvSpPr>
        <p:spPr>
          <a:xfrm>
            <a:off x="6026870" y="2406925"/>
            <a:ext cx="5401558" cy="2598147"/>
          </a:xfrm>
          <a:prstGeom prst="rect">
            <a:avLst/>
          </a:prstGeom>
          <a:noFill/>
        </p:spPr>
        <p:txBody>
          <a:bodyPr wrap="square">
            <a:spAutoFit/>
          </a:bodyPr>
          <a:lstStyle/>
          <a:p>
            <a:pPr lvl="2" algn="just"/>
            <a:r>
              <a:rPr lang="fr-FR" b="1" dirty="0">
                <a:solidFill>
                  <a:srgbClr val="00204F"/>
                </a:solidFill>
                <a:latin typeface="Aptos" panose="020B0004020202020204" pitchFamily="34" charset="0"/>
              </a:rPr>
              <a:t>Enjeu du budget de la future collectivité : </a:t>
            </a:r>
          </a:p>
          <a:p>
            <a:pPr lvl="2" algn="just"/>
            <a:endParaRPr lang="fr-FR" dirty="0">
              <a:solidFill>
                <a:srgbClr val="00204F"/>
              </a:solidFill>
              <a:latin typeface="Aptos" panose="020B0004020202020204" pitchFamily="34" charset="0"/>
            </a:endParaRPr>
          </a:p>
          <a:p>
            <a:pPr marL="1200150" lvl="2" indent="-285750" algn="just">
              <a:buFont typeface="Wingdings" panose="05000000000000000000" pitchFamily="2" charset="2"/>
              <a:buChar char="Ø"/>
            </a:pPr>
            <a:r>
              <a:rPr lang="fr-FR" dirty="0">
                <a:solidFill>
                  <a:srgbClr val="00204F"/>
                </a:solidFill>
                <a:latin typeface="Aptos" panose="020B0004020202020204" pitchFamily="34" charset="0"/>
              </a:rPr>
              <a:t>Créer </a:t>
            </a:r>
            <a:r>
              <a:rPr lang="fr-FR" sz="1800" dirty="0">
                <a:solidFill>
                  <a:srgbClr val="00204F"/>
                </a:solidFill>
                <a:latin typeface="Aptos" panose="020B0004020202020204" pitchFamily="34" charset="0"/>
              </a:rPr>
              <a:t>un effet vertueux sur l’économie, augmentant les recettes fiscales pour conserver d’autant le bénéfice de la DGC, qui pourrait à terme alimenter un fonds d’investissement/amorçage régional</a:t>
            </a:r>
          </a:p>
          <a:p>
            <a:pPr marL="285750" indent="-285750">
              <a:spcBef>
                <a:spcPts val="115"/>
              </a:spcBef>
              <a:spcAft>
                <a:spcPts val="115"/>
              </a:spcAft>
              <a:buFont typeface="Arial" panose="020B0604020202020204" pitchFamily="34" charset="0"/>
              <a:buChar char="•"/>
            </a:pPr>
            <a:endParaRPr lang="fr-FR" i="1" dirty="0">
              <a:solidFill>
                <a:srgbClr val="001E58"/>
              </a:solidFill>
              <a:latin typeface="Aptos" panose="020B0004020202020204" pitchFamily="34" charset="0"/>
            </a:endParaRPr>
          </a:p>
        </p:txBody>
      </p:sp>
    </p:spTree>
    <p:extLst>
      <p:ext uri="{BB962C8B-B14F-4D97-AF65-F5344CB8AC3E}">
        <p14:creationId xmlns:p14="http://schemas.microsoft.com/office/powerpoint/2010/main" val="281304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F542C-24FB-50DB-EC75-3809B5C9E83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F41813-7346-C87D-489A-621714A7979D}"/>
              </a:ext>
            </a:extLst>
          </p:cNvPr>
          <p:cNvSpPr>
            <a:spLocks noGrp="1"/>
          </p:cNvSpPr>
          <p:nvPr>
            <p:ph type="title"/>
          </p:nvPr>
        </p:nvSpPr>
        <p:spPr>
          <a:xfrm>
            <a:off x="888467" y="274320"/>
            <a:ext cx="11004001" cy="706068"/>
          </a:xfrm>
          <a:noFill/>
          <a:ln w="6350"/>
        </p:spPr>
        <p:txBody>
          <a:bodyPr>
            <a:noAutofit/>
          </a:bodyPr>
          <a:lstStyle/>
          <a:p>
            <a:pPr marL="1153950" lvl="1" indent="0" algn="ctr">
              <a:spcBef>
                <a:spcPts val="600"/>
              </a:spcBef>
              <a:spcAft>
                <a:spcPts val="600"/>
              </a:spcAft>
            </a:pPr>
            <a:br>
              <a:rPr lang="en-GB" sz="2000" b="1" spc="450" dirty="0"/>
            </a:br>
            <a:br>
              <a:rPr lang="en-GB" sz="2000" b="1" spc="450" dirty="0"/>
            </a:br>
            <a:br>
              <a:rPr lang="en-GB" sz="2000" b="1" spc="450" dirty="0"/>
            </a:br>
            <a:r>
              <a:rPr lang="fr-FR" sz="2000" b="1" spc="450" dirty="0">
                <a:solidFill>
                  <a:srgbClr val="002060"/>
                </a:solidFill>
                <a:latin typeface="Aptos" panose="020B0004020202020204" pitchFamily="34" charset="0"/>
              </a:rPr>
              <a:t>Relations financières avec l’État – profil budgétaire de la future COM</a:t>
            </a:r>
            <a:br>
              <a:rPr lang="en-GB" sz="2000" b="1" dirty="0">
                <a:solidFill>
                  <a:schemeClr val="bg1"/>
                </a:solidFill>
              </a:rPr>
            </a:br>
            <a:br>
              <a:rPr lang="en-GB" sz="2000" b="1" spc="450" dirty="0">
                <a:solidFill>
                  <a:srgbClr val="002060"/>
                </a:solidFill>
              </a:rPr>
            </a:br>
            <a:br>
              <a:rPr lang="en-GB" sz="2000" b="1" spc="450" dirty="0">
                <a:solidFill>
                  <a:srgbClr val="002060"/>
                </a:solidFill>
              </a:rPr>
            </a:br>
            <a:endParaRPr lang="en-GB" sz="2000" dirty="0"/>
          </a:p>
        </p:txBody>
      </p:sp>
      <p:sp>
        <p:nvSpPr>
          <p:cNvPr id="6" name="Content Placeholder 5">
            <a:extLst>
              <a:ext uri="{FF2B5EF4-FFF2-40B4-BE49-F238E27FC236}">
                <a16:creationId xmlns:a16="http://schemas.microsoft.com/office/drawing/2014/main" id="{E4949D5D-E378-C341-B52E-AE943E2BF73B}"/>
              </a:ext>
            </a:extLst>
          </p:cNvPr>
          <p:cNvSpPr>
            <a:spLocks noGrp="1"/>
          </p:cNvSpPr>
          <p:nvPr>
            <p:ph idx="1"/>
          </p:nvPr>
        </p:nvSpPr>
        <p:spPr>
          <a:xfrm>
            <a:off x="888467" y="980388"/>
            <a:ext cx="11004000" cy="5110446"/>
          </a:xfrm>
          <a:solidFill>
            <a:schemeClr val="bg1">
              <a:alpha val="10000"/>
            </a:schemeClr>
          </a:solidFill>
        </p:spPr>
        <p:txBody>
          <a:bodyPr>
            <a:normAutofit/>
          </a:bodyPr>
          <a:lstStyle/>
          <a:p>
            <a:pPr marL="0" indent="0">
              <a:buNone/>
            </a:pPr>
            <a:endParaRPr lang="en-GB" b="1" dirty="0"/>
          </a:p>
          <a:p>
            <a:pPr marL="0" indent="0">
              <a:buNone/>
            </a:pPr>
            <a:r>
              <a:rPr lang="en-GB" sz="1400" b="1" noProof="1">
                <a:solidFill>
                  <a:srgbClr val="001E58"/>
                </a:solidFill>
                <a:latin typeface="Aptos" panose="020B0004020202020204" pitchFamily="34" charset="0"/>
              </a:rPr>
              <a:t>Evolution statutaire avec changement majeur sur le plan financier du fait du tranfert de la competence fiscale</a:t>
            </a:r>
          </a:p>
          <a:p>
            <a:pPr>
              <a:buFont typeface="Wingdings" pitchFamily="2" charset="2"/>
              <a:buChar char="§"/>
            </a:pPr>
            <a:r>
              <a:rPr lang="en-GB" sz="1400" noProof="1">
                <a:solidFill>
                  <a:srgbClr val="001E58"/>
                </a:solidFill>
                <a:latin typeface="Aptos" panose="020B0004020202020204" pitchFamily="34" charset="0"/>
              </a:rPr>
              <a:t>Champ de l’évolution statutaire</a:t>
            </a:r>
          </a:p>
          <a:p>
            <a:pPr lvl="1">
              <a:buFont typeface="Wingdings" pitchFamily="2" charset="2"/>
              <a:buChar char="§"/>
            </a:pPr>
            <a:r>
              <a:rPr lang="en-GB" sz="1400" noProof="1">
                <a:solidFill>
                  <a:srgbClr val="001E58"/>
                </a:solidFill>
                <a:latin typeface="Aptos" panose="020B0004020202020204" pitchFamily="34" charset="0"/>
              </a:rPr>
              <a:t>COM : fusion du département et de la Region</a:t>
            </a:r>
          </a:p>
          <a:p>
            <a:pPr lvl="1">
              <a:buFont typeface="Wingdings" pitchFamily="2" charset="2"/>
              <a:buChar char="§"/>
            </a:pPr>
            <a:r>
              <a:rPr lang="en-GB" sz="1400" noProof="1">
                <a:solidFill>
                  <a:srgbClr val="001E58"/>
                </a:solidFill>
                <a:latin typeface="Aptos" panose="020B0004020202020204" pitchFamily="34" charset="0"/>
              </a:rPr>
              <a:t>Communes :  collectivités territoriales de l’Etat</a:t>
            </a:r>
          </a:p>
          <a:p>
            <a:pPr marL="228600" lvl="1" indent="0">
              <a:buNone/>
            </a:pPr>
            <a:endParaRPr lang="en-GB" sz="500" noProof="1">
              <a:solidFill>
                <a:srgbClr val="001E58"/>
              </a:solidFill>
              <a:latin typeface="Aptos" panose="020B0004020202020204" pitchFamily="34" charset="0"/>
            </a:endParaRPr>
          </a:p>
          <a:p>
            <a:pPr>
              <a:buFont typeface="Wingdings" pitchFamily="2" charset="2"/>
              <a:buChar char="§"/>
            </a:pPr>
            <a:r>
              <a:rPr lang="en-GB" sz="1400" b="1" noProof="1">
                <a:solidFill>
                  <a:srgbClr val="001E58"/>
                </a:solidFill>
                <a:latin typeface="Aptos" panose="020B0004020202020204" pitchFamily="34" charset="0"/>
              </a:rPr>
              <a:t>Transfert de compétences : implications juridiques et financières</a:t>
            </a:r>
          </a:p>
          <a:p>
            <a:pPr lvl="1">
              <a:buFont typeface="Wingdings" pitchFamily="2" charset="2"/>
              <a:buChar char="§"/>
            </a:pPr>
            <a:r>
              <a:rPr lang="en-GB" sz="1400" noProof="1">
                <a:solidFill>
                  <a:srgbClr val="001E58"/>
                </a:solidFill>
                <a:latin typeface="Aptos" panose="020B0004020202020204" pitchFamily="34" charset="0"/>
              </a:rPr>
              <a:t>Parallélisme des compétences et des charges : transfert de compétences accompagné d’un </a:t>
            </a:r>
            <a:r>
              <a:rPr lang="en-GB" sz="1400" b="1" noProof="1">
                <a:solidFill>
                  <a:srgbClr val="001E58"/>
                </a:solidFill>
                <a:latin typeface="Aptos" panose="020B0004020202020204" pitchFamily="34" charset="0"/>
              </a:rPr>
              <a:t>transfert équivalent de moyens financiers : neutralité à travers une compensation intégrale (article 72-2 de la Constitution)</a:t>
            </a:r>
          </a:p>
          <a:p>
            <a:pPr marL="457200" lvl="2" indent="0">
              <a:buNone/>
            </a:pPr>
            <a:endParaRPr lang="en-GB" sz="500" b="1" noProof="1">
              <a:solidFill>
                <a:srgbClr val="001E58"/>
              </a:solidFill>
              <a:latin typeface="Aptos" panose="020B0004020202020204" pitchFamily="34" charset="0"/>
            </a:endParaRPr>
          </a:p>
          <a:p>
            <a:pPr lvl="1">
              <a:buFont typeface="Wingdings" pitchFamily="2" charset="2"/>
              <a:buChar char="§"/>
            </a:pPr>
            <a:r>
              <a:rPr lang="en-GB" sz="1400" b="1" u="sng" noProof="1">
                <a:solidFill>
                  <a:srgbClr val="001E58"/>
                </a:solidFill>
                <a:latin typeface="Aptos" panose="020B0004020202020204" pitchFamily="34" charset="0"/>
              </a:rPr>
              <a:t>Dotation Globale de compensation</a:t>
            </a:r>
            <a:r>
              <a:rPr lang="en-GB" sz="1400" b="1" noProof="1">
                <a:solidFill>
                  <a:srgbClr val="001E58"/>
                </a:solidFill>
                <a:latin typeface="Aptos" panose="020B0004020202020204" pitchFamily="34" charset="0"/>
              </a:rPr>
              <a:t> (DGC) en lieu et place des autres dotations de fonctionneement et d’investissement, à l’exception du Fonds de Compensation pour la TVA (FCTVA) (communes, EPCI, region et département)</a:t>
            </a:r>
          </a:p>
          <a:p>
            <a:pPr lvl="2">
              <a:buFont typeface="Wingdings" pitchFamily="2" charset="2"/>
              <a:buChar char="§"/>
            </a:pPr>
            <a:r>
              <a:rPr lang="en-GB" sz="1400" noProof="1">
                <a:solidFill>
                  <a:srgbClr val="001E58"/>
                </a:solidFill>
                <a:latin typeface="Aptos" panose="020B0004020202020204" pitchFamily="34" charset="0"/>
              </a:rPr>
              <a:t>Solde entre </a:t>
            </a:r>
          </a:p>
          <a:p>
            <a:pPr lvl="3">
              <a:buFont typeface="Wingdings" pitchFamily="2" charset="2"/>
              <a:buChar char="§"/>
            </a:pPr>
            <a:r>
              <a:rPr lang="en-GB" sz="1400" noProof="1">
                <a:solidFill>
                  <a:srgbClr val="001E58"/>
                </a:solidFill>
                <a:latin typeface="Aptos" panose="020B0004020202020204" pitchFamily="34" charset="0"/>
              </a:rPr>
              <a:t>les </a:t>
            </a:r>
            <a:r>
              <a:rPr lang="en-GB" sz="1400" b="1" noProof="1">
                <a:solidFill>
                  <a:srgbClr val="001E58"/>
                </a:solidFill>
                <a:latin typeface="Aptos" panose="020B0004020202020204" pitchFamily="34" charset="0"/>
              </a:rPr>
              <a:t>charges transférées </a:t>
            </a:r>
            <a:r>
              <a:rPr lang="en-GB" sz="1400" noProof="1">
                <a:solidFill>
                  <a:srgbClr val="001E58"/>
                </a:solidFill>
                <a:latin typeface="Aptos" panose="020B0004020202020204" pitchFamily="34" charset="0"/>
              </a:rPr>
              <a:t>(moyenne des </a:t>
            </a:r>
            <a:r>
              <a:rPr lang="en-GB" sz="1400" b="1" noProof="1">
                <a:solidFill>
                  <a:srgbClr val="001E58"/>
                </a:solidFill>
                <a:latin typeface="Aptos" panose="020B0004020202020204" pitchFamily="34" charset="0"/>
              </a:rPr>
              <a:t>dotations</a:t>
            </a:r>
            <a:r>
              <a:rPr lang="en-GB" sz="1400" noProof="1">
                <a:solidFill>
                  <a:srgbClr val="001E58"/>
                </a:solidFill>
                <a:latin typeface="Aptos" panose="020B0004020202020204" pitchFamily="34" charset="0"/>
              </a:rPr>
              <a:t> de fonctionnement, d’équipements, de compensation, d’investissement).</a:t>
            </a:r>
          </a:p>
          <a:p>
            <a:pPr lvl="3">
              <a:buFont typeface="Wingdings" pitchFamily="2" charset="2"/>
              <a:buChar char="§"/>
            </a:pPr>
            <a:r>
              <a:rPr lang="en-GB" sz="1400" noProof="1">
                <a:solidFill>
                  <a:srgbClr val="001E58"/>
                </a:solidFill>
                <a:latin typeface="Aptos" panose="020B0004020202020204" pitchFamily="34" charset="0"/>
              </a:rPr>
              <a:t>les </a:t>
            </a:r>
            <a:r>
              <a:rPr lang="en-GB" sz="1400" b="1" noProof="1">
                <a:solidFill>
                  <a:srgbClr val="001E58"/>
                </a:solidFill>
                <a:latin typeface="Aptos" panose="020B0004020202020204" pitchFamily="34" charset="0"/>
              </a:rPr>
              <a:t>ressources transférées </a:t>
            </a:r>
            <a:r>
              <a:rPr lang="en-GB" sz="1400" noProof="1">
                <a:solidFill>
                  <a:srgbClr val="001E58"/>
                </a:solidFill>
                <a:latin typeface="Aptos" panose="020B0004020202020204" pitchFamily="34" charset="0"/>
              </a:rPr>
              <a:t>(moyenne du </a:t>
            </a:r>
            <a:r>
              <a:rPr lang="en-GB" sz="1400" b="1" noProof="1">
                <a:solidFill>
                  <a:srgbClr val="001E58"/>
                </a:solidFill>
                <a:latin typeface="Aptos" panose="020B0004020202020204" pitchFamily="34" charset="0"/>
              </a:rPr>
              <a:t>potential fiscal</a:t>
            </a:r>
            <a:r>
              <a:rPr lang="en-GB" sz="1400" noProof="1">
                <a:solidFill>
                  <a:srgbClr val="001E58"/>
                </a:solidFill>
                <a:latin typeface="Aptos" panose="020B0004020202020204" pitchFamily="34" charset="0"/>
              </a:rPr>
              <a:t> sur plusieurs années) </a:t>
            </a:r>
          </a:p>
          <a:p>
            <a:pPr lvl="2">
              <a:buFont typeface="Wingdings" pitchFamily="2" charset="2"/>
              <a:buChar char="§"/>
            </a:pPr>
            <a:r>
              <a:rPr lang="en-GB" sz="1400" noProof="1">
                <a:solidFill>
                  <a:srgbClr val="001E58"/>
                </a:solidFill>
                <a:latin typeface="Aptos" panose="020B0004020202020204" pitchFamily="34" charset="0"/>
              </a:rPr>
              <a:t>Commission d’évaluation des charges ad hoc (arrêté du Ministre de l’outre-mer puis loi de finances)</a:t>
            </a:r>
          </a:p>
          <a:p>
            <a:pPr lvl="1">
              <a:buFont typeface="Wingdings" panose="05000000000000000000" pitchFamily="2" charset="2"/>
              <a:buChar char="Ø"/>
            </a:pPr>
            <a:endParaRPr lang="en-GB" dirty="0"/>
          </a:p>
        </p:txBody>
      </p:sp>
    </p:spTree>
    <p:extLst>
      <p:ext uri="{BB962C8B-B14F-4D97-AF65-F5344CB8AC3E}">
        <p14:creationId xmlns:p14="http://schemas.microsoft.com/office/powerpoint/2010/main" val="550462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A7A53-B9AA-292B-A018-2C5FB3D39D0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E1641A-F67B-D674-FA05-311AB054F71F}"/>
              </a:ext>
            </a:extLst>
          </p:cNvPr>
          <p:cNvSpPr>
            <a:spLocks noGrp="1"/>
          </p:cNvSpPr>
          <p:nvPr>
            <p:ph idx="1"/>
          </p:nvPr>
        </p:nvSpPr>
        <p:spPr>
          <a:xfrm>
            <a:off x="888466" y="862710"/>
            <a:ext cx="11004000" cy="4833240"/>
          </a:xfrm>
          <a:solidFill>
            <a:schemeClr val="bg1">
              <a:alpha val="10000"/>
            </a:schemeClr>
          </a:solidFill>
        </p:spPr>
        <p:txBody>
          <a:bodyPr>
            <a:normAutofit fontScale="92500" lnSpcReduction="20000"/>
          </a:bodyPr>
          <a:lstStyle/>
          <a:p>
            <a:pPr>
              <a:buFont typeface="Wingdings" pitchFamily="2" charset="2"/>
              <a:buChar char="§"/>
            </a:pPr>
            <a:endParaRPr lang="en-GB" b="1" dirty="0"/>
          </a:p>
          <a:p>
            <a:pPr marL="0" indent="0">
              <a:buNone/>
            </a:pPr>
            <a:r>
              <a:rPr lang="fr-FR" sz="1400" b="1" noProof="1">
                <a:solidFill>
                  <a:srgbClr val="001E58"/>
                </a:solidFill>
                <a:latin typeface="Aptos" panose="020B0004020202020204" pitchFamily="34" charset="0"/>
              </a:rPr>
              <a:t>Observations Générales</a:t>
            </a:r>
          </a:p>
          <a:p>
            <a:pPr>
              <a:buFont typeface="Wingdings" pitchFamily="2" charset="2"/>
              <a:buChar char="§"/>
            </a:pPr>
            <a:endParaRPr lang="fr-FR" sz="1400" noProof="1">
              <a:solidFill>
                <a:srgbClr val="001E58"/>
              </a:solidFill>
              <a:latin typeface="Aptos" panose="020B0004020202020204" pitchFamily="34" charset="0"/>
            </a:endParaRPr>
          </a:p>
          <a:p>
            <a:pPr lvl="2" algn="just">
              <a:buFont typeface="Wingdings" pitchFamily="2" charset="2"/>
              <a:buChar char="§"/>
            </a:pPr>
            <a:r>
              <a:rPr lang="fr-FR" sz="1500" noProof="1">
                <a:solidFill>
                  <a:srgbClr val="001E58"/>
                </a:solidFill>
                <a:latin typeface="Aptos" panose="020B0004020202020204" pitchFamily="34" charset="0"/>
              </a:rPr>
              <a:t>Articulation avec compétences </a:t>
            </a:r>
            <a:r>
              <a:rPr lang="fr-FR" sz="1500" b="1" noProof="1">
                <a:solidFill>
                  <a:srgbClr val="001E58"/>
                </a:solidFill>
                <a:latin typeface="Aptos" panose="020B0004020202020204" pitchFamily="34" charset="0"/>
              </a:rPr>
              <a:t>sociale</a:t>
            </a:r>
            <a:r>
              <a:rPr lang="fr-FR" sz="1500" noProof="1">
                <a:solidFill>
                  <a:srgbClr val="001E58"/>
                </a:solidFill>
                <a:latin typeface="Aptos" panose="020B0004020202020204" pitchFamily="34" charset="0"/>
              </a:rPr>
              <a:t> - non régalienne - et </a:t>
            </a:r>
            <a:r>
              <a:rPr lang="fr-FR" sz="1500" b="1" noProof="1">
                <a:solidFill>
                  <a:srgbClr val="001E58"/>
                </a:solidFill>
                <a:latin typeface="Aptos" panose="020B0004020202020204" pitchFamily="34" charset="0"/>
              </a:rPr>
              <a:t>pénale</a:t>
            </a:r>
            <a:r>
              <a:rPr lang="fr-FR" sz="1500" noProof="1">
                <a:solidFill>
                  <a:srgbClr val="001E58"/>
                </a:solidFill>
                <a:latin typeface="Aptos" panose="020B0004020202020204" pitchFamily="34" charset="0"/>
              </a:rPr>
              <a:t> – régalienne - non transférées</a:t>
            </a:r>
          </a:p>
          <a:p>
            <a:pPr lvl="2" algn="just">
              <a:buFont typeface="Wingdings" pitchFamily="2" charset="2"/>
              <a:buChar char="§"/>
            </a:pPr>
            <a:r>
              <a:rPr lang="fr-FR" sz="1500" noProof="1">
                <a:solidFill>
                  <a:srgbClr val="001E58"/>
                </a:solidFill>
                <a:latin typeface="Aptos" panose="020B0004020202020204" pitchFamily="34" charset="0"/>
              </a:rPr>
              <a:t>Guadeloupe considérée d’un </a:t>
            </a:r>
            <a:r>
              <a:rPr lang="fr-FR" sz="1500" u="sng" noProof="1">
                <a:solidFill>
                  <a:srgbClr val="001E58"/>
                </a:solidFill>
                <a:latin typeface="Aptos" panose="020B0004020202020204" pitchFamily="34" charset="0"/>
              </a:rPr>
              <a:t>point de vue fiscal</a:t>
            </a:r>
            <a:r>
              <a:rPr lang="fr-FR" sz="1500" noProof="1">
                <a:solidFill>
                  <a:srgbClr val="001E58"/>
                </a:solidFill>
                <a:latin typeface="Aptos" panose="020B0004020202020204" pitchFamily="34" charset="0"/>
              </a:rPr>
              <a:t> par l’Etat comme un pays étranger</a:t>
            </a:r>
          </a:p>
          <a:p>
            <a:pPr lvl="3" algn="just">
              <a:buFont typeface="Wingdings" pitchFamily="2" charset="2"/>
              <a:buChar char="§"/>
            </a:pPr>
            <a:r>
              <a:rPr lang="fr-FR" sz="1500" b="1" noProof="1">
                <a:solidFill>
                  <a:srgbClr val="001E58"/>
                </a:solidFill>
                <a:latin typeface="Aptos" panose="020B0004020202020204" pitchFamily="34" charset="0"/>
              </a:rPr>
              <a:t>Non résidence</a:t>
            </a:r>
            <a:r>
              <a:rPr lang="fr-FR" sz="1500" noProof="1">
                <a:solidFill>
                  <a:srgbClr val="001E58"/>
                </a:solidFill>
                <a:latin typeface="Aptos" panose="020B0004020202020204" pitchFamily="34" charset="0"/>
              </a:rPr>
              <a:t>, hors champ des conventions fiscales signees par l’Etat avec Etats étrangers</a:t>
            </a:r>
          </a:p>
          <a:p>
            <a:pPr lvl="3" algn="just">
              <a:buFont typeface="Wingdings" pitchFamily="2" charset="2"/>
              <a:buChar char="§"/>
            </a:pPr>
            <a:r>
              <a:rPr lang="fr-FR" sz="1500" b="1" noProof="1">
                <a:solidFill>
                  <a:srgbClr val="001E58"/>
                </a:solidFill>
                <a:latin typeface="Aptos" panose="020B0004020202020204" pitchFamily="34" charset="0"/>
              </a:rPr>
              <a:t>Doubles impositions</a:t>
            </a:r>
            <a:r>
              <a:rPr lang="fr-FR" sz="1500" noProof="1">
                <a:solidFill>
                  <a:srgbClr val="001E58"/>
                </a:solidFill>
                <a:latin typeface="Aptos" panose="020B0004020202020204" pitchFamily="34" charset="0"/>
              </a:rPr>
              <a:t> : nécessité d’une convention fiscale avec Etat et territoires étrangers</a:t>
            </a:r>
          </a:p>
          <a:p>
            <a:pPr marL="1181100" lvl="3" indent="-285750" algn="just">
              <a:buFont typeface="Wingdings" pitchFamily="2" charset="2"/>
              <a:buChar char="§"/>
            </a:pPr>
            <a:endParaRPr lang="fr-FR" sz="1500" noProof="1">
              <a:solidFill>
                <a:srgbClr val="001E58"/>
              </a:solidFill>
              <a:latin typeface="Aptos" panose="020B0004020202020204" pitchFamily="34" charset="0"/>
            </a:endParaRPr>
          </a:p>
          <a:p>
            <a:pPr lvl="2" algn="just">
              <a:buFont typeface="Wingdings" pitchFamily="2" charset="2"/>
              <a:buChar char="§"/>
            </a:pPr>
            <a:r>
              <a:rPr lang="fr-FR" sz="1500" noProof="1">
                <a:solidFill>
                  <a:srgbClr val="001E58"/>
                </a:solidFill>
                <a:latin typeface="Aptos" panose="020B0004020202020204" pitchFamily="34" charset="0"/>
              </a:rPr>
              <a:t>Question du statut à l’égard de l’Union Européenne : </a:t>
            </a:r>
            <a:r>
              <a:rPr lang="fr-FR" sz="1500" b="1" noProof="1">
                <a:solidFill>
                  <a:srgbClr val="001E58"/>
                </a:solidFill>
                <a:latin typeface="Aptos" panose="020B0004020202020204" pitchFamily="34" charset="0"/>
              </a:rPr>
              <a:t>RUP ou PTOM</a:t>
            </a:r>
          </a:p>
          <a:p>
            <a:pPr lvl="3" algn="just">
              <a:buFont typeface="Wingdings" pitchFamily="2" charset="2"/>
              <a:buChar char="§"/>
            </a:pPr>
            <a:r>
              <a:rPr lang="fr-FR" sz="1400" b="1" noProof="1">
                <a:solidFill>
                  <a:srgbClr val="001E58"/>
                </a:solidFill>
                <a:latin typeface="Aptos" panose="020B0004020202020204" pitchFamily="34" charset="0"/>
              </a:rPr>
              <a:t>RUP</a:t>
            </a:r>
          </a:p>
          <a:p>
            <a:pPr lvl="4" algn="just">
              <a:buFont typeface="Wingdings" pitchFamily="2" charset="2"/>
              <a:buChar char="§"/>
            </a:pPr>
            <a:r>
              <a:rPr lang="fr-FR" sz="1400" b="1" noProof="1">
                <a:solidFill>
                  <a:srgbClr val="001E58"/>
                </a:solidFill>
                <a:latin typeface="Aptos" panose="020B0004020202020204" pitchFamily="34" charset="0"/>
              </a:rPr>
              <a:t>Intégrés au marché intérieur de l’UE et bénéfice de subventions importantes : question de la pertinence de réglementation EU</a:t>
            </a:r>
          </a:p>
          <a:p>
            <a:pPr lvl="3" algn="just">
              <a:buFont typeface="Wingdings" pitchFamily="2" charset="2"/>
              <a:buChar char="§"/>
            </a:pPr>
            <a:r>
              <a:rPr lang="fr-FR" sz="1400" b="1" noProof="1">
                <a:solidFill>
                  <a:srgbClr val="001E58"/>
                </a:solidFill>
                <a:latin typeface="Aptos" panose="020B0004020202020204" pitchFamily="34" charset="0"/>
              </a:rPr>
              <a:t>PTOM</a:t>
            </a:r>
          </a:p>
          <a:p>
            <a:pPr lvl="4" algn="just">
              <a:buFont typeface="Wingdings" pitchFamily="2" charset="2"/>
              <a:buChar char="§"/>
            </a:pPr>
            <a:r>
              <a:rPr lang="fr-FR" sz="1400" b="1" noProof="1">
                <a:solidFill>
                  <a:srgbClr val="001E58"/>
                </a:solidFill>
                <a:latin typeface="Aptos" panose="020B0004020202020204" pitchFamily="34" charset="0"/>
              </a:rPr>
              <a:t>Régime d’association avec Union Européenne</a:t>
            </a:r>
          </a:p>
          <a:p>
            <a:pPr lvl="4" algn="just">
              <a:buFont typeface="Wingdings" pitchFamily="2" charset="2"/>
              <a:buChar char="§"/>
            </a:pPr>
            <a:r>
              <a:rPr lang="fr-FR" sz="1400" noProof="1">
                <a:solidFill>
                  <a:srgbClr val="001E58"/>
                </a:solidFill>
                <a:latin typeface="Aptos" panose="020B0004020202020204" pitchFamily="34" charset="0"/>
              </a:rPr>
              <a:t>Saint-Barthélemy, Polynésie française, Saint-Pierre-et-Miquelon, Wallis et Futuna, Nouvelle Calédonie, Terres australes et antratiques françaises.</a:t>
            </a:r>
          </a:p>
          <a:p>
            <a:pPr lvl="4" algn="just">
              <a:buFont typeface="Wingdings" pitchFamily="2" charset="2"/>
              <a:buChar char="§"/>
            </a:pPr>
            <a:r>
              <a:rPr lang="fr-FR" sz="1400" b="1" noProof="1">
                <a:solidFill>
                  <a:srgbClr val="001E58"/>
                </a:solidFill>
                <a:latin typeface="Aptos" panose="020B0004020202020204" pitchFamily="34" charset="0"/>
              </a:rPr>
              <a:t>Compétence douanière</a:t>
            </a:r>
            <a:r>
              <a:rPr lang="fr-FR" sz="1400" noProof="1">
                <a:solidFill>
                  <a:srgbClr val="001E58"/>
                </a:solidFill>
                <a:latin typeface="Aptos" panose="020B0004020202020204" pitchFamily="34" charset="0"/>
              </a:rPr>
              <a:t>.</a:t>
            </a:r>
          </a:p>
          <a:p>
            <a:pPr marL="228600" lvl="1" indent="0">
              <a:buNone/>
            </a:pPr>
            <a:endParaRPr lang="en-GB" dirty="0"/>
          </a:p>
        </p:txBody>
      </p:sp>
      <p:sp>
        <p:nvSpPr>
          <p:cNvPr id="3" name="Title 4">
            <a:extLst>
              <a:ext uri="{FF2B5EF4-FFF2-40B4-BE49-F238E27FC236}">
                <a16:creationId xmlns:a16="http://schemas.microsoft.com/office/drawing/2014/main" id="{6B7B2806-9180-330E-362B-ED92180ACB91}"/>
              </a:ext>
            </a:extLst>
          </p:cNvPr>
          <p:cNvSpPr txBox="1">
            <a:spLocks/>
          </p:cNvSpPr>
          <p:nvPr/>
        </p:nvSpPr>
        <p:spPr bwMode="black">
          <a:xfrm>
            <a:off x="888466" y="321139"/>
            <a:ext cx="11004001" cy="706068"/>
          </a:xfrm>
          <a:prstGeom prst="rect">
            <a:avLst/>
          </a:prstGeom>
          <a:noFill/>
          <a:ln w="63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br>
              <a:rPr lang="en-GB" sz="2000" b="1" kern="0" spc="450" dirty="0">
                <a:solidFill>
                  <a:sysClr val="windowText" lastClr="000000"/>
                </a:solidFill>
              </a:rPr>
            </a:br>
            <a:br>
              <a:rPr lang="en-GB" sz="2000" b="1" kern="0" spc="450" dirty="0">
                <a:solidFill>
                  <a:sysClr val="windowText" lastClr="000000"/>
                </a:solidFill>
              </a:rPr>
            </a:br>
            <a:br>
              <a:rPr lang="en-GB" sz="2000" b="1" kern="0" spc="450" dirty="0">
                <a:solidFill>
                  <a:sysClr val="windowText" lastClr="000000"/>
                </a:solidFill>
              </a:rPr>
            </a:br>
            <a:r>
              <a:rPr lang="fr-FR" sz="2000" b="1" kern="0" spc="450" dirty="0">
                <a:solidFill>
                  <a:srgbClr val="002060"/>
                </a:solidFill>
                <a:latin typeface="Aptos" panose="020B0004020202020204" pitchFamily="34" charset="0"/>
              </a:rPr>
              <a:t>Relations financières avec l’État – profil budgétaire de la future COM</a:t>
            </a:r>
            <a:br>
              <a:rPr lang="en-GB" sz="2000" b="1" kern="0" dirty="0">
                <a:solidFill>
                  <a:schemeClr val="bg1"/>
                </a:solidFill>
              </a:rPr>
            </a:br>
            <a:br>
              <a:rPr lang="en-GB" sz="2000" b="1" kern="0" spc="450" dirty="0">
                <a:solidFill>
                  <a:srgbClr val="002060"/>
                </a:solidFill>
              </a:rPr>
            </a:br>
            <a:br>
              <a:rPr lang="en-GB" sz="2000" b="1" kern="0" spc="450" dirty="0">
                <a:solidFill>
                  <a:srgbClr val="002060"/>
                </a:solidFill>
              </a:rPr>
            </a:br>
            <a:endParaRPr lang="en-GB" sz="2000" kern="0" dirty="0">
              <a:solidFill>
                <a:sysClr val="windowText" lastClr="000000"/>
              </a:solidFill>
            </a:endParaRPr>
          </a:p>
        </p:txBody>
      </p:sp>
    </p:spTree>
    <p:extLst>
      <p:ext uri="{BB962C8B-B14F-4D97-AF65-F5344CB8AC3E}">
        <p14:creationId xmlns:p14="http://schemas.microsoft.com/office/powerpoint/2010/main" val="905632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E6127-3977-2455-1DB7-E0FB13D98AB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113BFD5-DF3D-27BB-593D-0084AAF3E3E6}"/>
              </a:ext>
            </a:extLst>
          </p:cNvPr>
          <p:cNvSpPr>
            <a:spLocks noGrp="1"/>
          </p:cNvSpPr>
          <p:nvPr>
            <p:ph idx="1"/>
          </p:nvPr>
        </p:nvSpPr>
        <p:spPr>
          <a:xfrm>
            <a:off x="888467" y="674173"/>
            <a:ext cx="11004000" cy="5416661"/>
          </a:xfrm>
          <a:solidFill>
            <a:schemeClr val="bg1">
              <a:alpha val="10000"/>
            </a:schemeClr>
          </a:solidFill>
        </p:spPr>
        <p:txBody>
          <a:bodyPr>
            <a:normAutofit fontScale="92500" lnSpcReduction="20000"/>
          </a:bodyPr>
          <a:lstStyle/>
          <a:p>
            <a:pPr>
              <a:spcAft>
                <a:spcPts val="1200"/>
              </a:spcAft>
              <a:buFont typeface="Wingdings" pitchFamily="2" charset="2"/>
              <a:buChar char="§"/>
            </a:pPr>
            <a:endParaRPr lang="fr-FR" b="1" dirty="0">
              <a:latin typeface="Aptos" panose="020B0004020202020204" pitchFamily="34" charset="0"/>
            </a:endParaRPr>
          </a:p>
          <a:p>
            <a:pPr marL="0" indent="0" algn="ctr">
              <a:spcAft>
                <a:spcPts val="1200"/>
              </a:spcAft>
              <a:buNone/>
            </a:pPr>
            <a:r>
              <a:rPr lang="fr-FR" i="1" dirty="0">
                <a:solidFill>
                  <a:srgbClr val="001E58"/>
                </a:solidFill>
                <a:latin typeface="Aptos" panose="020B0004020202020204" pitchFamily="34" charset="0"/>
              </a:rPr>
              <a:t>Estimation à affiner et confirmer</a:t>
            </a:r>
          </a:p>
          <a:p>
            <a:pPr>
              <a:spcAft>
                <a:spcPts val="1200"/>
              </a:spcAft>
              <a:buFont typeface="Wingdings" pitchFamily="2" charset="2"/>
              <a:buChar char="§"/>
            </a:pPr>
            <a:r>
              <a:rPr lang="fr-FR" sz="1400" dirty="0">
                <a:solidFill>
                  <a:srgbClr val="001E58"/>
                </a:solidFill>
                <a:latin typeface="Aptos" panose="020B0004020202020204" pitchFamily="34" charset="0"/>
              </a:rPr>
              <a:t>Points de méthode à stabiliser avec l’Etat et la commission d’évaluation des charges</a:t>
            </a:r>
          </a:p>
          <a:p>
            <a:pPr lvl="1">
              <a:spcAft>
                <a:spcPts val="1200"/>
              </a:spcAft>
              <a:buFont typeface="Wingdings" pitchFamily="2" charset="2"/>
              <a:buChar char="§"/>
            </a:pPr>
            <a:r>
              <a:rPr lang="fr-FR" sz="1400" dirty="0">
                <a:solidFill>
                  <a:srgbClr val="001E58"/>
                </a:solidFill>
                <a:latin typeface="Aptos" panose="020B0004020202020204" pitchFamily="34" charset="0"/>
              </a:rPr>
              <a:t>Fiscalité  </a:t>
            </a:r>
            <a:r>
              <a:rPr lang="fr-FR" sz="1400" b="1" dirty="0">
                <a:solidFill>
                  <a:srgbClr val="001E58"/>
                </a:solidFill>
                <a:latin typeface="Aptos" panose="020B0004020202020204" pitchFamily="34" charset="0"/>
              </a:rPr>
              <a:t>recouvrée (et non émise) à confirmer</a:t>
            </a:r>
          </a:p>
          <a:p>
            <a:pPr lvl="1">
              <a:spcAft>
                <a:spcPts val="1200"/>
              </a:spcAft>
              <a:buFont typeface="Wingdings" pitchFamily="2" charset="2"/>
              <a:buChar char="§"/>
            </a:pPr>
            <a:r>
              <a:rPr lang="fr-FR" sz="1400" b="1" dirty="0">
                <a:solidFill>
                  <a:srgbClr val="001E58"/>
                </a:solidFill>
                <a:latin typeface="Aptos" panose="020B0004020202020204" pitchFamily="34" charset="0"/>
              </a:rPr>
              <a:t>Années de référence </a:t>
            </a:r>
            <a:r>
              <a:rPr lang="fr-FR" sz="1400" dirty="0">
                <a:solidFill>
                  <a:srgbClr val="001E58"/>
                </a:solidFill>
                <a:latin typeface="Aptos" panose="020B0004020202020204" pitchFamily="34" charset="0"/>
              </a:rPr>
              <a:t>à fixer (par expérience : 2 ans pour recettes fiscales, 3 ans pour dépenses de fonctionnement, 10 ans pour dépenses d’investissement)</a:t>
            </a:r>
          </a:p>
          <a:p>
            <a:pPr lvl="1">
              <a:spcAft>
                <a:spcPts val="1200"/>
              </a:spcAft>
              <a:buFont typeface="Wingdings" pitchFamily="2" charset="2"/>
              <a:buChar char="§"/>
            </a:pPr>
            <a:r>
              <a:rPr lang="fr-FR" sz="1400" b="1" dirty="0">
                <a:solidFill>
                  <a:srgbClr val="001E58"/>
                </a:solidFill>
                <a:latin typeface="Aptos" panose="020B0004020202020204" pitchFamily="34" charset="0"/>
              </a:rPr>
              <a:t>Prise en compte du financement du RSA </a:t>
            </a:r>
            <a:r>
              <a:rPr lang="fr-FR" sz="1400" dirty="0">
                <a:solidFill>
                  <a:srgbClr val="001E58"/>
                </a:solidFill>
                <a:latin typeface="Aptos" panose="020B0004020202020204" pitchFamily="34" charset="0"/>
              </a:rPr>
              <a:t>(256M€) ou dotation spéciale (compétence sociale ?)</a:t>
            </a:r>
          </a:p>
          <a:p>
            <a:pPr lvl="1">
              <a:spcAft>
                <a:spcPts val="1200"/>
              </a:spcAft>
              <a:buFont typeface="Wingdings" pitchFamily="2" charset="2"/>
              <a:buChar char="§"/>
            </a:pPr>
            <a:r>
              <a:rPr lang="fr-FR" sz="1400" b="1" dirty="0">
                <a:solidFill>
                  <a:srgbClr val="001E58"/>
                </a:solidFill>
                <a:latin typeface="Aptos" panose="020B0004020202020204" pitchFamily="34" charset="0"/>
              </a:rPr>
              <a:t>Chiffrage des compétences transférées </a:t>
            </a:r>
            <a:r>
              <a:rPr lang="fr-FR" sz="1400" dirty="0">
                <a:solidFill>
                  <a:srgbClr val="001E58"/>
                </a:solidFill>
                <a:latin typeface="Aptos" panose="020B0004020202020204" pitchFamily="34" charset="0"/>
              </a:rPr>
              <a:t>à affiner </a:t>
            </a:r>
          </a:p>
          <a:p>
            <a:pPr lvl="1">
              <a:spcAft>
                <a:spcPts val="1200"/>
              </a:spcAft>
              <a:buFont typeface="Wingdings" pitchFamily="2" charset="2"/>
              <a:buChar char="§"/>
            </a:pPr>
            <a:r>
              <a:rPr lang="fr-FR" sz="1400" b="1" dirty="0">
                <a:solidFill>
                  <a:srgbClr val="001E58"/>
                </a:solidFill>
                <a:latin typeface="Aptos" panose="020B0004020202020204" pitchFamily="34" charset="0"/>
              </a:rPr>
              <a:t>Chiffrage de certaines compétences partagées avec l’Etat délicat</a:t>
            </a:r>
          </a:p>
          <a:p>
            <a:pPr lvl="2">
              <a:spcAft>
                <a:spcPts val="1200"/>
              </a:spcAft>
              <a:buFont typeface="Wingdings" pitchFamily="2" charset="2"/>
              <a:buChar char="§"/>
            </a:pPr>
            <a:r>
              <a:rPr lang="fr-FR" sz="1400" dirty="0">
                <a:solidFill>
                  <a:srgbClr val="001E58"/>
                </a:solidFill>
                <a:latin typeface="Aptos" panose="020B0004020202020204" pitchFamily="34" charset="0"/>
              </a:rPr>
              <a:t>Éducation, coopération régionale, ports et aéroports.</a:t>
            </a:r>
          </a:p>
          <a:p>
            <a:pPr lvl="1">
              <a:spcAft>
                <a:spcPts val="1200"/>
              </a:spcAft>
              <a:buFont typeface="Wingdings" pitchFamily="2" charset="2"/>
              <a:buChar char="§"/>
            </a:pPr>
            <a:r>
              <a:rPr lang="fr-FR" sz="1400" dirty="0">
                <a:solidFill>
                  <a:srgbClr val="001E58"/>
                </a:solidFill>
                <a:latin typeface="Aptos" panose="020B0004020202020204" pitchFamily="34" charset="0"/>
              </a:rPr>
              <a:t>Absence de </a:t>
            </a:r>
            <a:r>
              <a:rPr lang="fr-FR" sz="1400" b="1" dirty="0">
                <a:solidFill>
                  <a:srgbClr val="001E58"/>
                </a:solidFill>
                <a:latin typeface="Aptos" panose="020B0004020202020204" pitchFamily="34" charset="0"/>
              </a:rPr>
              <a:t>transfert par l’Etat de la charge de la rémunération des fonctionnaires</a:t>
            </a:r>
            <a:r>
              <a:rPr lang="fr-FR" sz="1400" dirty="0">
                <a:solidFill>
                  <a:srgbClr val="001E58"/>
                </a:solidFill>
                <a:latin typeface="Aptos" panose="020B0004020202020204" pitchFamily="34" charset="0"/>
              </a:rPr>
              <a:t> (ex : corps enseignant : 750M€)</a:t>
            </a:r>
          </a:p>
          <a:p>
            <a:pPr>
              <a:buFont typeface="Wingdings" pitchFamily="2" charset="2"/>
              <a:buChar char="§"/>
            </a:pPr>
            <a:r>
              <a:rPr lang="en-GB" sz="1400" dirty="0">
                <a:solidFill>
                  <a:srgbClr val="001E58"/>
                </a:solidFill>
                <a:latin typeface="Aptos" panose="020B0004020202020204" pitchFamily="34" charset="0"/>
              </a:rPr>
              <a:t>Aspects </a:t>
            </a:r>
            <a:r>
              <a:rPr lang="fr-FR" sz="1400" noProof="1">
                <a:solidFill>
                  <a:srgbClr val="001E58"/>
                </a:solidFill>
                <a:latin typeface="Aptos" panose="020B0004020202020204" pitchFamily="34" charset="0"/>
              </a:rPr>
              <a:t>financiers</a:t>
            </a:r>
            <a:r>
              <a:rPr lang="en-GB" sz="1400" dirty="0">
                <a:solidFill>
                  <a:srgbClr val="001E58"/>
                </a:solidFill>
                <a:latin typeface="Aptos" panose="020B0004020202020204" pitchFamily="34" charset="0"/>
              </a:rPr>
              <a:t> annexes</a:t>
            </a:r>
          </a:p>
          <a:p>
            <a:pPr lvl="1"/>
            <a:r>
              <a:rPr lang="fr-FR" sz="1500" b="1" noProof="1">
                <a:solidFill>
                  <a:srgbClr val="00204F"/>
                </a:solidFill>
                <a:latin typeface="Aptos" panose="020B0004020202020204" pitchFamily="34" charset="0"/>
              </a:rPr>
              <a:t>Les communes resteront bénéficiaires du mécanisme de péréquation TVA nationale</a:t>
            </a:r>
          </a:p>
          <a:p>
            <a:pPr lvl="1">
              <a:spcAft>
                <a:spcPts val="1200"/>
              </a:spcAft>
              <a:buFont typeface="Wingdings" pitchFamily="2" charset="2"/>
              <a:buChar char="§"/>
            </a:pPr>
            <a:endParaRPr lang="fr-FR" sz="1400" dirty="0">
              <a:solidFill>
                <a:srgbClr val="001E58"/>
              </a:solidFill>
              <a:latin typeface="Aptos" panose="020B0004020202020204" pitchFamily="34" charset="0"/>
            </a:endParaRPr>
          </a:p>
          <a:p>
            <a:pPr>
              <a:spcAft>
                <a:spcPts val="1200"/>
              </a:spcAft>
              <a:buFont typeface="Wingdings" pitchFamily="2" charset="2"/>
              <a:buChar char="§"/>
            </a:pPr>
            <a:endParaRPr lang="fr-FR" sz="1400" dirty="0">
              <a:latin typeface="Aptos" panose="020B0004020202020204" pitchFamily="34" charset="0"/>
            </a:endParaRPr>
          </a:p>
          <a:p>
            <a:pPr lvl="1">
              <a:spcAft>
                <a:spcPts val="1200"/>
              </a:spcAft>
            </a:pPr>
            <a:endParaRPr lang="fr-FR" dirty="0">
              <a:latin typeface="Aptos" panose="020B0004020202020204" pitchFamily="34" charset="0"/>
            </a:endParaRPr>
          </a:p>
          <a:p>
            <a:pPr lvl="1">
              <a:spcAft>
                <a:spcPts val="1200"/>
              </a:spcAft>
            </a:pPr>
            <a:endParaRPr lang="fr-FR" dirty="0">
              <a:latin typeface="Aptos" panose="020B0004020202020204" pitchFamily="34" charset="0"/>
            </a:endParaRPr>
          </a:p>
          <a:p>
            <a:pPr lvl="2">
              <a:spcAft>
                <a:spcPts val="1200"/>
              </a:spcAft>
              <a:buFont typeface="Wingdings" panose="05000000000000000000" pitchFamily="2" charset="2"/>
              <a:buChar char="Ø"/>
            </a:pPr>
            <a:endParaRPr lang="fr-FR" sz="1400" noProof="1">
              <a:solidFill>
                <a:srgbClr val="001E58"/>
              </a:solidFill>
              <a:latin typeface="Aptos" panose="020B0004020202020204" pitchFamily="34" charset="0"/>
            </a:endParaRPr>
          </a:p>
          <a:p>
            <a:pPr marL="228600" lvl="1" indent="0">
              <a:spcAft>
                <a:spcPts val="1200"/>
              </a:spcAft>
              <a:buNone/>
            </a:pPr>
            <a:endParaRPr lang="fr-FR" dirty="0">
              <a:latin typeface="Aptos" panose="020B0004020202020204" pitchFamily="34" charset="0"/>
            </a:endParaRPr>
          </a:p>
        </p:txBody>
      </p:sp>
      <p:sp>
        <p:nvSpPr>
          <p:cNvPr id="9" name="Title 4">
            <a:extLst>
              <a:ext uri="{FF2B5EF4-FFF2-40B4-BE49-F238E27FC236}">
                <a16:creationId xmlns:a16="http://schemas.microsoft.com/office/drawing/2014/main" id="{73540A73-8150-4EFA-0355-FD707AC4F1D2}"/>
              </a:ext>
            </a:extLst>
          </p:cNvPr>
          <p:cNvSpPr txBox="1">
            <a:spLocks/>
          </p:cNvSpPr>
          <p:nvPr/>
        </p:nvSpPr>
        <p:spPr bwMode="black">
          <a:xfrm>
            <a:off x="888466" y="321139"/>
            <a:ext cx="11004001" cy="706068"/>
          </a:xfrm>
          <a:prstGeom prst="rect">
            <a:avLst/>
          </a:prstGeom>
          <a:noFill/>
          <a:ln w="63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br>
              <a:rPr lang="en-GB" sz="2000" b="1" kern="0" spc="450" dirty="0">
                <a:solidFill>
                  <a:sysClr val="windowText" lastClr="000000"/>
                </a:solidFill>
              </a:rPr>
            </a:br>
            <a:br>
              <a:rPr lang="en-GB" sz="2000" b="1" kern="0" spc="450" dirty="0">
                <a:solidFill>
                  <a:sysClr val="windowText" lastClr="000000"/>
                </a:solidFill>
              </a:rPr>
            </a:br>
            <a:br>
              <a:rPr lang="en-GB" sz="2000" b="1" kern="0" spc="450" dirty="0">
                <a:solidFill>
                  <a:sysClr val="windowText" lastClr="000000"/>
                </a:solidFill>
              </a:rPr>
            </a:br>
            <a:r>
              <a:rPr lang="fr-FR" sz="2000" b="1" kern="0" spc="450" dirty="0">
                <a:solidFill>
                  <a:srgbClr val="002060"/>
                </a:solidFill>
                <a:latin typeface="Aptos" panose="020B0004020202020204" pitchFamily="34" charset="0"/>
              </a:rPr>
              <a:t>Relations financières avec l’État – profil budgétaire de la future COM</a:t>
            </a:r>
            <a:br>
              <a:rPr lang="en-GB" sz="2000" b="1" kern="0" dirty="0">
                <a:solidFill>
                  <a:schemeClr val="bg1"/>
                </a:solidFill>
              </a:rPr>
            </a:br>
            <a:br>
              <a:rPr lang="en-GB" sz="2000" b="1" kern="0" spc="450" dirty="0">
                <a:solidFill>
                  <a:srgbClr val="002060"/>
                </a:solidFill>
              </a:rPr>
            </a:br>
            <a:br>
              <a:rPr lang="en-GB" sz="2000" b="1" kern="0" spc="450" dirty="0">
                <a:solidFill>
                  <a:srgbClr val="002060"/>
                </a:solidFill>
              </a:rPr>
            </a:br>
            <a:endParaRPr lang="en-GB" sz="2000" kern="0" dirty="0">
              <a:solidFill>
                <a:sysClr val="windowText" lastClr="000000"/>
              </a:solidFill>
            </a:endParaRPr>
          </a:p>
        </p:txBody>
      </p:sp>
    </p:spTree>
    <p:extLst>
      <p:ext uri="{BB962C8B-B14F-4D97-AF65-F5344CB8AC3E}">
        <p14:creationId xmlns:p14="http://schemas.microsoft.com/office/powerpoint/2010/main" val="1975685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A19AE-8C2D-56B7-6809-370B5294F215}"/>
            </a:ext>
          </a:extLst>
        </p:cNvPr>
        <p:cNvGrpSpPr/>
        <p:nvPr/>
      </p:nvGrpSpPr>
      <p:grpSpPr>
        <a:xfrm>
          <a:off x="0" y="0"/>
          <a:ext cx="0" cy="0"/>
          <a:chOff x="0" y="0"/>
          <a:chExt cx="0" cy="0"/>
        </a:xfrm>
      </p:grpSpPr>
      <p:graphicFrame>
        <p:nvGraphicFramePr>
          <p:cNvPr id="9" name="Espace réservé du contenu 8">
            <a:extLst>
              <a:ext uri="{FF2B5EF4-FFF2-40B4-BE49-F238E27FC236}">
                <a16:creationId xmlns:a16="http://schemas.microsoft.com/office/drawing/2014/main" id="{B880692D-82A5-21DA-5489-B7A34EBC068B}"/>
              </a:ext>
            </a:extLst>
          </p:cNvPr>
          <p:cNvGraphicFramePr>
            <a:graphicFrameLocks noGrp="1"/>
          </p:cNvGraphicFramePr>
          <p:nvPr>
            <p:ph idx="1"/>
            <p:extLst>
              <p:ext uri="{D42A27DB-BD31-4B8C-83A1-F6EECF244321}">
                <p14:modId xmlns:p14="http://schemas.microsoft.com/office/powerpoint/2010/main" val="4026477214"/>
              </p:ext>
            </p:extLst>
          </p:nvPr>
        </p:nvGraphicFramePr>
        <p:xfrm>
          <a:off x="5335182" y="1283733"/>
          <a:ext cx="6525013" cy="3101968"/>
        </p:xfrm>
        <a:graphic>
          <a:graphicData uri="http://schemas.openxmlformats.org/drawingml/2006/table">
            <a:tbl>
              <a:tblPr firstRow="1" firstCol="1" bandRow="1">
                <a:tableStyleId>{5C22544A-7EE6-4342-B048-85BDC9FD1C3A}</a:tableStyleId>
              </a:tblPr>
              <a:tblGrid>
                <a:gridCol w="5065951">
                  <a:extLst>
                    <a:ext uri="{9D8B030D-6E8A-4147-A177-3AD203B41FA5}">
                      <a16:colId xmlns:a16="http://schemas.microsoft.com/office/drawing/2014/main" val="1501624124"/>
                    </a:ext>
                  </a:extLst>
                </a:gridCol>
                <a:gridCol w="1459062">
                  <a:extLst>
                    <a:ext uri="{9D8B030D-6E8A-4147-A177-3AD203B41FA5}">
                      <a16:colId xmlns:a16="http://schemas.microsoft.com/office/drawing/2014/main" val="2324372600"/>
                    </a:ext>
                  </a:extLst>
                </a:gridCol>
              </a:tblGrid>
              <a:tr h="193873">
                <a:tc>
                  <a:txBody>
                    <a:bodyPr/>
                    <a:lstStyle/>
                    <a:p>
                      <a:pPr algn="l">
                        <a:spcAft>
                          <a:spcPts val="1200"/>
                        </a:spcAft>
                        <a:buNone/>
                      </a:pPr>
                      <a:r>
                        <a:rPr lang="fr-FR" sz="1100">
                          <a:effectLst/>
                        </a:rPr>
                        <a:t>Impôts perçus par une future COM (moyenne sur 3 ans 2022-2024)</a:t>
                      </a:r>
                      <a:endParaRPr lang="fr-FR" sz="120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1 029 315 576 € </a:t>
                      </a:r>
                      <a:endParaRPr lang="fr-FR" sz="1200">
                        <a:effectLst/>
                        <a:latin typeface="Times New Roman" panose="02020603050405020304" pitchFamily="18" charset="0"/>
                        <a:ea typeface="Times New Roman" panose="02020603050405020304" pitchFamily="18" charset="0"/>
                      </a:endParaRPr>
                    </a:p>
                  </a:txBody>
                  <a:tcPr marL="43778" marR="43778" marT="0" marB="0" anchor="ctr"/>
                </a:tc>
                <a:extLst>
                  <a:ext uri="{0D108BD9-81ED-4DB2-BD59-A6C34878D82A}">
                    <a16:rowId xmlns:a16="http://schemas.microsoft.com/office/drawing/2014/main" val="1950131366"/>
                  </a:ext>
                </a:extLst>
              </a:tr>
              <a:tr h="193873">
                <a:tc>
                  <a:txBody>
                    <a:bodyPr/>
                    <a:lstStyle/>
                    <a:p>
                      <a:pPr algn="l">
                        <a:spcAft>
                          <a:spcPts val="1200"/>
                        </a:spcAft>
                        <a:buNone/>
                      </a:pPr>
                      <a:r>
                        <a:rPr lang="fr-FR" sz="1100">
                          <a:effectLst/>
                        </a:rPr>
                        <a:t>IR</a:t>
                      </a:r>
                      <a:endParaRPr lang="fr-FR" sz="120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208 700 000 €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2865763573"/>
                  </a:ext>
                </a:extLst>
              </a:tr>
              <a:tr h="193873">
                <a:tc>
                  <a:txBody>
                    <a:bodyPr/>
                    <a:lstStyle/>
                    <a:p>
                      <a:pPr algn="l">
                        <a:spcAft>
                          <a:spcPts val="1200"/>
                        </a:spcAft>
                        <a:buNone/>
                      </a:pPr>
                      <a:r>
                        <a:rPr lang="fr-FR" sz="1100">
                          <a:effectLst/>
                        </a:rPr>
                        <a:t>IS</a:t>
                      </a:r>
                      <a:endParaRPr lang="fr-FR" sz="120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119 333 333 €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406120093"/>
                  </a:ext>
                </a:extLst>
              </a:tr>
              <a:tr h="193873">
                <a:tc>
                  <a:txBody>
                    <a:bodyPr/>
                    <a:lstStyle/>
                    <a:p>
                      <a:pPr algn="l">
                        <a:spcAft>
                          <a:spcPts val="1200"/>
                        </a:spcAft>
                        <a:buNone/>
                      </a:pPr>
                      <a:r>
                        <a:rPr lang="fr-FR" sz="1100" dirty="0">
                          <a:effectLst/>
                        </a:rPr>
                        <a:t>TVA </a:t>
                      </a:r>
                      <a:endParaRPr lang="fr-FR" sz="1200" dirty="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288 000 000 €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3786693180"/>
                  </a:ext>
                </a:extLst>
              </a:tr>
              <a:tr h="193873">
                <a:tc>
                  <a:txBody>
                    <a:bodyPr/>
                    <a:lstStyle/>
                    <a:p>
                      <a:pPr algn="l">
                        <a:spcAft>
                          <a:spcPts val="1200"/>
                        </a:spcAft>
                        <a:buNone/>
                      </a:pPr>
                      <a:r>
                        <a:rPr lang="fr-FR" sz="1100">
                          <a:effectLst/>
                        </a:rPr>
                        <a:t>IFI</a:t>
                      </a:r>
                      <a:endParaRPr lang="fr-FR" sz="120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3 200 000 €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2902404451"/>
                  </a:ext>
                </a:extLst>
              </a:tr>
              <a:tr h="193873">
                <a:tc>
                  <a:txBody>
                    <a:bodyPr/>
                    <a:lstStyle/>
                    <a:p>
                      <a:pPr algn="l">
                        <a:spcAft>
                          <a:spcPts val="1200"/>
                        </a:spcAft>
                        <a:buNone/>
                      </a:pPr>
                      <a:r>
                        <a:rPr lang="fr-FR" sz="1100">
                          <a:effectLst/>
                        </a:rPr>
                        <a:t>CVAE</a:t>
                      </a:r>
                      <a:endParaRPr lang="fr-FR" sz="120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16 100 000 €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361909048"/>
                  </a:ext>
                </a:extLst>
              </a:tr>
              <a:tr h="193873">
                <a:tc>
                  <a:txBody>
                    <a:bodyPr/>
                    <a:lstStyle/>
                    <a:p>
                      <a:pPr algn="l">
                        <a:spcAft>
                          <a:spcPts val="1200"/>
                        </a:spcAft>
                        <a:buNone/>
                      </a:pPr>
                      <a:r>
                        <a:rPr lang="fr-FR" sz="1100">
                          <a:effectLst/>
                        </a:rPr>
                        <a:t>TICPE</a:t>
                      </a:r>
                      <a:endParaRPr lang="fr-FR" sz="120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13 066 667 €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3685664739"/>
                  </a:ext>
                </a:extLst>
              </a:tr>
              <a:tr h="193873">
                <a:tc>
                  <a:txBody>
                    <a:bodyPr/>
                    <a:lstStyle/>
                    <a:p>
                      <a:pPr algn="l">
                        <a:spcAft>
                          <a:spcPts val="1200"/>
                        </a:spcAft>
                        <a:buNone/>
                      </a:pPr>
                      <a:r>
                        <a:rPr lang="fr-FR" sz="1100">
                          <a:effectLst/>
                        </a:rPr>
                        <a:t>Accise sur les énergies</a:t>
                      </a:r>
                      <a:endParaRPr lang="fr-FR" sz="120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112 866 667 €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1737124769"/>
                  </a:ext>
                </a:extLst>
              </a:tr>
              <a:tr h="193873">
                <a:tc>
                  <a:txBody>
                    <a:bodyPr/>
                    <a:lstStyle/>
                    <a:p>
                      <a:pPr algn="l">
                        <a:spcAft>
                          <a:spcPts val="1200"/>
                        </a:spcAft>
                        <a:buNone/>
                      </a:pPr>
                      <a:r>
                        <a:rPr lang="fr-FR" sz="1100">
                          <a:effectLst/>
                        </a:rPr>
                        <a:t>Octroi de mer régional</a:t>
                      </a:r>
                      <a:endParaRPr lang="fr-FR" sz="120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102 233 333 €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1582400390"/>
                  </a:ext>
                </a:extLst>
              </a:tr>
              <a:tr h="193873">
                <a:tc>
                  <a:txBody>
                    <a:bodyPr/>
                    <a:lstStyle/>
                    <a:p>
                      <a:pPr algn="l">
                        <a:spcAft>
                          <a:spcPts val="1200"/>
                        </a:spcAft>
                        <a:buNone/>
                      </a:pPr>
                      <a:r>
                        <a:rPr lang="fr-FR" sz="1100" dirty="0">
                          <a:effectLst/>
                        </a:rPr>
                        <a:t>Taxes sur les boissons</a:t>
                      </a:r>
                      <a:endParaRPr lang="fr-FR" sz="1200" dirty="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14 733 333 €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3671726406"/>
                  </a:ext>
                </a:extLst>
              </a:tr>
              <a:tr h="193873">
                <a:tc>
                  <a:txBody>
                    <a:bodyPr/>
                    <a:lstStyle/>
                    <a:p>
                      <a:pPr algn="l">
                        <a:spcAft>
                          <a:spcPts val="1200"/>
                        </a:spcAft>
                        <a:buNone/>
                      </a:pPr>
                      <a:r>
                        <a:rPr lang="fr-FR" sz="1100" dirty="0">
                          <a:effectLst/>
                        </a:rPr>
                        <a:t>Taxes spéciales sur les conventions d'assurance (TSCA)</a:t>
                      </a:r>
                      <a:endParaRPr lang="fr-FR" sz="1200" dirty="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54 300 000 €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3146237101"/>
                  </a:ext>
                </a:extLst>
              </a:tr>
              <a:tr h="193873">
                <a:tc>
                  <a:txBody>
                    <a:bodyPr/>
                    <a:lstStyle/>
                    <a:p>
                      <a:pPr algn="l">
                        <a:spcAft>
                          <a:spcPts val="1200"/>
                        </a:spcAft>
                        <a:buNone/>
                      </a:pPr>
                      <a:r>
                        <a:rPr lang="fr-FR" sz="1100" dirty="0">
                          <a:effectLst/>
                        </a:rPr>
                        <a:t>Taxe sur les tabacs</a:t>
                      </a:r>
                      <a:endParaRPr lang="fr-FR" sz="1200" dirty="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27 800 000 €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3477936773"/>
                  </a:ext>
                </a:extLst>
              </a:tr>
              <a:tr h="193873">
                <a:tc>
                  <a:txBody>
                    <a:bodyPr/>
                    <a:lstStyle/>
                    <a:p>
                      <a:pPr algn="l">
                        <a:spcAft>
                          <a:spcPts val="1200"/>
                        </a:spcAft>
                        <a:buNone/>
                      </a:pPr>
                      <a:r>
                        <a:rPr lang="fr-FR" sz="1100">
                          <a:effectLst/>
                        </a:rPr>
                        <a:t>Taxe de publicité foncière</a:t>
                      </a:r>
                      <a:endParaRPr lang="fr-FR" sz="120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31 266 667 €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3742774034"/>
                  </a:ext>
                </a:extLst>
              </a:tr>
              <a:tr h="193873">
                <a:tc>
                  <a:txBody>
                    <a:bodyPr/>
                    <a:lstStyle/>
                    <a:p>
                      <a:pPr algn="l">
                        <a:spcAft>
                          <a:spcPts val="1200"/>
                        </a:spcAft>
                        <a:buNone/>
                      </a:pPr>
                      <a:r>
                        <a:rPr lang="fr-FR" sz="1100">
                          <a:effectLst/>
                        </a:rPr>
                        <a:t>Taxe d'aménagement</a:t>
                      </a:r>
                      <a:endParaRPr lang="fr-FR" sz="120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3 415 576 €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401059149"/>
                  </a:ext>
                </a:extLst>
              </a:tr>
              <a:tr h="193873">
                <a:tc>
                  <a:txBody>
                    <a:bodyPr/>
                    <a:lstStyle/>
                    <a:p>
                      <a:pPr algn="l">
                        <a:spcAft>
                          <a:spcPts val="1200"/>
                        </a:spcAft>
                        <a:buNone/>
                      </a:pPr>
                      <a:r>
                        <a:rPr lang="fr-FR" sz="1100">
                          <a:effectLst/>
                        </a:rPr>
                        <a:t>Droits de mutation à titre onéreux</a:t>
                      </a:r>
                      <a:endParaRPr lang="fr-FR" sz="120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a:effectLst/>
                        </a:rPr>
                        <a:t>          23 666 667 € </a:t>
                      </a:r>
                      <a:endParaRPr lang="fr-FR" sz="120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2319897599"/>
                  </a:ext>
                </a:extLst>
              </a:tr>
              <a:tr h="193873">
                <a:tc>
                  <a:txBody>
                    <a:bodyPr/>
                    <a:lstStyle/>
                    <a:p>
                      <a:pPr algn="l">
                        <a:spcAft>
                          <a:spcPts val="1200"/>
                        </a:spcAft>
                        <a:buNone/>
                      </a:pPr>
                      <a:r>
                        <a:rPr lang="fr-FR" sz="1100" dirty="0">
                          <a:effectLst/>
                        </a:rPr>
                        <a:t>Autres, dont IFER (estimation)</a:t>
                      </a:r>
                      <a:endParaRPr lang="fr-FR" sz="1200" dirty="0">
                        <a:effectLst/>
                        <a:latin typeface="Times New Roman" panose="02020603050405020304" pitchFamily="18" charset="0"/>
                        <a:ea typeface="Times New Roman" panose="02020603050405020304" pitchFamily="18" charset="0"/>
                      </a:endParaRPr>
                    </a:p>
                  </a:txBody>
                  <a:tcPr marL="43778" marR="43778" marT="0" marB="0" anchor="b"/>
                </a:tc>
                <a:tc>
                  <a:txBody>
                    <a:bodyPr/>
                    <a:lstStyle/>
                    <a:p>
                      <a:pPr algn="l">
                        <a:spcAft>
                          <a:spcPts val="1200"/>
                        </a:spcAft>
                        <a:buNone/>
                      </a:pPr>
                      <a:r>
                        <a:rPr lang="fr-FR" sz="1100" dirty="0">
                          <a:effectLst/>
                        </a:rPr>
                        <a:t>          10 633 333 € </a:t>
                      </a:r>
                      <a:endParaRPr lang="fr-FR" sz="1200" dirty="0">
                        <a:effectLst/>
                        <a:latin typeface="Times New Roman" panose="02020603050405020304" pitchFamily="18" charset="0"/>
                        <a:ea typeface="Times New Roman" panose="02020603050405020304" pitchFamily="18" charset="0"/>
                      </a:endParaRPr>
                    </a:p>
                  </a:txBody>
                  <a:tcPr marL="43778" marR="43778" marT="0" marB="0" anchor="b"/>
                </a:tc>
                <a:extLst>
                  <a:ext uri="{0D108BD9-81ED-4DB2-BD59-A6C34878D82A}">
                    <a16:rowId xmlns:a16="http://schemas.microsoft.com/office/drawing/2014/main" val="369260008"/>
                  </a:ext>
                </a:extLst>
              </a:tr>
            </a:tbl>
          </a:graphicData>
        </a:graphic>
      </p:graphicFrame>
      <p:graphicFrame>
        <p:nvGraphicFramePr>
          <p:cNvPr id="10" name="Tableau 9">
            <a:extLst>
              <a:ext uri="{FF2B5EF4-FFF2-40B4-BE49-F238E27FC236}">
                <a16:creationId xmlns:a16="http://schemas.microsoft.com/office/drawing/2014/main" id="{8DCAFFD7-5F6C-3D49-B62B-30709FC45BD6}"/>
              </a:ext>
            </a:extLst>
          </p:cNvPr>
          <p:cNvGraphicFramePr>
            <a:graphicFrameLocks noGrp="1"/>
          </p:cNvGraphicFramePr>
          <p:nvPr>
            <p:extLst>
              <p:ext uri="{D42A27DB-BD31-4B8C-83A1-F6EECF244321}">
                <p14:modId xmlns:p14="http://schemas.microsoft.com/office/powerpoint/2010/main" val="1542616919"/>
              </p:ext>
            </p:extLst>
          </p:nvPr>
        </p:nvGraphicFramePr>
        <p:xfrm>
          <a:off x="5335182" y="4824472"/>
          <a:ext cx="6537922" cy="1160541"/>
        </p:xfrm>
        <a:graphic>
          <a:graphicData uri="http://schemas.openxmlformats.org/drawingml/2006/table">
            <a:tbl>
              <a:tblPr firstRow="1" firstCol="1" bandRow="1">
                <a:tableStyleId>{5C22544A-7EE6-4342-B048-85BDC9FD1C3A}</a:tableStyleId>
              </a:tblPr>
              <a:tblGrid>
                <a:gridCol w="2251174">
                  <a:extLst>
                    <a:ext uri="{9D8B030D-6E8A-4147-A177-3AD203B41FA5}">
                      <a16:colId xmlns:a16="http://schemas.microsoft.com/office/drawing/2014/main" val="1887634620"/>
                    </a:ext>
                  </a:extLst>
                </a:gridCol>
                <a:gridCol w="4286748">
                  <a:extLst>
                    <a:ext uri="{9D8B030D-6E8A-4147-A177-3AD203B41FA5}">
                      <a16:colId xmlns:a16="http://schemas.microsoft.com/office/drawing/2014/main" val="2827785530"/>
                    </a:ext>
                  </a:extLst>
                </a:gridCol>
              </a:tblGrid>
              <a:tr h="175656">
                <a:tc gridSpan="2">
                  <a:txBody>
                    <a:bodyPr/>
                    <a:lstStyle/>
                    <a:p>
                      <a:pPr algn="l">
                        <a:spcAft>
                          <a:spcPts val="1200"/>
                        </a:spcAft>
                        <a:buNone/>
                      </a:pPr>
                      <a:r>
                        <a:rPr lang="fr-FR" sz="1100">
                          <a:effectLst/>
                        </a:rPr>
                        <a:t>Budget de la Région Guadeloupe (investissement et fonctionnement)</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fr-FR"/>
                    </a:p>
                  </a:txBody>
                  <a:tcPr/>
                </a:tc>
                <a:extLst>
                  <a:ext uri="{0D108BD9-81ED-4DB2-BD59-A6C34878D82A}">
                    <a16:rowId xmlns:a16="http://schemas.microsoft.com/office/drawing/2014/main" val="88878215"/>
                  </a:ext>
                </a:extLst>
              </a:tr>
              <a:tr h="319815">
                <a:tc>
                  <a:txBody>
                    <a:bodyPr/>
                    <a:lstStyle/>
                    <a:p>
                      <a:pPr algn="l">
                        <a:spcAft>
                          <a:spcPts val="1200"/>
                        </a:spcAft>
                        <a:buNone/>
                      </a:pPr>
                      <a:r>
                        <a:rPr lang="fr-FR" sz="1100" dirty="0">
                          <a:effectLst/>
                        </a:rPr>
                        <a:t>Moyenne estimée 2022-2024</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870 000 000 €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879447641"/>
                  </a:ext>
                </a:extLst>
              </a:tr>
              <a:tr h="169599">
                <a:tc>
                  <a:txBody>
                    <a:bodyPr/>
                    <a:lstStyle/>
                    <a:p>
                      <a:endParaRPr lang="fr-FR" sz="1000">
                        <a:effectLst/>
                        <a:latin typeface="Times New Roman" panose="02020603050405020304" pitchFamily="18" charset="0"/>
                      </a:endParaRPr>
                    </a:p>
                  </a:txBody>
                  <a:tcPr marL="44450" marR="44450" marT="0" marB="0" anchor="b"/>
                </a:tc>
                <a:tc>
                  <a:txBody>
                    <a:bodyPr/>
                    <a:lstStyle/>
                    <a:p>
                      <a:endParaRPr lang="fr-FR"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36507386"/>
                  </a:ext>
                </a:extLst>
              </a:tr>
              <a:tr h="175656">
                <a:tc gridSpan="2">
                  <a:txBody>
                    <a:bodyPr/>
                    <a:lstStyle/>
                    <a:p>
                      <a:pPr algn="l">
                        <a:spcAft>
                          <a:spcPts val="1200"/>
                        </a:spcAft>
                        <a:buNone/>
                      </a:pPr>
                      <a:r>
                        <a:rPr lang="fr-FR" sz="1100">
                          <a:effectLst/>
                        </a:rPr>
                        <a:t>Budget du Département Guadeloupe (investissement et fonctionnement)</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fr-FR"/>
                    </a:p>
                  </a:txBody>
                  <a:tcPr/>
                </a:tc>
                <a:extLst>
                  <a:ext uri="{0D108BD9-81ED-4DB2-BD59-A6C34878D82A}">
                    <a16:rowId xmlns:a16="http://schemas.microsoft.com/office/drawing/2014/main" val="1581841306"/>
                  </a:ext>
                </a:extLst>
              </a:tr>
              <a:tr h="319815">
                <a:tc>
                  <a:txBody>
                    <a:bodyPr/>
                    <a:lstStyle/>
                    <a:p>
                      <a:pPr algn="l">
                        <a:spcAft>
                          <a:spcPts val="1200"/>
                        </a:spcAft>
                        <a:buNone/>
                      </a:pPr>
                      <a:r>
                        <a:rPr lang="fr-FR" sz="1100" dirty="0">
                          <a:effectLst/>
                        </a:rPr>
                        <a:t>Moyenne estimée 2022-2024</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dirty="0">
                          <a:effectLst/>
                        </a:rPr>
                        <a:t>                                                                               1 230 000 000 € </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207270581"/>
                  </a:ext>
                </a:extLst>
              </a:tr>
            </a:tbl>
          </a:graphicData>
        </a:graphic>
      </p:graphicFrame>
      <p:sp>
        <p:nvSpPr>
          <p:cNvPr id="12" name="ZoneTexte 11">
            <a:extLst>
              <a:ext uri="{FF2B5EF4-FFF2-40B4-BE49-F238E27FC236}">
                <a16:creationId xmlns:a16="http://schemas.microsoft.com/office/drawing/2014/main" id="{755E8971-1DFA-85DD-0058-0246EF728E9E}"/>
              </a:ext>
            </a:extLst>
          </p:cNvPr>
          <p:cNvSpPr txBox="1"/>
          <p:nvPr/>
        </p:nvSpPr>
        <p:spPr>
          <a:xfrm>
            <a:off x="5335182" y="4466587"/>
            <a:ext cx="6627432" cy="276999"/>
          </a:xfrm>
          <a:prstGeom prst="rect">
            <a:avLst/>
          </a:prstGeom>
          <a:noFill/>
        </p:spPr>
        <p:txBody>
          <a:bodyPr wrap="square" rtlCol="0">
            <a:spAutoFit/>
          </a:bodyPr>
          <a:lstStyle/>
          <a:p>
            <a:r>
              <a:rPr lang="fr-FR" sz="1000" dirty="0">
                <a:latin typeface="Aptos" panose="020B0004020202020204" pitchFamily="34" charset="0"/>
              </a:rPr>
              <a:t>Charges (sur la base des budgets moyens du département et de la région de 2022 à 2024</a:t>
            </a:r>
            <a:r>
              <a:rPr lang="fr-FR" sz="1200" dirty="0">
                <a:latin typeface="Aptos" panose="020B0004020202020204" pitchFamily="34" charset="0"/>
              </a:rPr>
              <a:t>)                2 100 000 000€</a:t>
            </a:r>
          </a:p>
        </p:txBody>
      </p:sp>
      <p:sp>
        <p:nvSpPr>
          <p:cNvPr id="14" name="ZoneTexte 13">
            <a:extLst>
              <a:ext uri="{FF2B5EF4-FFF2-40B4-BE49-F238E27FC236}">
                <a16:creationId xmlns:a16="http://schemas.microsoft.com/office/drawing/2014/main" id="{95401B16-3FE1-904B-32E7-A34D023D0227}"/>
              </a:ext>
            </a:extLst>
          </p:cNvPr>
          <p:cNvSpPr txBox="1"/>
          <p:nvPr/>
        </p:nvSpPr>
        <p:spPr>
          <a:xfrm>
            <a:off x="655301" y="1407417"/>
            <a:ext cx="3895493" cy="4278094"/>
          </a:xfrm>
          <a:prstGeom prst="rect">
            <a:avLst/>
          </a:prstGeom>
          <a:noFill/>
        </p:spPr>
        <p:txBody>
          <a:bodyPr wrap="square">
            <a:spAutoFit/>
          </a:bodyPr>
          <a:lstStyle/>
          <a:p>
            <a:pPr marL="93300">
              <a:spcBef>
                <a:spcPts val="600"/>
              </a:spcBef>
              <a:spcAft>
                <a:spcPts val="1200"/>
              </a:spcAft>
            </a:pPr>
            <a:r>
              <a:rPr lang="en-GB" sz="1400" b="1" dirty="0">
                <a:solidFill>
                  <a:srgbClr val="001E58"/>
                </a:solidFill>
                <a:latin typeface="Aptos" panose="020B0004020202020204" pitchFamily="34" charset="0"/>
              </a:rPr>
              <a:t>METHODE : </a:t>
            </a:r>
            <a:r>
              <a:rPr lang="en-GB" sz="1400" b="1" dirty="0" err="1">
                <a:solidFill>
                  <a:srgbClr val="001E58"/>
                </a:solidFill>
                <a:latin typeface="Aptos" panose="020B0004020202020204" pitchFamily="34" charset="0"/>
              </a:rPr>
              <a:t>Approche</a:t>
            </a:r>
            <a:r>
              <a:rPr lang="en-GB" sz="1400" b="1" dirty="0">
                <a:solidFill>
                  <a:srgbClr val="001E58"/>
                </a:solidFill>
                <a:latin typeface="Aptos" panose="020B0004020202020204" pitchFamily="34" charset="0"/>
              </a:rPr>
              <a:t> </a:t>
            </a:r>
            <a:r>
              <a:rPr lang="en-GB" sz="1400" b="1" dirty="0" err="1">
                <a:solidFill>
                  <a:srgbClr val="001E58"/>
                </a:solidFill>
                <a:latin typeface="Aptos" panose="020B0004020202020204" pitchFamily="34" charset="0"/>
              </a:rPr>
              <a:t>suggérée</a:t>
            </a:r>
            <a:r>
              <a:rPr lang="en-GB" sz="1400" b="1" dirty="0">
                <a:solidFill>
                  <a:srgbClr val="001E58"/>
                </a:solidFill>
                <a:latin typeface="Aptos" panose="020B0004020202020204" pitchFamily="34" charset="0"/>
              </a:rPr>
              <a:t> de </a:t>
            </a:r>
            <a:r>
              <a:rPr lang="en-GB" sz="1400" b="1" dirty="0" err="1">
                <a:solidFill>
                  <a:srgbClr val="001E58"/>
                </a:solidFill>
                <a:latin typeface="Aptos" panose="020B0004020202020204" pitchFamily="34" charset="0"/>
              </a:rPr>
              <a:t>l’Etat</a:t>
            </a:r>
            <a:r>
              <a:rPr lang="en-GB" sz="1400" b="1" dirty="0">
                <a:solidFill>
                  <a:srgbClr val="001E58"/>
                </a:solidFill>
                <a:latin typeface="Aptos" panose="020B0004020202020204" pitchFamily="34" charset="0"/>
              </a:rPr>
              <a:t> </a:t>
            </a:r>
            <a:r>
              <a:rPr lang="en-GB" sz="1400" b="1" dirty="0" err="1">
                <a:solidFill>
                  <a:srgbClr val="001E58"/>
                </a:solidFill>
                <a:latin typeface="Aptos" panose="020B0004020202020204" pitchFamily="34" charset="0"/>
              </a:rPr>
              <a:t>préalable</a:t>
            </a:r>
            <a:r>
              <a:rPr lang="en-GB" sz="1400" b="1" dirty="0">
                <a:solidFill>
                  <a:srgbClr val="001E58"/>
                </a:solidFill>
                <a:latin typeface="Aptos" panose="020B0004020202020204" pitchFamily="34" charset="0"/>
              </a:rPr>
              <a:t> et </a:t>
            </a:r>
            <a:r>
              <a:rPr lang="en-GB" sz="1400" b="1" dirty="0" err="1">
                <a:solidFill>
                  <a:srgbClr val="001E58"/>
                </a:solidFill>
                <a:latin typeface="Aptos" panose="020B0004020202020204" pitchFamily="34" charset="0"/>
              </a:rPr>
              <a:t>spontané</a:t>
            </a:r>
            <a:r>
              <a:rPr lang="en-GB" sz="1400" b="1" dirty="0">
                <a:solidFill>
                  <a:srgbClr val="001E58"/>
                </a:solidFill>
                <a:latin typeface="Aptos" panose="020B0004020202020204" pitchFamily="34" charset="0"/>
              </a:rPr>
              <a:t> pour (</a:t>
            </a:r>
            <a:r>
              <a:rPr lang="en-GB" sz="1400" b="1" dirty="0" err="1">
                <a:solidFill>
                  <a:srgbClr val="001E58"/>
                </a:solidFill>
                <a:latin typeface="Aptos" panose="020B0004020202020204" pitchFamily="34" charset="0"/>
              </a:rPr>
              <a:t>i</a:t>
            </a:r>
            <a:r>
              <a:rPr lang="en-GB" sz="1400" b="1" dirty="0">
                <a:solidFill>
                  <a:srgbClr val="001E58"/>
                </a:solidFill>
                <a:latin typeface="Aptos" panose="020B0004020202020204" pitchFamily="34" charset="0"/>
              </a:rPr>
              <a:t>) confirmer les chiffres et </a:t>
            </a:r>
            <a:r>
              <a:rPr lang="en-GB" sz="1400" b="1" dirty="0" err="1">
                <a:solidFill>
                  <a:srgbClr val="001E58"/>
                </a:solidFill>
                <a:latin typeface="Aptos" panose="020B0004020202020204" pitchFamily="34" charset="0"/>
              </a:rPr>
              <a:t>évaluations</a:t>
            </a:r>
            <a:r>
              <a:rPr lang="en-GB" sz="1400" b="1" dirty="0">
                <a:solidFill>
                  <a:srgbClr val="001E58"/>
                </a:solidFill>
                <a:latin typeface="Aptos" panose="020B0004020202020204" pitchFamily="34" charset="0"/>
              </a:rPr>
              <a:t> et (ii) accord sur la </a:t>
            </a:r>
            <a:r>
              <a:rPr lang="en-GB" sz="1400" b="1" dirty="0" err="1">
                <a:solidFill>
                  <a:srgbClr val="001E58"/>
                </a:solidFill>
                <a:latin typeface="Aptos" panose="020B0004020202020204" pitchFamily="34" charset="0"/>
              </a:rPr>
              <a:t>méthode</a:t>
            </a:r>
            <a:r>
              <a:rPr lang="en-GB" sz="1400" b="1" dirty="0">
                <a:solidFill>
                  <a:srgbClr val="001E58"/>
                </a:solidFill>
                <a:latin typeface="Aptos" panose="020B0004020202020204" pitchFamily="34" charset="0"/>
              </a:rPr>
              <a:t>.</a:t>
            </a:r>
          </a:p>
          <a:p>
            <a:pPr marL="93300">
              <a:spcBef>
                <a:spcPts val="600"/>
              </a:spcBef>
              <a:spcAft>
                <a:spcPts val="1200"/>
              </a:spcAft>
            </a:pPr>
            <a:r>
              <a:rPr lang="en-GB" sz="1400" b="1" dirty="0">
                <a:solidFill>
                  <a:srgbClr val="001E58"/>
                </a:solidFill>
                <a:latin typeface="Aptos" panose="020B0004020202020204" pitchFamily="34" charset="0"/>
              </a:rPr>
              <a:t>EVALUATION :</a:t>
            </a:r>
          </a:p>
          <a:p>
            <a:pPr marL="93300">
              <a:spcBef>
                <a:spcPts val="600"/>
              </a:spcBef>
              <a:spcAft>
                <a:spcPts val="1200"/>
              </a:spcAft>
            </a:pPr>
            <a:r>
              <a:rPr lang="en-GB" sz="1400" b="1" dirty="0">
                <a:solidFill>
                  <a:srgbClr val="001E58"/>
                </a:solidFill>
                <a:latin typeface="Aptos" panose="020B0004020202020204" pitchFamily="34" charset="0"/>
              </a:rPr>
              <a:t>DGC</a:t>
            </a:r>
            <a:r>
              <a:rPr lang="en-GB" sz="1400" dirty="0">
                <a:solidFill>
                  <a:srgbClr val="001E58"/>
                </a:solidFill>
                <a:latin typeface="Aptos" panose="020B0004020202020204" pitchFamily="34" charset="0"/>
              </a:rPr>
              <a:t> : </a:t>
            </a:r>
            <a:r>
              <a:rPr lang="en-GB" sz="1400" b="1" dirty="0">
                <a:solidFill>
                  <a:srgbClr val="001E58"/>
                </a:solidFill>
                <a:latin typeface="Aptos" panose="020B0004020202020204" pitchFamily="34" charset="0"/>
              </a:rPr>
              <a:t>entre 600M€ et 1000M€ : </a:t>
            </a:r>
            <a:r>
              <a:rPr lang="en-GB" sz="1400" b="1" dirty="0" err="1">
                <a:solidFill>
                  <a:srgbClr val="001E58"/>
                </a:solidFill>
                <a:latin typeface="Aptos" panose="020B0004020202020204" pitchFamily="34" charset="0"/>
              </a:rPr>
              <a:t>différence</a:t>
            </a:r>
            <a:r>
              <a:rPr lang="en-GB" sz="1400" b="1" dirty="0">
                <a:solidFill>
                  <a:srgbClr val="001E58"/>
                </a:solidFill>
                <a:latin typeface="Aptos" panose="020B0004020202020204" pitchFamily="34" charset="0"/>
              </a:rPr>
              <a:t> entre </a:t>
            </a:r>
          </a:p>
          <a:p>
            <a:pPr marL="93300">
              <a:spcBef>
                <a:spcPts val="600"/>
              </a:spcBef>
              <a:spcAft>
                <a:spcPts val="1200"/>
              </a:spcAft>
            </a:pPr>
            <a:r>
              <a:rPr lang="en-GB" sz="1400" b="1" dirty="0">
                <a:solidFill>
                  <a:srgbClr val="001E58"/>
                </a:solidFill>
                <a:latin typeface="Aptos" panose="020B0004020202020204" pitchFamily="34" charset="0"/>
              </a:rPr>
              <a:t>	CHARGES (R+D – 2022-24) : 2.100.M€</a:t>
            </a:r>
          </a:p>
          <a:p>
            <a:pPr lvl="1" algn="ctr">
              <a:spcBef>
                <a:spcPts val="600"/>
              </a:spcBef>
              <a:spcAft>
                <a:spcPts val="1200"/>
              </a:spcAft>
            </a:pPr>
            <a:r>
              <a:rPr lang="en-GB" sz="1400" b="1" dirty="0">
                <a:solidFill>
                  <a:srgbClr val="001E58"/>
                </a:solidFill>
                <a:latin typeface="Aptos" panose="020B0004020202020204" pitchFamily="34" charset="0"/>
              </a:rPr>
              <a:t>Et </a:t>
            </a:r>
          </a:p>
          <a:p>
            <a:pPr lvl="1">
              <a:spcBef>
                <a:spcPts val="600"/>
              </a:spcBef>
              <a:spcAft>
                <a:spcPts val="1200"/>
              </a:spcAft>
            </a:pPr>
            <a:r>
              <a:rPr lang="en-GB" sz="1400" b="1" dirty="0">
                <a:solidFill>
                  <a:srgbClr val="001E58"/>
                </a:solidFill>
                <a:latin typeface="Aptos" panose="020B0004020202020204" pitchFamily="34" charset="0"/>
              </a:rPr>
              <a:t>POTENTIEL FISCAL  (2022-24) : 1.029.M€</a:t>
            </a:r>
          </a:p>
          <a:p>
            <a:pPr marL="742950" lvl="1" indent="-285750">
              <a:spcBef>
                <a:spcPts val="600"/>
              </a:spcBef>
              <a:spcAft>
                <a:spcPts val="1200"/>
              </a:spcAft>
              <a:buFont typeface="Wingdings" panose="05000000000000000000" pitchFamily="2" charset="2"/>
              <a:buChar char="Ø"/>
            </a:pPr>
            <a:r>
              <a:rPr lang="en-GB" sz="1400" b="1" dirty="0">
                <a:solidFill>
                  <a:srgbClr val="001E58"/>
                </a:solidFill>
                <a:latin typeface="Aptos" panose="020B0004020202020204" pitchFamily="34" charset="0"/>
              </a:rPr>
              <a:t>Non prise </a:t>
            </a:r>
            <a:r>
              <a:rPr lang="en-GB" sz="1400" b="1" dirty="0" err="1">
                <a:solidFill>
                  <a:srgbClr val="001E58"/>
                </a:solidFill>
                <a:latin typeface="Aptos" panose="020B0004020202020204" pitchFamily="34" charset="0"/>
              </a:rPr>
              <a:t>en</a:t>
            </a:r>
            <a:r>
              <a:rPr lang="en-GB" sz="1400" b="1" dirty="0">
                <a:solidFill>
                  <a:srgbClr val="001E58"/>
                </a:solidFill>
                <a:latin typeface="Aptos" panose="020B0004020202020204" pitchFamily="34" charset="0"/>
              </a:rPr>
              <a:t> </a:t>
            </a:r>
            <a:r>
              <a:rPr lang="en-GB" sz="1400" b="1" dirty="0" err="1">
                <a:solidFill>
                  <a:srgbClr val="001E58"/>
                </a:solidFill>
                <a:latin typeface="Aptos" panose="020B0004020202020204" pitchFamily="34" charset="0"/>
              </a:rPr>
              <a:t>compte</a:t>
            </a:r>
            <a:r>
              <a:rPr lang="en-GB" sz="1400" b="1" dirty="0">
                <a:solidFill>
                  <a:srgbClr val="001E58"/>
                </a:solidFill>
                <a:latin typeface="Aptos" panose="020B0004020202020204" pitchFamily="34" charset="0"/>
              </a:rPr>
              <a:t> des </a:t>
            </a:r>
            <a:r>
              <a:rPr lang="en-GB" sz="1400" b="1" dirty="0" err="1">
                <a:solidFill>
                  <a:srgbClr val="001E58"/>
                </a:solidFill>
                <a:latin typeface="Aptos" panose="020B0004020202020204" pitchFamily="34" charset="0"/>
              </a:rPr>
              <a:t>dotations</a:t>
            </a:r>
            <a:r>
              <a:rPr lang="en-GB" sz="1400" b="1" dirty="0">
                <a:solidFill>
                  <a:srgbClr val="001E58"/>
                </a:solidFill>
                <a:latin typeface="Aptos" panose="020B0004020202020204" pitchFamily="34" charset="0"/>
              </a:rPr>
              <a:t> </a:t>
            </a:r>
            <a:r>
              <a:rPr lang="en-GB" sz="1400" b="1" dirty="0" err="1">
                <a:solidFill>
                  <a:srgbClr val="001E58"/>
                </a:solidFill>
                <a:latin typeface="Aptos" panose="020B0004020202020204" pitchFamily="34" charset="0"/>
              </a:rPr>
              <a:t>européennes</a:t>
            </a:r>
            <a:r>
              <a:rPr lang="en-GB" sz="1400" b="1" dirty="0">
                <a:solidFill>
                  <a:srgbClr val="001E58"/>
                </a:solidFill>
                <a:latin typeface="Aptos" panose="020B0004020202020204" pitchFamily="34" charset="0"/>
              </a:rPr>
              <a:t> qui </a:t>
            </a:r>
            <a:r>
              <a:rPr lang="en-GB" sz="1400" b="1" dirty="0" err="1">
                <a:solidFill>
                  <a:srgbClr val="001E58"/>
                </a:solidFill>
                <a:latin typeface="Aptos" panose="020B0004020202020204" pitchFamily="34" charset="0"/>
              </a:rPr>
              <a:t>viennent</a:t>
            </a:r>
            <a:r>
              <a:rPr lang="en-GB" sz="1400" b="1" dirty="0">
                <a:solidFill>
                  <a:srgbClr val="001E58"/>
                </a:solidFill>
                <a:latin typeface="Aptos" panose="020B0004020202020204" pitchFamily="34" charset="0"/>
              </a:rPr>
              <a:t> </a:t>
            </a:r>
            <a:r>
              <a:rPr lang="en-GB" sz="1400" b="1" dirty="0" err="1">
                <a:solidFill>
                  <a:srgbClr val="001E58"/>
                </a:solidFill>
                <a:latin typeface="Aptos" panose="020B0004020202020204" pitchFamily="34" charset="0"/>
              </a:rPr>
              <a:t>en</a:t>
            </a:r>
            <a:r>
              <a:rPr lang="en-GB" sz="1400" b="1" dirty="0">
                <a:solidFill>
                  <a:srgbClr val="001E58"/>
                </a:solidFill>
                <a:latin typeface="Aptos" panose="020B0004020202020204" pitchFamily="34" charset="0"/>
              </a:rPr>
              <a:t> supplement</a:t>
            </a:r>
          </a:p>
        </p:txBody>
      </p:sp>
      <p:sp>
        <p:nvSpPr>
          <p:cNvPr id="3" name="Title 4">
            <a:extLst>
              <a:ext uri="{FF2B5EF4-FFF2-40B4-BE49-F238E27FC236}">
                <a16:creationId xmlns:a16="http://schemas.microsoft.com/office/drawing/2014/main" id="{C3723EBE-25C7-8A9D-9655-A9426379102A}"/>
              </a:ext>
            </a:extLst>
          </p:cNvPr>
          <p:cNvSpPr txBox="1">
            <a:spLocks/>
          </p:cNvSpPr>
          <p:nvPr/>
        </p:nvSpPr>
        <p:spPr bwMode="black">
          <a:xfrm>
            <a:off x="862649" y="357913"/>
            <a:ext cx="11004001" cy="706068"/>
          </a:xfrm>
          <a:prstGeom prst="rect">
            <a:avLst/>
          </a:prstGeom>
          <a:noFill/>
          <a:ln w="63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br>
              <a:rPr lang="en-GB" sz="2000" b="1" kern="0" spc="450" dirty="0">
                <a:solidFill>
                  <a:sysClr val="windowText" lastClr="000000"/>
                </a:solidFill>
              </a:rPr>
            </a:br>
            <a:br>
              <a:rPr lang="en-GB" sz="2000" b="1" kern="0" spc="450" dirty="0">
                <a:solidFill>
                  <a:sysClr val="windowText" lastClr="000000"/>
                </a:solidFill>
              </a:rPr>
            </a:br>
            <a:br>
              <a:rPr lang="en-GB" sz="2000" b="1" kern="0" spc="450" dirty="0">
                <a:solidFill>
                  <a:sysClr val="windowText" lastClr="000000"/>
                </a:solidFill>
              </a:rPr>
            </a:br>
            <a:r>
              <a:rPr lang="fr-FR" sz="2000" b="1" kern="0" spc="450" dirty="0">
                <a:solidFill>
                  <a:srgbClr val="002060"/>
                </a:solidFill>
                <a:latin typeface="Aptos" panose="020B0004020202020204" pitchFamily="34" charset="0"/>
              </a:rPr>
              <a:t>Relations financières avec l’État – profil budgétaire de la future COM</a:t>
            </a:r>
            <a:br>
              <a:rPr lang="en-GB" sz="2000" b="1" kern="0" dirty="0">
                <a:solidFill>
                  <a:schemeClr val="bg1"/>
                </a:solidFill>
              </a:rPr>
            </a:br>
            <a:br>
              <a:rPr lang="en-GB" sz="2000" b="1" kern="0" spc="450" dirty="0">
                <a:solidFill>
                  <a:srgbClr val="002060"/>
                </a:solidFill>
              </a:rPr>
            </a:br>
            <a:br>
              <a:rPr lang="en-GB" sz="2000" b="1" kern="0" spc="450" dirty="0">
                <a:solidFill>
                  <a:srgbClr val="002060"/>
                </a:solidFill>
              </a:rPr>
            </a:br>
            <a:endParaRPr lang="en-GB" sz="2000" kern="0" dirty="0">
              <a:solidFill>
                <a:sysClr val="windowText" lastClr="000000"/>
              </a:solidFill>
            </a:endParaRPr>
          </a:p>
        </p:txBody>
      </p:sp>
    </p:spTree>
    <p:extLst>
      <p:ext uri="{BB962C8B-B14F-4D97-AF65-F5344CB8AC3E}">
        <p14:creationId xmlns:p14="http://schemas.microsoft.com/office/powerpoint/2010/main" val="3086912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2C1AE-72DD-0B72-E8CD-09C9CC3AB07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4A5F2CC-F50E-4D04-4CA0-395BAF8A1D9D}"/>
              </a:ext>
            </a:extLst>
          </p:cNvPr>
          <p:cNvSpPr>
            <a:spLocks noGrp="1"/>
          </p:cNvSpPr>
          <p:nvPr>
            <p:ph idx="1"/>
          </p:nvPr>
        </p:nvSpPr>
        <p:spPr>
          <a:xfrm>
            <a:off x="963882" y="1442379"/>
            <a:ext cx="4196489" cy="3973241"/>
          </a:xfrm>
          <a:solidFill>
            <a:schemeClr val="bg1">
              <a:alpha val="10000"/>
            </a:schemeClr>
          </a:solidFill>
        </p:spPr>
        <p:txBody>
          <a:bodyPr>
            <a:normAutofit/>
          </a:bodyPr>
          <a:lstStyle/>
          <a:p>
            <a:pPr algn="just"/>
            <a:r>
              <a:rPr lang="fr-FR" sz="1400" b="1" dirty="0">
                <a:solidFill>
                  <a:srgbClr val="00204F"/>
                </a:solidFill>
                <a:latin typeface="Aptos" panose="020B0004020202020204" pitchFamily="34" charset="0"/>
              </a:rPr>
              <a:t>Recettes fiscales propres pour la moitié du budget (1 milliard d’euros)</a:t>
            </a:r>
          </a:p>
          <a:p>
            <a:pPr lvl="1" algn="just">
              <a:buFont typeface="Wingdings" pitchFamily="2" charset="2"/>
              <a:buChar char="§"/>
            </a:pPr>
            <a:r>
              <a:rPr lang="fr-FR" sz="1400" dirty="0">
                <a:solidFill>
                  <a:srgbClr val="00204F"/>
                </a:solidFill>
                <a:latin typeface="Aptos" panose="020B0004020202020204" pitchFamily="34" charset="0"/>
              </a:rPr>
              <a:t>Correspond au potentiel fiscal existant</a:t>
            </a:r>
          </a:p>
          <a:p>
            <a:pPr lvl="1" algn="just">
              <a:buFont typeface="Wingdings" pitchFamily="2" charset="2"/>
              <a:buChar char="§"/>
            </a:pPr>
            <a:r>
              <a:rPr lang="fr-FR" sz="1400" dirty="0">
                <a:solidFill>
                  <a:srgbClr val="00204F"/>
                </a:solidFill>
                <a:latin typeface="Aptos" panose="020B0004020202020204" pitchFamily="34" charset="0"/>
              </a:rPr>
              <a:t>Taxes et dotation garantie aux communes sur les recettes de l’OM extournés</a:t>
            </a:r>
          </a:p>
          <a:p>
            <a:pPr algn="just">
              <a:buFont typeface="Wingdings" pitchFamily="2" charset="2"/>
              <a:buChar char="§"/>
            </a:pPr>
            <a:r>
              <a:rPr lang="fr-FR" sz="1400" b="1" dirty="0">
                <a:solidFill>
                  <a:srgbClr val="00204F"/>
                </a:solidFill>
                <a:latin typeface="Aptos" panose="020B0004020202020204" pitchFamily="34" charset="0"/>
              </a:rPr>
              <a:t>Défis du transfert de compétence fiscale  </a:t>
            </a:r>
            <a:r>
              <a:rPr lang="fr-FR" sz="1400" dirty="0">
                <a:solidFill>
                  <a:srgbClr val="00204F"/>
                </a:solidFill>
                <a:latin typeface="Aptos" panose="020B0004020202020204" pitchFamily="34" charset="0"/>
              </a:rPr>
              <a:t>du fait de la </a:t>
            </a:r>
            <a:r>
              <a:rPr lang="fr-FR" sz="1400" b="1" dirty="0">
                <a:solidFill>
                  <a:srgbClr val="00204F"/>
                </a:solidFill>
                <a:latin typeface="Aptos" panose="020B0004020202020204" pitchFamily="34" charset="0"/>
              </a:rPr>
              <a:t>reconfiguration des équilibres normatifs, administratifs et financiers</a:t>
            </a:r>
          </a:p>
          <a:p>
            <a:pPr lvl="2" algn="just">
              <a:buFont typeface="Wingdings" pitchFamily="2" charset="2"/>
              <a:buChar char="§"/>
            </a:pPr>
            <a:r>
              <a:rPr lang="fr-FR" sz="1400" dirty="0">
                <a:solidFill>
                  <a:srgbClr val="00204F"/>
                </a:solidFill>
                <a:latin typeface="Aptos" panose="020B0004020202020204" pitchFamily="34" charset="0"/>
              </a:rPr>
              <a:t>Garantir l’autonomie de la Collectivité, la continuité des services publics et soutenabilité des finances locales</a:t>
            </a:r>
          </a:p>
          <a:p>
            <a:pPr lvl="2" algn="just">
              <a:buFont typeface="Wingdings" pitchFamily="2" charset="2"/>
              <a:buChar char="§"/>
            </a:pPr>
            <a:r>
              <a:rPr lang="fr-FR" sz="1400" dirty="0">
                <a:solidFill>
                  <a:srgbClr val="00204F"/>
                </a:solidFill>
                <a:latin typeface="Aptos" panose="020B0004020202020204" pitchFamily="34" charset="0"/>
              </a:rPr>
              <a:t>Anticiper très en amont la gestion matérielle de la collecte de l’impôt par la future COM</a:t>
            </a:r>
          </a:p>
          <a:p>
            <a:pPr lvl="1" algn="just">
              <a:spcAft>
                <a:spcPts val="1200"/>
              </a:spcAft>
              <a:buFont typeface="Wingdings" pitchFamily="2" charset="2"/>
              <a:buChar char="§"/>
            </a:pPr>
            <a:endParaRPr lang="fr-FR" sz="1400" dirty="0">
              <a:solidFill>
                <a:srgbClr val="00204F"/>
              </a:solidFill>
              <a:latin typeface="Aptos" panose="020B0004020202020204" pitchFamily="34" charset="0"/>
            </a:endParaRPr>
          </a:p>
          <a:p>
            <a:pPr algn="just">
              <a:spcAft>
                <a:spcPts val="1200"/>
              </a:spcAft>
              <a:buFont typeface="Wingdings" pitchFamily="2" charset="2"/>
              <a:buChar char="§"/>
            </a:pPr>
            <a:endParaRPr lang="fr-FR" sz="1400" dirty="0">
              <a:solidFill>
                <a:srgbClr val="00204F"/>
              </a:solidFill>
              <a:latin typeface="Aptos" panose="020B0004020202020204" pitchFamily="34" charset="0"/>
            </a:endParaRPr>
          </a:p>
          <a:p>
            <a:pPr lvl="1" algn="just">
              <a:spcAft>
                <a:spcPts val="1200"/>
              </a:spcAft>
            </a:pPr>
            <a:endParaRPr lang="fr-FR" sz="1400" dirty="0">
              <a:solidFill>
                <a:srgbClr val="00204F"/>
              </a:solidFill>
              <a:latin typeface="Aptos" panose="020B0004020202020204" pitchFamily="34" charset="0"/>
            </a:endParaRPr>
          </a:p>
          <a:p>
            <a:pPr lvl="1" algn="just">
              <a:spcAft>
                <a:spcPts val="1200"/>
              </a:spcAft>
            </a:pPr>
            <a:endParaRPr lang="fr-FR" sz="1400" dirty="0">
              <a:solidFill>
                <a:srgbClr val="00204F"/>
              </a:solidFill>
              <a:latin typeface="Aptos" panose="020B0004020202020204" pitchFamily="34" charset="0"/>
            </a:endParaRPr>
          </a:p>
          <a:p>
            <a:pPr lvl="2" algn="just">
              <a:spcAft>
                <a:spcPts val="1200"/>
              </a:spcAft>
              <a:buFont typeface="Wingdings" panose="05000000000000000000" pitchFamily="2" charset="2"/>
              <a:buChar char="Ø"/>
            </a:pPr>
            <a:endParaRPr lang="fr-FR" sz="1400" noProof="1">
              <a:solidFill>
                <a:srgbClr val="00204F"/>
              </a:solidFill>
              <a:latin typeface="Aptos" panose="020B0004020202020204" pitchFamily="34" charset="0"/>
            </a:endParaRPr>
          </a:p>
          <a:p>
            <a:pPr marL="228600" lvl="1" indent="0" algn="just">
              <a:spcAft>
                <a:spcPts val="1200"/>
              </a:spcAft>
              <a:buNone/>
            </a:pPr>
            <a:endParaRPr lang="fr-FR" sz="1400" dirty="0">
              <a:solidFill>
                <a:srgbClr val="00204F"/>
              </a:solidFill>
              <a:latin typeface="Aptos" panose="020B0004020202020204" pitchFamily="34" charset="0"/>
            </a:endParaRPr>
          </a:p>
        </p:txBody>
      </p:sp>
      <p:pic>
        <p:nvPicPr>
          <p:cNvPr id="3" name="Image 2" descr="Une image contenant texte, capture d’écran, nombre, Police&#10;&#10;Le contenu généré par l’IA peut être incorrect.">
            <a:extLst>
              <a:ext uri="{FF2B5EF4-FFF2-40B4-BE49-F238E27FC236}">
                <a16:creationId xmlns:a16="http://schemas.microsoft.com/office/drawing/2014/main" id="{3A80AD83-DD08-D8C1-70AD-5C023C62D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163" y="2096594"/>
            <a:ext cx="5762625" cy="2233295"/>
          </a:xfrm>
          <a:prstGeom prst="rect">
            <a:avLst/>
          </a:prstGeom>
        </p:spPr>
      </p:pic>
      <p:sp>
        <p:nvSpPr>
          <p:cNvPr id="10" name="Title 4">
            <a:extLst>
              <a:ext uri="{FF2B5EF4-FFF2-40B4-BE49-F238E27FC236}">
                <a16:creationId xmlns:a16="http://schemas.microsoft.com/office/drawing/2014/main" id="{6672C340-4AD0-1E89-71B4-0199D6182AB3}"/>
              </a:ext>
            </a:extLst>
          </p:cNvPr>
          <p:cNvSpPr txBox="1">
            <a:spLocks/>
          </p:cNvSpPr>
          <p:nvPr/>
        </p:nvSpPr>
        <p:spPr bwMode="black">
          <a:xfrm>
            <a:off x="862649" y="357913"/>
            <a:ext cx="11004001" cy="706068"/>
          </a:xfrm>
          <a:prstGeom prst="rect">
            <a:avLst/>
          </a:prstGeom>
          <a:noFill/>
          <a:ln w="63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br>
              <a:rPr lang="en-GB" sz="2000" b="1" kern="0" spc="450" dirty="0">
                <a:solidFill>
                  <a:sysClr val="windowText" lastClr="000000"/>
                </a:solidFill>
              </a:rPr>
            </a:br>
            <a:br>
              <a:rPr lang="en-GB" sz="2000" b="1" kern="0" spc="450" dirty="0">
                <a:solidFill>
                  <a:sysClr val="windowText" lastClr="000000"/>
                </a:solidFill>
              </a:rPr>
            </a:br>
            <a:br>
              <a:rPr lang="en-GB" sz="2000" b="1" kern="0" spc="450" dirty="0">
                <a:solidFill>
                  <a:sysClr val="windowText" lastClr="000000"/>
                </a:solidFill>
              </a:rPr>
            </a:br>
            <a:r>
              <a:rPr lang="fr-FR" sz="2000" b="1" kern="0" spc="450" dirty="0">
                <a:solidFill>
                  <a:srgbClr val="002060"/>
                </a:solidFill>
                <a:latin typeface="Aptos" panose="020B0004020202020204" pitchFamily="34" charset="0"/>
              </a:rPr>
              <a:t>Relations financières avec l’État – profil budgétaire de la future COM</a:t>
            </a:r>
            <a:br>
              <a:rPr lang="en-GB" sz="2000" b="1" kern="0" dirty="0">
                <a:solidFill>
                  <a:schemeClr val="bg1"/>
                </a:solidFill>
              </a:rPr>
            </a:br>
            <a:br>
              <a:rPr lang="en-GB" sz="2000" b="1" kern="0" spc="450" dirty="0">
                <a:solidFill>
                  <a:srgbClr val="002060"/>
                </a:solidFill>
              </a:rPr>
            </a:br>
            <a:br>
              <a:rPr lang="en-GB" sz="2000" b="1" kern="0" spc="450" dirty="0">
                <a:solidFill>
                  <a:srgbClr val="002060"/>
                </a:solidFill>
              </a:rPr>
            </a:br>
            <a:endParaRPr lang="en-GB" sz="2000" kern="0" dirty="0">
              <a:solidFill>
                <a:sysClr val="windowText" lastClr="000000"/>
              </a:solidFill>
            </a:endParaRPr>
          </a:p>
        </p:txBody>
      </p:sp>
    </p:spTree>
    <p:extLst>
      <p:ext uri="{BB962C8B-B14F-4D97-AF65-F5344CB8AC3E}">
        <p14:creationId xmlns:p14="http://schemas.microsoft.com/office/powerpoint/2010/main" val="155278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D3510-4D00-DE9E-77BA-311A8B6A0AD5}"/>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21DB10C4-95B3-1E2A-AAED-695DDF4A3D81}"/>
              </a:ext>
            </a:extLst>
          </p:cNvPr>
          <p:cNvSpPr>
            <a:spLocks noGrp="1"/>
          </p:cNvSpPr>
          <p:nvPr>
            <p:ph type="title"/>
          </p:nvPr>
        </p:nvSpPr>
        <p:spPr>
          <a:xfrm>
            <a:off x="763572" y="2477131"/>
            <a:ext cx="4174332" cy="1632956"/>
          </a:xfrm>
          <a:noFill/>
          <a:ln>
            <a:solidFill>
              <a:srgbClr val="002060"/>
            </a:solidFill>
          </a:ln>
        </p:spPr>
        <p:txBody>
          <a:bodyPr>
            <a:noAutofit/>
          </a:bodyPr>
          <a:lstStyle/>
          <a:p>
            <a:pPr marL="361950" lvl="1" indent="0" algn="ctr"/>
            <a:br>
              <a:rPr lang="en-GB" sz="2000" b="1" dirty="0">
                <a:solidFill>
                  <a:srgbClr val="00204F"/>
                </a:solidFill>
                <a:latin typeface="Aptos" panose="020B0004020202020204" pitchFamily="34" charset="0"/>
              </a:rPr>
            </a:br>
            <a:br>
              <a:rPr lang="en-GB" sz="2000" b="1" dirty="0">
                <a:solidFill>
                  <a:srgbClr val="001E58"/>
                </a:solidFill>
                <a:latin typeface="Aptos" panose="020B0004020202020204" pitchFamily="34" charset="0"/>
              </a:rPr>
            </a:br>
            <a:br>
              <a:rPr lang="en-GB" sz="2000" b="1" dirty="0">
                <a:solidFill>
                  <a:srgbClr val="001E58"/>
                </a:solidFill>
                <a:latin typeface="Aptos" panose="020B0004020202020204" pitchFamily="34" charset="0"/>
              </a:rPr>
            </a:br>
            <a:r>
              <a:rPr lang="en-GB" sz="2000" b="1" dirty="0">
                <a:solidFill>
                  <a:srgbClr val="001E58"/>
                </a:solidFill>
                <a:latin typeface="Aptos" panose="020B0004020202020204" pitchFamily="34" charset="0"/>
              </a:rPr>
              <a:t>COMPETENCE FISCALE :</a:t>
            </a:r>
            <a:br>
              <a:rPr lang="en-GB" sz="2000" b="1" dirty="0">
                <a:solidFill>
                  <a:srgbClr val="001E58"/>
                </a:solidFill>
                <a:latin typeface="Aptos" panose="020B0004020202020204" pitchFamily="34" charset="0"/>
              </a:rPr>
            </a:br>
            <a:r>
              <a:rPr lang="en-GB" sz="2000" b="1" dirty="0">
                <a:solidFill>
                  <a:srgbClr val="001E58"/>
                </a:solidFill>
                <a:latin typeface="Aptos" panose="020B0004020202020204" pitchFamily="34" charset="0"/>
              </a:rPr>
              <a:t>PISTES DE REFLEXION SUR UNE POLIQUE FISCALE ADAPTEE</a:t>
            </a:r>
            <a:br>
              <a:rPr lang="en-GB" sz="2000" b="1" spc="300" dirty="0">
                <a:solidFill>
                  <a:srgbClr val="001E58"/>
                </a:solidFill>
                <a:latin typeface="Aptos" panose="020B0004020202020204" pitchFamily="34" charset="0"/>
              </a:rPr>
            </a:br>
            <a:br>
              <a:rPr lang="en-GB" sz="2000" b="1" dirty="0">
                <a:solidFill>
                  <a:srgbClr val="001E58"/>
                </a:solidFill>
                <a:latin typeface="Aptos" panose="020B0004020202020204" pitchFamily="34" charset="0"/>
              </a:rPr>
            </a:br>
            <a:br>
              <a:rPr lang="en-GB" sz="2000" b="1" dirty="0">
                <a:solidFill>
                  <a:srgbClr val="00204F"/>
                </a:solidFill>
                <a:latin typeface="Aptos" panose="020B0004020202020204" pitchFamily="34" charset="0"/>
              </a:rPr>
            </a:br>
            <a:endParaRPr lang="en-GB" sz="2000" b="1" dirty="0">
              <a:solidFill>
                <a:srgbClr val="00204F"/>
              </a:solidFill>
              <a:latin typeface="Aptos" panose="020B0004020202020204" pitchFamily="34" charset="0"/>
            </a:endParaRPr>
          </a:p>
        </p:txBody>
      </p:sp>
      <p:sp>
        <p:nvSpPr>
          <p:cNvPr id="3" name="ZoneTexte 2">
            <a:extLst>
              <a:ext uri="{FF2B5EF4-FFF2-40B4-BE49-F238E27FC236}">
                <a16:creationId xmlns:a16="http://schemas.microsoft.com/office/drawing/2014/main" id="{E96462D5-1A76-185D-BDFF-DFBFABA9FE23}"/>
              </a:ext>
            </a:extLst>
          </p:cNvPr>
          <p:cNvSpPr txBox="1"/>
          <p:nvPr/>
        </p:nvSpPr>
        <p:spPr>
          <a:xfrm>
            <a:off x="6096000" y="2687032"/>
            <a:ext cx="5401558" cy="1213153"/>
          </a:xfrm>
          <a:prstGeom prst="rect">
            <a:avLst/>
          </a:prstGeom>
          <a:noFill/>
        </p:spPr>
        <p:txBody>
          <a:bodyPr wrap="square">
            <a:spAutoFit/>
          </a:bodyPr>
          <a:lstStyle/>
          <a:p>
            <a:pPr marL="361950" lvl="1" indent="0" algn="just">
              <a:buNone/>
            </a:pPr>
            <a:r>
              <a:rPr lang="fr-FR" sz="1800" noProof="1">
                <a:solidFill>
                  <a:srgbClr val="00204F"/>
                </a:solidFill>
                <a:latin typeface="Aptos" panose="020B0004020202020204" pitchFamily="34" charset="0"/>
              </a:rPr>
              <a:t>Le choix d’une fiscalité relève d’un arbitrage politique car il est le reflet d’une vision sociétale et d’un projet économique </a:t>
            </a:r>
          </a:p>
          <a:p>
            <a:pPr>
              <a:spcBef>
                <a:spcPts val="115"/>
              </a:spcBef>
              <a:spcAft>
                <a:spcPts val="115"/>
              </a:spcAft>
            </a:pPr>
            <a:endParaRPr lang="fr-FR" i="1" dirty="0">
              <a:solidFill>
                <a:srgbClr val="001E58"/>
              </a:solidFill>
              <a:latin typeface="Aptos" panose="020B0004020202020204" pitchFamily="34" charset="0"/>
            </a:endParaRPr>
          </a:p>
        </p:txBody>
      </p:sp>
    </p:spTree>
    <p:extLst>
      <p:ext uri="{BB962C8B-B14F-4D97-AF65-F5344CB8AC3E}">
        <p14:creationId xmlns:p14="http://schemas.microsoft.com/office/powerpoint/2010/main" val="216225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D5AA6-491B-2BF1-7639-821D17A7E1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EBA45A-C2DC-7549-1B43-2896808722CC}"/>
              </a:ext>
            </a:extLst>
          </p:cNvPr>
          <p:cNvSpPr>
            <a:spLocks noGrp="1"/>
          </p:cNvSpPr>
          <p:nvPr>
            <p:ph type="title"/>
          </p:nvPr>
        </p:nvSpPr>
        <p:spPr>
          <a:xfrm>
            <a:off x="888467" y="274320"/>
            <a:ext cx="11004001" cy="856896"/>
          </a:xfrm>
          <a:noFill/>
          <a:ln w="12700"/>
        </p:spPr>
        <p:txBody>
          <a:bodyPr>
            <a:noAutofit/>
          </a:bodyPr>
          <a:lstStyle/>
          <a:p>
            <a:pPr marL="1153950" lvl="1" indent="0" algn="ctr">
              <a:spcBef>
                <a:spcPts val="600"/>
              </a:spcBef>
              <a:spcAft>
                <a:spcPts val="600"/>
              </a:spcAft>
            </a:pPr>
            <a:br>
              <a:rPr lang="en-GB" sz="2000" b="1" spc="450" dirty="0">
                <a:latin typeface="Aptos" panose="020B0004020202020204" pitchFamily="34" charset="0"/>
              </a:rPr>
            </a:br>
            <a:br>
              <a:rPr lang="en-GB" sz="2000" b="1" spc="450" dirty="0">
                <a:latin typeface="Aptos" panose="020B0004020202020204" pitchFamily="34" charset="0"/>
              </a:rPr>
            </a:br>
            <a:br>
              <a:rPr lang="en-GB" sz="2000" b="1" spc="450" dirty="0">
                <a:latin typeface="Aptos" panose="020B0004020202020204" pitchFamily="34" charset="0"/>
              </a:rPr>
            </a:br>
            <a:r>
              <a:rPr lang="fr-FR" sz="2000" b="1" spc="390" dirty="0">
                <a:solidFill>
                  <a:srgbClr val="002060"/>
                </a:solidFill>
                <a:latin typeface="Aptos" panose="020B0004020202020204" pitchFamily="34" charset="0"/>
              </a:rPr>
              <a:t>Compétence fiscale: pistes de réflexion pour une politique fiscale adaptée</a:t>
            </a:r>
            <a:br>
              <a:rPr lang="en-GB" sz="2000" b="1" dirty="0">
                <a:solidFill>
                  <a:schemeClr val="bg1"/>
                </a:solidFill>
                <a:latin typeface="Aptos" panose="020B0004020202020204" pitchFamily="34" charset="0"/>
              </a:rPr>
            </a:br>
            <a:br>
              <a:rPr lang="en-GB" sz="2000" b="1" spc="450" dirty="0">
                <a:solidFill>
                  <a:srgbClr val="002060"/>
                </a:solidFill>
                <a:latin typeface="Aptos" panose="020B0004020202020204" pitchFamily="34" charset="0"/>
              </a:rPr>
            </a:br>
            <a:br>
              <a:rPr lang="en-GB" sz="2000" b="1" spc="450" dirty="0">
                <a:solidFill>
                  <a:srgbClr val="002060"/>
                </a:solidFill>
                <a:latin typeface="Aptos" panose="020B0004020202020204" pitchFamily="34" charset="0"/>
              </a:rPr>
            </a:br>
            <a:endParaRPr lang="en-GB" sz="2000" dirty="0">
              <a:latin typeface="Aptos" panose="020B0004020202020204" pitchFamily="34" charset="0"/>
            </a:endParaRPr>
          </a:p>
        </p:txBody>
      </p:sp>
      <p:sp>
        <p:nvSpPr>
          <p:cNvPr id="6" name="Content Placeholder 5">
            <a:extLst>
              <a:ext uri="{FF2B5EF4-FFF2-40B4-BE49-F238E27FC236}">
                <a16:creationId xmlns:a16="http://schemas.microsoft.com/office/drawing/2014/main" id="{B02C9136-66BB-3267-DC04-AE5153BE4216}"/>
              </a:ext>
            </a:extLst>
          </p:cNvPr>
          <p:cNvSpPr>
            <a:spLocks noGrp="1"/>
          </p:cNvSpPr>
          <p:nvPr>
            <p:ph idx="1"/>
          </p:nvPr>
        </p:nvSpPr>
        <p:spPr>
          <a:xfrm>
            <a:off x="888467" y="674173"/>
            <a:ext cx="11004000" cy="5416661"/>
          </a:xfrm>
          <a:solidFill>
            <a:schemeClr val="bg1">
              <a:alpha val="10000"/>
            </a:schemeClr>
          </a:solidFill>
        </p:spPr>
        <p:txBody>
          <a:bodyPr>
            <a:normAutofit/>
          </a:bodyPr>
          <a:lstStyle/>
          <a:p>
            <a:pPr>
              <a:spcAft>
                <a:spcPts val="1200"/>
              </a:spcAft>
              <a:buFont typeface="Wingdings" pitchFamily="2" charset="2"/>
              <a:buChar char="§"/>
            </a:pPr>
            <a:endParaRPr lang="fr-FR" sz="1500" b="1" dirty="0">
              <a:latin typeface="Aptos" panose="020B0004020202020204" pitchFamily="34" charset="0"/>
            </a:endParaRPr>
          </a:p>
          <a:p>
            <a:pPr marL="0" indent="0" algn="just">
              <a:buNone/>
            </a:pPr>
            <a:r>
              <a:rPr lang="fr-FR" sz="1500" b="1" dirty="0">
                <a:solidFill>
                  <a:srgbClr val="00204F"/>
                </a:solidFill>
                <a:latin typeface="Aptos" panose="020B0004020202020204" pitchFamily="34" charset="0"/>
              </a:rPr>
              <a:t>Champ du Transfert de compétence :</a:t>
            </a:r>
          </a:p>
          <a:p>
            <a:pPr algn="just">
              <a:buFont typeface="Wingdings" pitchFamily="2" charset="2"/>
              <a:buChar char="§"/>
            </a:pPr>
            <a:endParaRPr lang="fr-FR" sz="1500" dirty="0">
              <a:solidFill>
                <a:srgbClr val="00204F"/>
              </a:solidFill>
              <a:latin typeface="Aptos" panose="020B0004020202020204" pitchFamily="34" charset="0"/>
            </a:endParaRPr>
          </a:p>
          <a:p>
            <a:pPr marL="611550" lvl="1" indent="-342900" algn="just">
              <a:buFont typeface="Wingdings" pitchFamily="2" charset="2"/>
              <a:buChar char="§"/>
            </a:pPr>
            <a:r>
              <a:rPr lang="fr-FR" sz="1500" b="1" dirty="0">
                <a:solidFill>
                  <a:srgbClr val="00204F"/>
                </a:solidFill>
                <a:latin typeface="Aptos" panose="020B0004020202020204" pitchFamily="34" charset="0"/>
              </a:rPr>
              <a:t>Les impôts d’Etat, de la Région et du Département </a:t>
            </a:r>
            <a:r>
              <a:rPr lang="fr-FR" sz="1500" dirty="0">
                <a:solidFill>
                  <a:srgbClr val="00204F"/>
                </a:solidFill>
                <a:latin typeface="Aptos" panose="020B0004020202020204" pitchFamily="34" charset="0"/>
              </a:rPr>
              <a:t>relèveront de la compétence de la Collectivité unique (anciennement région et département)</a:t>
            </a:r>
          </a:p>
          <a:p>
            <a:pPr marL="821100" lvl="2" indent="-285750" algn="just">
              <a:buFont typeface="Wingdings" pitchFamily="2" charset="2"/>
              <a:buChar char="§"/>
            </a:pPr>
            <a:endParaRPr lang="fr-FR" sz="1500" dirty="0">
              <a:solidFill>
                <a:srgbClr val="00204F"/>
              </a:solidFill>
              <a:latin typeface="Aptos" panose="020B0004020202020204" pitchFamily="34" charset="0"/>
            </a:endParaRPr>
          </a:p>
          <a:p>
            <a:pPr marL="611550" lvl="1" indent="-342900" algn="just">
              <a:buFont typeface="Wingdings" pitchFamily="2" charset="2"/>
              <a:buChar char="§"/>
            </a:pPr>
            <a:r>
              <a:rPr lang="fr-FR" sz="1500" b="1" dirty="0">
                <a:solidFill>
                  <a:srgbClr val="00204F"/>
                </a:solidFill>
                <a:latin typeface="Aptos" panose="020B0004020202020204" pitchFamily="34" charset="0"/>
              </a:rPr>
              <a:t>Les impôts de la compétence des communes continuent à relever du droit commun </a:t>
            </a:r>
            <a:r>
              <a:rPr lang="fr-FR" sz="1500" dirty="0">
                <a:solidFill>
                  <a:srgbClr val="00204F"/>
                </a:solidFill>
                <a:latin typeface="Aptos" panose="020B0004020202020204" pitchFamily="34" charset="0"/>
              </a:rPr>
              <a:t>: les communes sont des collectivités territoriales de la République  </a:t>
            </a:r>
          </a:p>
          <a:p>
            <a:pPr marL="1068750" lvl="3" indent="-342900" algn="just">
              <a:buFont typeface="Wingdings" pitchFamily="2" charset="2"/>
              <a:buChar char="§"/>
            </a:pPr>
            <a:r>
              <a:rPr lang="fr-FR" sz="1500" dirty="0">
                <a:solidFill>
                  <a:srgbClr val="00204F"/>
                </a:solidFill>
                <a:latin typeface="Aptos" panose="020B0004020202020204" pitchFamily="34" charset="0"/>
              </a:rPr>
              <a:t>Taxe foncière sur les propriétés bâties (TFPB), taxe foncière sur les propriétés non bâties (TFPNB), contribution économique territoriale (CET), taxe d’élèvement des ordures ménagères (TEOM), (droits de mutation à titre onéreux (DMTO), taxe locale de publicité extérieure (TLPE), imposition forfaitaire des entreprises de réseau (IFER), taxe de séjour (TS) principalement</a:t>
            </a:r>
          </a:p>
          <a:p>
            <a:pPr marL="1068750" lvl="3" indent="-342900" algn="just">
              <a:buFont typeface="Wingdings" pitchFamily="2" charset="2"/>
              <a:buChar char="§"/>
            </a:pPr>
            <a:r>
              <a:rPr lang="fr-FR" sz="1500" i="1" dirty="0">
                <a:solidFill>
                  <a:srgbClr val="00204F"/>
                </a:solidFill>
                <a:latin typeface="Aptos" panose="020B0004020202020204" pitchFamily="34" charset="0"/>
              </a:rPr>
              <a:t>Question de la pérennité du mécanisme de la dotation garantie au titre de l’OM au bénéfice des communes en cas de remplacement de l’octroi de mer (PTOM) ou de sa suppression (RUP)</a:t>
            </a:r>
          </a:p>
          <a:p>
            <a:pPr lvl="1" algn="just">
              <a:buFont typeface="Wingdings" pitchFamily="2" charset="2"/>
              <a:buChar char="§"/>
            </a:pPr>
            <a:r>
              <a:rPr lang="fr-FR" sz="1500" b="1" dirty="0">
                <a:solidFill>
                  <a:srgbClr val="00204F"/>
                </a:solidFill>
                <a:latin typeface="Aptos" panose="020B0004020202020204" pitchFamily="34" charset="0"/>
              </a:rPr>
              <a:t>Anticiper</a:t>
            </a:r>
            <a:r>
              <a:rPr lang="fr-FR" sz="1500" dirty="0">
                <a:solidFill>
                  <a:srgbClr val="00204F"/>
                </a:solidFill>
                <a:latin typeface="Aptos" panose="020B0004020202020204" pitchFamily="34" charset="0"/>
              </a:rPr>
              <a:t> le processus technique de gestion de l’impôt :collecte, déclarations et recouvrement</a:t>
            </a:r>
          </a:p>
          <a:p>
            <a:pPr lvl="3" algn="just">
              <a:buFont typeface="Wingdings" pitchFamily="2" charset="2"/>
              <a:buChar char="§"/>
            </a:pPr>
            <a:r>
              <a:rPr lang="fr-FR" sz="1500" dirty="0">
                <a:solidFill>
                  <a:srgbClr val="00204F"/>
                </a:solidFill>
                <a:latin typeface="Aptos" panose="020B0004020202020204" pitchFamily="34" charset="0"/>
              </a:rPr>
              <a:t>Gestion propre ou convention avec l’Etat ?</a:t>
            </a:r>
          </a:p>
          <a:p>
            <a:pPr algn="just">
              <a:spcAft>
                <a:spcPts val="1200"/>
              </a:spcAft>
              <a:buFont typeface="Wingdings" pitchFamily="2" charset="2"/>
              <a:buChar char="§"/>
            </a:pPr>
            <a:endParaRPr lang="fr-FR" sz="1500" noProof="1">
              <a:solidFill>
                <a:srgbClr val="00204F"/>
              </a:solidFill>
              <a:latin typeface="Aptos" panose="020B0004020202020204" pitchFamily="34" charset="0"/>
            </a:endParaRPr>
          </a:p>
          <a:p>
            <a:pPr lvl="1">
              <a:spcAft>
                <a:spcPts val="1200"/>
              </a:spcAft>
              <a:buFont typeface="Wingdings" pitchFamily="2" charset="2"/>
              <a:buChar char="§"/>
            </a:pPr>
            <a:endParaRPr lang="fr-FR" sz="1500" dirty="0">
              <a:solidFill>
                <a:srgbClr val="001E58"/>
              </a:solidFill>
              <a:latin typeface="Aptos" panose="020B0004020202020204" pitchFamily="34" charset="0"/>
            </a:endParaRPr>
          </a:p>
          <a:p>
            <a:pPr>
              <a:spcAft>
                <a:spcPts val="1200"/>
              </a:spcAft>
              <a:buFont typeface="Wingdings" pitchFamily="2" charset="2"/>
              <a:buChar char="§"/>
            </a:pPr>
            <a:endParaRPr lang="fr-FR" sz="1500" dirty="0">
              <a:latin typeface="Aptos" panose="020B0004020202020204" pitchFamily="34" charset="0"/>
            </a:endParaRPr>
          </a:p>
          <a:p>
            <a:pPr lvl="1">
              <a:spcAft>
                <a:spcPts val="1200"/>
              </a:spcAft>
            </a:pPr>
            <a:endParaRPr lang="fr-FR" sz="1500" dirty="0">
              <a:latin typeface="Aptos" panose="020B0004020202020204" pitchFamily="34" charset="0"/>
            </a:endParaRPr>
          </a:p>
          <a:p>
            <a:pPr lvl="1">
              <a:spcAft>
                <a:spcPts val="1200"/>
              </a:spcAft>
            </a:pPr>
            <a:endParaRPr lang="fr-FR" sz="1500" dirty="0">
              <a:latin typeface="Aptos" panose="020B0004020202020204" pitchFamily="34" charset="0"/>
            </a:endParaRPr>
          </a:p>
          <a:p>
            <a:pPr lvl="2">
              <a:spcAft>
                <a:spcPts val="1200"/>
              </a:spcAft>
              <a:buFont typeface="Wingdings" panose="05000000000000000000" pitchFamily="2" charset="2"/>
              <a:buChar char="Ø"/>
            </a:pPr>
            <a:endParaRPr lang="fr-FR" sz="1500" noProof="1">
              <a:solidFill>
                <a:srgbClr val="001E58"/>
              </a:solidFill>
              <a:latin typeface="Aptos" panose="020B0004020202020204" pitchFamily="34" charset="0"/>
            </a:endParaRPr>
          </a:p>
          <a:p>
            <a:pPr marL="228600" lvl="1" indent="0">
              <a:spcAft>
                <a:spcPts val="1200"/>
              </a:spcAft>
              <a:buNone/>
            </a:pPr>
            <a:endParaRPr lang="fr-FR" sz="1500" dirty="0">
              <a:latin typeface="Aptos" panose="020B0004020202020204" pitchFamily="34" charset="0"/>
            </a:endParaRPr>
          </a:p>
        </p:txBody>
      </p:sp>
    </p:spTree>
    <p:extLst>
      <p:ext uri="{BB962C8B-B14F-4D97-AF65-F5344CB8AC3E}">
        <p14:creationId xmlns:p14="http://schemas.microsoft.com/office/powerpoint/2010/main" val="3687536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2F795-F62C-0E4D-E2C7-855448A09637}"/>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4C62B06-A235-C802-5634-18BC86B9A2DC}"/>
              </a:ext>
            </a:extLst>
          </p:cNvPr>
          <p:cNvSpPr>
            <a:spLocks noGrp="1"/>
          </p:cNvSpPr>
          <p:nvPr>
            <p:ph idx="1"/>
          </p:nvPr>
        </p:nvSpPr>
        <p:spPr>
          <a:xfrm>
            <a:off x="728212" y="674173"/>
            <a:ext cx="11004000" cy="5416661"/>
          </a:xfrm>
          <a:solidFill>
            <a:schemeClr val="bg1">
              <a:alpha val="10000"/>
            </a:schemeClr>
          </a:solidFill>
        </p:spPr>
        <p:txBody>
          <a:bodyPr>
            <a:normAutofit/>
          </a:bodyPr>
          <a:lstStyle/>
          <a:p>
            <a:pPr algn="just">
              <a:buFont typeface="Wingdings" pitchFamily="2" charset="2"/>
              <a:buChar char="§"/>
            </a:pPr>
            <a:endParaRPr lang="fr-FR" sz="1600" b="1" noProof="1">
              <a:solidFill>
                <a:srgbClr val="00204F"/>
              </a:solidFill>
              <a:latin typeface="Aptos" panose="020B0004020202020204" pitchFamily="34" charset="0"/>
            </a:endParaRPr>
          </a:p>
          <a:p>
            <a:pPr algn="just">
              <a:buFont typeface="Wingdings" pitchFamily="2" charset="2"/>
              <a:buChar char="§"/>
            </a:pPr>
            <a:endParaRPr lang="fr-FR" sz="1600" b="1" noProof="1">
              <a:solidFill>
                <a:srgbClr val="00204F"/>
              </a:solidFill>
              <a:latin typeface="Aptos" panose="020B0004020202020204" pitchFamily="34" charset="0"/>
            </a:endParaRPr>
          </a:p>
          <a:p>
            <a:pPr algn="just">
              <a:buFont typeface="Wingdings" pitchFamily="2" charset="2"/>
              <a:buChar char="§"/>
            </a:pPr>
            <a:endParaRPr lang="fr-FR" sz="1600" b="1" noProof="1">
              <a:solidFill>
                <a:srgbClr val="00204F"/>
              </a:solidFill>
              <a:latin typeface="Aptos" panose="020B0004020202020204" pitchFamily="34" charset="0"/>
            </a:endParaRPr>
          </a:p>
          <a:p>
            <a:pPr marL="0" indent="0" algn="just">
              <a:buNone/>
            </a:pPr>
            <a:endParaRPr lang="fr-FR" sz="1600" b="1" noProof="1">
              <a:solidFill>
                <a:srgbClr val="00204F"/>
              </a:solidFill>
              <a:latin typeface="Aptos" panose="020B0004020202020204" pitchFamily="34" charset="0"/>
            </a:endParaRPr>
          </a:p>
          <a:p>
            <a:pPr algn="just">
              <a:buFont typeface="Wingdings" pitchFamily="2" charset="2"/>
              <a:buChar char="§"/>
            </a:pPr>
            <a:r>
              <a:rPr lang="fr-FR" sz="1600" b="1" noProof="1">
                <a:solidFill>
                  <a:srgbClr val="001E58"/>
                </a:solidFill>
                <a:latin typeface="Aptos" panose="020B0004020202020204" pitchFamily="34" charset="0"/>
              </a:rPr>
              <a:t>Vecteurs de dynamisme fiscal: impots sur le revenu (IS/IR)</a:t>
            </a:r>
          </a:p>
          <a:p>
            <a:pPr algn="just">
              <a:buFont typeface="Wingdings" pitchFamily="2" charset="2"/>
              <a:buChar char="§"/>
            </a:pPr>
            <a:endParaRPr lang="fr-FR" sz="1600" b="1" noProof="1">
              <a:solidFill>
                <a:srgbClr val="001E58"/>
              </a:solidFill>
              <a:latin typeface="Aptos" panose="020B0004020202020204" pitchFamily="34" charset="0"/>
            </a:endParaRPr>
          </a:p>
          <a:p>
            <a:pPr algn="just">
              <a:buFont typeface="Wingdings" pitchFamily="2" charset="2"/>
              <a:buChar char="§"/>
            </a:pPr>
            <a:r>
              <a:rPr lang="fr-FR" sz="1600" b="1" noProof="1">
                <a:solidFill>
                  <a:srgbClr val="001E58"/>
                </a:solidFill>
                <a:latin typeface="Aptos" panose="020B0004020202020204" pitchFamily="34" charset="0"/>
              </a:rPr>
              <a:t>Les mesures d’allégement actuellement en vigueur se traduisent par une réelle attractivité du territoire qui pourrait être mieux valorisée</a:t>
            </a:r>
          </a:p>
          <a:p>
            <a:pPr algn="just">
              <a:buFont typeface="Wingdings" pitchFamily="2" charset="2"/>
              <a:buChar char="§"/>
            </a:pPr>
            <a:endParaRPr lang="fr-FR" sz="1600" b="1" noProof="1">
              <a:solidFill>
                <a:srgbClr val="001E58"/>
              </a:solidFill>
              <a:latin typeface="Aptos" panose="020B0004020202020204" pitchFamily="34" charset="0"/>
            </a:endParaRPr>
          </a:p>
          <a:p>
            <a:pPr algn="just">
              <a:buFont typeface="Wingdings" pitchFamily="2" charset="2"/>
              <a:buChar char="§"/>
            </a:pPr>
            <a:r>
              <a:rPr lang="fr-FR" sz="1600" b="1" noProof="1">
                <a:solidFill>
                  <a:srgbClr val="001E58"/>
                </a:solidFill>
                <a:latin typeface="Aptos" panose="020B0004020202020204" pitchFamily="34" charset="0"/>
              </a:rPr>
              <a:t>Le travail de simplification et d’uniformatisation de fiscalité actuelle est nécessaire en limitant les dispositifs d’exception tout en répondant aux besoins d’accompagnement au développement et de solidarité nationale.</a:t>
            </a:r>
          </a:p>
        </p:txBody>
      </p:sp>
      <p:sp>
        <p:nvSpPr>
          <p:cNvPr id="3" name="Title 4">
            <a:extLst>
              <a:ext uri="{FF2B5EF4-FFF2-40B4-BE49-F238E27FC236}">
                <a16:creationId xmlns:a16="http://schemas.microsoft.com/office/drawing/2014/main" id="{123B34C3-67F6-7F96-46BE-C51786BFA629}"/>
              </a:ext>
            </a:extLst>
          </p:cNvPr>
          <p:cNvSpPr txBox="1">
            <a:spLocks/>
          </p:cNvSpPr>
          <p:nvPr/>
        </p:nvSpPr>
        <p:spPr bwMode="black">
          <a:xfrm>
            <a:off x="728211" y="674173"/>
            <a:ext cx="11004001" cy="856896"/>
          </a:xfrm>
          <a:prstGeom prst="rect">
            <a:avLst/>
          </a:prstGeom>
          <a:noFill/>
          <a:ln w="1270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br>
              <a:rPr lang="en-GB" sz="2000" b="1" kern="0" spc="450" dirty="0">
                <a:solidFill>
                  <a:sysClr val="windowText" lastClr="000000"/>
                </a:solidFill>
                <a:latin typeface="Aptos" panose="020B0004020202020204" pitchFamily="34" charset="0"/>
              </a:rPr>
            </a:br>
            <a:br>
              <a:rPr lang="en-GB" sz="2000" b="1" kern="0" spc="450" dirty="0">
                <a:solidFill>
                  <a:sysClr val="windowText" lastClr="000000"/>
                </a:solidFill>
                <a:latin typeface="Aptos" panose="020B0004020202020204" pitchFamily="34" charset="0"/>
              </a:rPr>
            </a:br>
            <a:br>
              <a:rPr lang="en-GB" sz="2000" b="1" kern="0" spc="450" dirty="0">
                <a:solidFill>
                  <a:sysClr val="windowText" lastClr="000000"/>
                </a:solidFill>
                <a:latin typeface="Aptos" panose="020B0004020202020204" pitchFamily="34" charset="0"/>
              </a:rPr>
            </a:br>
            <a:r>
              <a:rPr lang="fr-FR" sz="2000" b="1" kern="0" spc="390" dirty="0">
                <a:solidFill>
                  <a:srgbClr val="002060"/>
                </a:solidFill>
                <a:latin typeface="Aptos" panose="020B0004020202020204" pitchFamily="34" charset="0"/>
              </a:rPr>
              <a:t>Compétence fiscale: pistes de réflexion pour une politique fiscale adaptée</a:t>
            </a:r>
            <a:br>
              <a:rPr lang="en-GB" sz="2000" b="1" kern="0" dirty="0">
                <a:solidFill>
                  <a:schemeClr val="bg1"/>
                </a:solidFill>
                <a:latin typeface="Aptos" panose="020B0004020202020204" pitchFamily="34" charset="0"/>
              </a:rPr>
            </a:br>
            <a:br>
              <a:rPr lang="en-GB" sz="2000" b="1" kern="0" spc="450" dirty="0">
                <a:solidFill>
                  <a:srgbClr val="002060"/>
                </a:solidFill>
                <a:latin typeface="Aptos" panose="020B0004020202020204" pitchFamily="34" charset="0"/>
              </a:rPr>
            </a:br>
            <a:br>
              <a:rPr lang="en-GB" sz="2000" b="1" kern="0" spc="450" dirty="0">
                <a:solidFill>
                  <a:srgbClr val="002060"/>
                </a:solidFill>
                <a:latin typeface="Aptos" panose="020B0004020202020204" pitchFamily="34" charset="0"/>
              </a:rPr>
            </a:br>
            <a:endParaRPr lang="en-GB" sz="2000" kern="0" dirty="0">
              <a:solidFill>
                <a:sysClr val="windowText" lastClr="000000"/>
              </a:solidFill>
              <a:latin typeface="Aptos" panose="020B0004020202020204" pitchFamily="34" charset="0"/>
            </a:endParaRPr>
          </a:p>
        </p:txBody>
      </p:sp>
    </p:spTree>
    <p:extLst>
      <p:ext uri="{BB962C8B-B14F-4D97-AF65-F5344CB8AC3E}">
        <p14:creationId xmlns:p14="http://schemas.microsoft.com/office/powerpoint/2010/main" val="39128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421D-5637-636F-4A4F-8E0127E0AB8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8C4DCDD-AE21-6A81-65B3-1436A9EC5AF6}"/>
              </a:ext>
            </a:extLst>
          </p:cNvPr>
          <p:cNvSpPr>
            <a:spLocks noGrp="1"/>
          </p:cNvSpPr>
          <p:nvPr>
            <p:ph type="title"/>
          </p:nvPr>
        </p:nvSpPr>
        <p:spPr>
          <a:xfrm>
            <a:off x="593999" y="274321"/>
            <a:ext cx="11099471" cy="1044491"/>
          </a:xfrm>
          <a:noFill/>
          <a:ln w="19050">
            <a:solidFill>
              <a:srgbClr val="001E58">
                <a:alpha val="34902"/>
              </a:srgbClr>
            </a:solidFill>
          </a:ln>
        </p:spPr>
        <p:txBody>
          <a:bodyPr>
            <a:normAutofit fontScale="90000"/>
          </a:bodyPr>
          <a:lstStyle/>
          <a:p>
            <a:pPr marL="1153950" lvl="1" indent="0" algn="ctr">
              <a:spcBef>
                <a:spcPts val="600"/>
              </a:spcBef>
              <a:spcAft>
                <a:spcPts val="600"/>
              </a:spcAft>
            </a:pPr>
            <a:br>
              <a:rPr lang="en-GB" b="1" spc="450" dirty="0">
                <a:latin typeface="Aptos" panose="020B0004020202020204" pitchFamily="34" charset="0"/>
              </a:rPr>
            </a:br>
            <a:br>
              <a:rPr lang="en-GB" b="1" spc="450" dirty="0">
                <a:solidFill>
                  <a:srgbClr val="001E58"/>
                </a:solidFill>
                <a:latin typeface="Aptos" panose="020B0004020202020204" pitchFamily="34" charset="0"/>
              </a:rPr>
            </a:br>
            <a:r>
              <a:rPr lang="en-GB" sz="2200" b="1" spc="450" dirty="0">
                <a:solidFill>
                  <a:srgbClr val="001E58"/>
                </a:solidFill>
                <a:latin typeface="Aptos" panose="020B0004020202020204" pitchFamily="34" charset="0"/>
              </a:rPr>
              <a:t>PRÉALABLE INSTITUTIONNEL</a:t>
            </a:r>
            <a:br>
              <a:rPr lang="en-GB" b="1" spc="450" dirty="0">
                <a:solidFill>
                  <a:srgbClr val="002060"/>
                </a:solidFill>
                <a:latin typeface="Aptos" panose="020B0004020202020204" pitchFamily="34" charset="0"/>
              </a:rPr>
            </a:br>
            <a:br>
              <a:rPr lang="en-GB" b="1" spc="450" dirty="0">
                <a:solidFill>
                  <a:srgbClr val="002060"/>
                </a:solidFill>
                <a:latin typeface="Aptos" panose="020B0004020202020204" pitchFamily="34" charset="0"/>
              </a:rPr>
            </a:br>
            <a:r>
              <a:rPr lang="fr-FR" sz="1700" b="1" i="1" dirty="0">
                <a:solidFill>
                  <a:srgbClr val="00204F"/>
                </a:solidFill>
                <a:latin typeface="Aptos" panose="020B0004020202020204" pitchFamily="34" charset="0"/>
              </a:rPr>
              <a:t>S’interroger sur les modalités de mise en œuvre d’un régime fiscal rénové </a:t>
            </a:r>
            <a:br>
              <a:rPr lang="fr-FR" sz="1700" b="1" i="1" dirty="0">
                <a:solidFill>
                  <a:srgbClr val="00204F"/>
                </a:solidFill>
                <a:latin typeface="Aptos" panose="020B0004020202020204" pitchFamily="34" charset="0"/>
              </a:rPr>
            </a:br>
            <a:r>
              <a:rPr lang="fr-FR" sz="1700" b="1" i="1" dirty="0">
                <a:solidFill>
                  <a:srgbClr val="00204F"/>
                </a:solidFill>
                <a:latin typeface="Aptos" panose="020B0004020202020204" pitchFamily="34" charset="0"/>
              </a:rPr>
              <a:t>s’inscrit dans une réflexion d’évolution statutaire plus vaste</a:t>
            </a:r>
            <a:br>
              <a:rPr lang="en-GB" b="1" dirty="0">
                <a:latin typeface="Aptos" panose="020B0004020202020204" pitchFamily="34" charset="0"/>
              </a:rPr>
            </a:br>
            <a:br>
              <a:rPr lang="en-GB" dirty="0">
                <a:latin typeface="Aptos" panose="020B0004020202020204" pitchFamily="34" charset="0"/>
              </a:rPr>
            </a:br>
            <a:endParaRPr lang="en-GB" dirty="0">
              <a:latin typeface="Aptos" panose="020B0004020202020204" pitchFamily="34" charset="0"/>
            </a:endParaRPr>
          </a:p>
        </p:txBody>
      </p:sp>
      <p:sp>
        <p:nvSpPr>
          <p:cNvPr id="6" name="Content Placeholder 5">
            <a:extLst>
              <a:ext uri="{FF2B5EF4-FFF2-40B4-BE49-F238E27FC236}">
                <a16:creationId xmlns:a16="http://schemas.microsoft.com/office/drawing/2014/main" id="{0220C187-E8F6-71B0-5AB9-A15362E58208}"/>
              </a:ext>
            </a:extLst>
          </p:cNvPr>
          <p:cNvSpPr>
            <a:spLocks noGrp="1"/>
          </p:cNvSpPr>
          <p:nvPr>
            <p:ph idx="1"/>
          </p:nvPr>
        </p:nvSpPr>
        <p:spPr>
          <a:xfrm>
            <a:off x="488899" y="1318812"/>
            <a:ext cx="6109864" cy="4899108"/>
          </a:xfrm>
        </p:spPr>
        <p:txBody>
          <a:bodyPr>
            <a:normAutofit/>
          </a:bodyPr>
          <a:lstStyle/>
          <a:p>
            <a:pPr marL="361950" lvl="1" indent="0">
              <a:buNone/>
            </a:pPr>
            <a:endParaRPr lang="en-GB" sz="1800" dirty="0">
              <a:solidFill>
                <a:srgbClr val="001E58"/>
              </a:solidFill>
              <a:latin typeface="Aptos" panose="020B0004020202020204" pitchFamily="34" charset="0"/>
            </a:endParaRPr>
          </a:p>
          <a:p>
            <a:pPr marL="533400" lvl="1" indent="-171450"/>
            <a:r>
              <a:rPr lang="fr-FR" sz="1400" dirty="0">
                <a:solidFill>
                  <a:srgbClr val="001E58"/>
                </a:solidFill>
                <a:latin typeface="Aptos" panose="020B0004020202020204" pitchFamily="34" charset="0"/>
              </a:rPr>
              <a:t>La mise en œuvre d’une politique fiscale adaptée conduit à identifier le cadre institutionnel qui la prévoit.</a:t>
            </a:r>
          </a:p>
          <a:p>
            <a:pPr marL="533400" lvl="1" indent="-171450"/>
            <a:r>
              <a:rPr lang="fr-FR" sz="1400" dirty="0">
                <a:solidFill>
                  <a:srgbClr val="001E58"/>
                </a:solidFill>
                <a:latin typeface="Aptos" panose="020B0004020202020204" pitchFamily="34" charset="0"/>
              </a:rPr>
              <a:t>Le pouvoir de lever l’impôt, l’exercice de la souveraineté fiscale commandent le transfert par l’Etat de la compétence fiscale de la Guadeloupe. </a:t>
            </a:r>
          </a:p>
          <a:p>
            <a:pPr marL="533400" lvl="1" indent="-171450"/>
            <a:r>
              <a:rPr lang="fr-FR" sz="1400" dirty="0">
                <a:solidFill>
                  <a:srgbClr val="001E58"/>
                </a:solidFill>
                <a:latin typeface="Aptos" panose="020B0004020202020204" pitchFamily="34" charset="0"/>
              </a:rPr>
              <a:t>Le transfert de compétences dont la fiscalité s’opère avec le </a:t>
            </a:r>
            <a:r>
              <a:rPr lang="fr-FR" sz="1400" b="1" dirty="0">
                <a:solidFill>
                  <a:srgbClr val="001E58"/>
                </a:solidFill>
                <a:latin typeface="Aptos" panose="020B0004020202020204" pitchFamily="34" charset="0"/>
              </a:rPr>
              <a:t>statut de la collectivité d’Outre-mer. </a:t>
            </a:r>
          </a:p>
          <a:p>
            <a:pPr marL="533400" lvl="1" indent="-171450"/>
            <a:endParaRPr lang="fr-FR" sz="500" b="1" dirty="0">
              <a:solidFill>
                <a:srgbClr val="001E58"/>
              </a:solidFill>
              <a:latin typeface="Aptos" panose="020B0004020202020204" pitchFamily="34" charset="0"/>
            </a:endParaRPr>
          </a:p>
          <a:p>
            <a:pPr marL="876300" lvl="2" indent="-285750">
              <a:spcBef>
                <a:spcPts val="600"/>
              </a:spcBef>
              <a:buFont typeface="Wingdings" panose="05000000000000000000" pitchFamily="2" charset="2"/>
              <a:buChar char="v"/>
            </a:pPr>
            <a:r>
              <a:rPr lang="fr-FR" sz="1400" b="1" dirty="0">
                <a:solidFill>
                  <a:srgbClr val="001E58"/>
                </a:solidFill>
                <a:latin typeface="Aptos" panose="020B0004020202020204" pitchFamily="34" charset="0"/>
              </a:rPr>
              <a:t>Résolution n°3 du 12 juin 2024 relative à l’architecture institutionnelle </a:t>
            </a:r>
          </a:p>
          <a:p>
            <a:pPr marL="361950" lvl="1" indent="0">
              <a:spcBef>
                <a:spcPts val="600"/>
              </a:spcBef>
              <a:buNone/>
            </a:pPr>
            <a:r>
              <a:rPr lang="fr-FR" sz="1400" dirty="0">
                <a:solidFill>
                  <a:srgbClr val="001E58"/>
                </a:solidFill>
                <a:latin typeface="Aptos" panose="020B0004020202020204" pitchFamily="34" charset="0"/>
              </a:rPr>
              <a:t>	</a:t>
            </a:r>
            <a:r>
              <a:rPr lang="fr-FR" sz="1400" b="1" dirty="0">
                <a:solidFill>
                  <a:srgbClr val="001E58"/>
                </a:solidFill>
                <a:latin typeface="Aptos" panose="020B0004020202020204" pitchFamily="34" charset="0"/>
              </a:rPr>
              <a:t>Art. 1</a:t>
            </a:r>
            <a:r>
              <a:rPr lang="fr-FR" sz="1400" dirty="0">
                <a:solidFill>
                  <a:srgbClr val="001E58"/>
                </a:solidFill>
                <a:latin typeface="Aptos" panose="020B0004020202020204" pitchFamily="34" charset="0"/>
              </a:rPr>
              <a:t>: De proposer la création d’une collectivité unique reposant 	sur l’architecture suivante, […]</a:t>
            </a:r>
          </a:p>
          <a:p>
            <a:pPr marL="361950" lvl="1" indent="0">
              <a:spcBef>
                <a:spcPts val="600"/>
              </a:spcBef>
              <a:buNone/>
            </a:pPr>
            <a:r>
              <a:rPr lang="fr-FR" sz="1400" dirty="0">
                <a:solidFill>
                  <a:srgbClr val="001E58"/>
                </a:solidFill>
                <a:latin typeface="Aptos" panose="020B0004020202020204" pitchFamily="34" charset="0"/>
              </a:rPr>
              <a:t>	Cette collectivité unique […] et </a:t>
            </a:r>
            <a:r>
              <a:rPr lang="fr-FR" sz="1400" b="1" dirty="0">
                <a:solidFill>
                  <a:srgbClr val="001E58"/>
                </a:solidFill>
                <a:latin typeface="Aptos" panose="020B0004020202020204" pitchFamily="34" charset="0"/>
              </a:rPr>
              <a:t>dotée d’un pouvoir normatif 	autonome</a:t>
            </a:r>
            <a:r>
              <a:rPr lang="fr-FR" sz="1400" dirty="0">
                <a:solidFill>
                  <a:srgbClr val="001E58"/>
                </a:solidFill>
                <a:latin typeface="Aptos" panose="020B0004020202020204" pitchFamily="34" charset="0"/>
              </a:rPr>
              <a:t> dans les domaines prévus à la résolution 1, à savoir : </a:t>
            </a:r>
          </a:p>
          <a:p>
            <a:pPr marL="361950" lvl="1" indent="0">
              <a:spcBef>
                <a:spcPts val="600"/>
              </a:spcBef>
              <a:buNone/>
            </a:pPr>
            <a:r>
              <a:rPr lang="fr-FR" sz="1400" dirty="0">
                <a:solidFill>
                  <a:srgbClr val="001E58"/>
                </a:solidFill>
                <a:latin typeface="Aptos" panose="020B0004020202020204" pitchFamily="34" charset="0"/>
              </a:rPr>
              <a:t>	[…]</a:t>
            </a:r>
          </a:p>
          <a:p>
            <a:pPr marL="361950" lvl="1" indent="0">
              <a:spcBef>
                <a:spcPts val="600"/>
              </a:spcBef>
              <a:buNone/>
            </a:pPr>
            <a:r>
              <a:rPr lang="fr-FR" sz="1400" b="1" dirty="0">
                <a:solidFill>
                  <a:srgbClr val="001E58"/>
                </a:solidFill>
                <a:latin typeface="Aptos" panose="020B0004020202020204" pitchFamily="34" charset="0"/>
              </a:rPr>
              <a:t>	La fiscalité locale </a:t>
            </a:r>
          </a:p>
          <a:p>
            <a:pPr marL="361950" lvl="1" indent="0">
              <a:buNone/>
            </a:pPr>
            <a:endParaRPr lang="fr-FR" sz="1200" b="1" dirty="0">
              <a:solidFill>
                <a:srgbClr val="001E58"/>
              </a:solidFill>
              <a:latin typeface="Aptos" panose="020B0004020202020204" pitchFamily="34" charset="0"/>
            </a:endParaRPr>
          </a:p>
          <a:p>
            <a:pPr marL="361950" lvl="1" indent="0">
              <a:buNone/>
            </a:pPr>
            <a:endParaRPr lang="fr-FR" sz="1200" b="1" dirty="0">
              <a:solidFill>
                <a:srgbClr val="001E58"/>
              </a:solidFill>
              <a:latin typeface="Aptos" panose="020B0004020202020204" pitchFamily="34" charset="0"/>
            </a:endParaRPr>
          </a:p>
          <a:p>
            <a:pPr marL="361950" lvl="1" indent="0">
              <a:buNone/>
            </a:pPr>
            <a:endParaRPr lang="en-GB" sz="1800" b="1" dirty="0">
              <a:solidFill>
                <a:srgbClr val="001E58"/>
              </a:solidFill>
              <a:latin typeface="Aptos" panose="020B0004020202020204" pitchFamily="34" charset="0"/>
            </a:endParaRPr>
          </a:p>
          <a:p>
            <a:pPr marL="361950" lvl="1" indent="0">
              <a:buNone/>
            </a:pPr>
            <a:endParaRPr lang="en-GB" sz="1800" b="1" dirty="0">
              <a:solidFill>
                <a:srgbClr val="001E58"/>
              </a:solidFill>
              <a:latin typeface="Aptos" panose="020B0004020202020204" pitchFamily="34" charset="0"/>
            </a:endParaRPr>
          </a:p>
          <a:p>
            <a:pPr lvl="2">
              <a:buFont typeface="Wingdings" panose="05000000000000000000" pitchFamily="2" charset="2"/>
              <a:buChar char="Ø"/>
            </a:pPr>
            <a:endParaRPr lang="en-GB" sz="1800" dirty="0">
              <a:solidFill>
                <a:srgbClr val="001E58"/>
              </a:solidFill>
              <a:latin typeface="Aptos" panose="020B0004020202020204" pitchFamily="34" charset="0"/>
            </a:endParaRPr>
          </a:p>
          <a:p>
            <a:endParaRPr lang="en-GB" sz="2000" dirty="0">
              <a:solidFill>
                <a:srgbClr val="001E58"/>
              </a:solidFill>
              <a:latin typeface="Aptos" panose="020B0004020202020204" pitchFamily="34" charset="0"/>
            </a:endParaRPr>
          </a:p>
        </p:txBody>
      </p:sp>
      <p:sp>
        <p:nvSpPr>
          <p:cNvPr id="3" name="ZoneTexte 2">
            <a:extLst>
              <a:ext uri="{FF2B5EF4-FFF2-40B4-BE49-F238E27FC236}">
                <a16:creationId xmlns:a16="http://schemas.microsoft.com/office/drawing/2014/main" id="{65546165-3261-B6D3-5478-49969F4CECEB}"/>
              </a:ext>
            </a:extLst>
          </p:cNvPr>
          <p:cNvSpPr txBox="1"/>
          <p:nvPr/>
        </p:nvSpPr>
        <p:spPr>
          <a:xfrm>
            <a:off x="7004115" y="2298435"/>
            <a:ext cx="4345758" cy="5170646"/>
          </a:xfrm>
          <a:prstGeom prst="rect">
            <a:avLst/>
          </a:prstGeom>
          <a:noFill/>
        </p:spPr>
        <p:txBody>
          <a:bodyPr wrap="square" rtlCol="0">
            <a:spAutoFit/>
          </a:bodyPr>
          <a:lstStyle/>
          <a:p>
            <a:pPr algn="just"/>
            <a:endParaRPr lang="fr-FR" sz="2000" dirty="0">
              <a:solidFill>
                <a:srgbClr val="001E58"/>
              </a:solidFill>
              <a:latin typeface="Aptos" panose="020B0004020202020204" pitchFamily="34" charset="0"/>
            </a:endParaRPr>
          </a:p>
          <a:p>
            <a:pPr marL="285750" indent="-285750" algn="just">
              <a:buFont typeface="Arial" panose="020B0604020202020204" pitchFamily="34" charset="0"/>
              <a:buChar char="•"/>
            </a:pPr>
            <a:r>
              <a:rPr lang="fr-FR" sz="1500" dirty="0">
                <a:solidFill>
                  <a:srgbClr val="001E58"/>
                </a:solidFill>
                <a:latin typeface="Aptos" panose="020B0004020202020204" pitchFamily="34" charset="0"/>
              </a:rPr>
              <a:t>La nouvelle Collectivité sera issue la </a:t>
            </a:r>
            <a:r>
              <a:rPr lang="fr-FR" sz="1500" b="1" dirty="0">
                <a:solidFill>
                  <a:srgbClr val="001E58"/>
                </a:solidFill>
                <a:latin typeface="Aptos" panose="020B0004020202020204" pitchFamily="34" charset="0"/>
              </a:rPr>
              <a:t>fusion de la région et du département</a:t>
            </a:r>
          </a:p>
          <a:p>
            <a:pPr marL="342900" indent="-342900" algn="just">
              <a:buFont typeface="Arial" panose="020B0604020202020204" pitchFamily="34" charset="0"/>
              <a:buChar char="•"/>
            </a:pPr>
            <a:endParaRPr lang="fr-FR" sz="1500" dirty="0">
              <a:solidFill>
                <a:srgbClr val="001E58"/>
              </a:solidFill>
              <a:latin typeface="Aptos" panose="020B0004020202020204" pitchFamily="34" charset="0"/>
            </a:endParaRPr>
          </a:p>
          <a:p>
            <a:pPr marL="342900" indent="-342900" algn="just">
              <a:buFont typeface="Arial" panose="020B0604020202020204" pitchFamily="34" charset="0"/>
              <a:buChar char="•"/>
            </a:pPr>
            <a:r>
              <a:rPr lang="fr-FR" sz="1500" dirty="0">
                <a:solidFill>
                  <a:srgbClr val="001E58"/>
                </a:solidFill>
                <a:latin typeface="Aptos" panose="020B0004020202020204" pitchFamily="34" charset="0"/>
              </a:rPr>
              <a:t>Les communes resteront </a:t>
            </a:r>
            <a:r>
              <a:rPr lang="fr-FR" sz="1500" b="1" dirty="0">
                <a:solidFill>
                  <a:srgbClr val="001E58"/>
                </a:solidFill>
                <a:latin typeface="Aptos" panose="020B0004020202020204" pitchFamily="34" charset="0"/>
              </a:rPr>
              <a:t>collectivité de l’Etat</a:t>
            </a:r>
          </a:p>
          <a:p>
            <a:pPr marL="342900" indent="-342900" algn="just">
              <a:buFont typeface="Arial" panose="020B0604020202020204" pitchFamily="34" charset="0"/>
              <a:buChar char="•"/>
            </a:pPr>
            <a:endParaRPr lang="fr-FR" sz="1500" b="1" dirty="0">
              <a:solidFill>
                <a:srgbClr val="001E58"/>
              </a:solidFill>
              <a:latin typeface="Aptos" panose="020B0004020202020204" pitchFamily="34" charset="0"/>
            </a:endParaRPr>
          </a:p>
          <a:p>
            <a:pPr marL="342900" indent="-342900" algn="just">
              <a:buFont typeface="Arial" panose="020B0604020202020204" pitchFamily="34" charset="0"/>
              <a:buChar char="•"/>
            </a:pPr>
            <a:r>
              <a:rPr lang="fr-FR" sz="1500" b="1" dirty="0">
                <a:solidFill>
                  <a:srgbClr val="001E58"/>
                </a:solidFill>
                <a:latin typeface="Aptos" panose="020B0004020202020204" pitchFamily="34" charset="0"/>
              </a:rPr>
              <a:t>COM (article 74 de la constitution) :</a:t>
            </a:r>
          </a:p>
          <a:p>
            <a:pPr marL="800100" lvl="1" indent="-342900" algn="just">
              <a:buFont typeface="Arial" panose="020B0604020202020204" pitchFamily="34" charset="0"/>
              <a:buChar char="•"/>
            </a:pPr>
            <a:r>
              <a:rPr lang="fr-FR" sz="1500" b="1" dirty="0">
                <a:solidFill>
                  <a:srgbClr val="001E58"/>
                </a:solidFill>
                <a:latin typeface="Aptos" panose="020B0004020202020204" pitchFamily="34" charset="0"/>
              </a:rPr>
              <a:t>Saint-Barthélemy;</a:t>
            </a:r>
          </a:p>
          <a:p>
            <a:pPr marL="800100" lvl="1" indent="-342900" algn="just">
              <a:buFont typeface="Arial" panose="020B0604020202020204" pitchFamily="34" charset="0"/>
              <a:buChar char="•"/>
            </a:pPr>
            <a:r>
              <a:rPr lang="fr-FR" sz="1500" b="1" dirty="0">
                <a:solidFill>
                  <a:srgbClr val="001E58"/>
                </a:solidFill>
                <a:latin typeface="Aptos" panose="020B0004020202020204" pitchFamily="34" charset="0"/>
              </a:rPr>
              <a:t>Saint-Martin;</a:t>
            </a:r>
          </a:p>
          <a:p>
            <a:pPr marL="800100" lvl="1" indent="-342900" algn="just">
              <a:buFont typeface="Arial" panose="020B0604020202020204" pitchFamily="34" charset="0"/>
              <a:buChar char="•"/>
            </a:pPr>
            <a:r>
              <a:rPr lang="fr-FR" sz="1500" b="1" dirty="0">
                <a:solidFill>
                  <a:srgbClr val="001E58"/>
                </a:solidFill>
                <a:latin typeface="Aptos" panose="020B0004020202020204" pitchFamily="34" charset="0"/>
              </a:rPr>
              <a:t>Saint-Pierre-et-Miquelon</a:t>
            </a:r>
          </a:p>
          <a:p>
            <a:pPr marL="800100" lvl="1" indent="-342900" algn="just">
              <a:buFont typeface="Arial" panose="020B0604020202020204" pitchFamily="34" charset="0"/>
              <a:buChar char="•"/>
            </a:pPr>
            <a:r>
              <a:rPr lang="fr-FR" sz="1500" b="1" dirty="0">
                <a:solidFill>
                  <a:srgbClr val="001E58"/>
                </a:solidFill>
                <a:latin typeface="Aptos" panose="020B0004020202020204" pitchFamily="34" charset="0"/>
              </a:rPr>
              <a:t>Polynésie française</a:t>
            </a:r>
          </a:p>
          <a:p>
            <a:pPr marL="800100" lvl="1" indent="-342900" algn="just">
              <a:buFont typeface="Arial" panose="020B0604020202020204" pitchFamily="34" charset="0"/>
              <a:buChar char="•"/>
            </a:pPr>
            <a:r>
              <a:rPr lang="fr-FR" sz="1500" b="1" dirty="0">
                <a:solidFill>
                  <a:srgbClr val="001E58"/>
                </a:solidFill>
                <a:latin typeface="Aptos" panose="020B0004020202020204" pitchFamily="34" charset="0"/>
              </a:rPr>
              <a:t>Wallis et Futuna</a:t>
            </a:r>
          </a:p>
          <a:p>
            <a:pPr marL="342900" indent="-342900" algn="just">
              <a:buFont typeface="Arial" panose="020B0604020202020204" pitchFamily="34" charset="0"/>
              <a:buChar char="•"/>
            </a:pPr>
            <a:r>
              <a:rPr lang="fr-FR" sz="1500" b="1" dirty="0">
                <a:solidFill>
                  <a:srgbClr val="001E58"/>
                </a:solidFill>
                <a:latin typeface="Aptos" panose="020B0004020202020204" pitchFamily="34" charset="0"/>
              </a:rPr>
              <a:t>Collectivité d’outre-mer régie par le titre XIII de la constitution</a:t>
            </a:r>
          </a:p>
          <a:p>
            <a:pPr marL="800100" lvl="1" indent="-342900" algn="just">
              <a:buFont typeface="Arial" panose="020B0604020202020204" pitchFamily="34" charset="0"/>
              <a:buChar char="•"/>
            </a:pPr>
            <a:r>
              <a:rPr lang="fr-FR" sz="1500" b="1" dirty="0">
                <a:solidFill>
                  <a:srgbClr val="001E58"/>
                </a:solidFill>
                <a:latin typeface="Aptos" panose="020B0004020202020204" pitchFamily="34" charset="0"/>
              </a:rPr>
              <a:t>Nouvelle-Calédonie</a:t>
            </a:r>
          </a:p>
          <a:p>
            <a:pPr marL="342900" indent="-342900" algn="just">
              <a:buFont typeface="Arial" panose="020B0604020202020204" pitchFamily="34" charset="0"/>
              <a:buChar char="•"/>
            </a:pPr>
            <a:endParaRPr lang="fr-FR" sz="1500" b="1" dirty="0">
              <a:solidFill>
                <a:srgbClr val="001E58"/>
              </a:solidFill>
              <a:latin typeface="Aptos" panose="020B0004020202020204" pitchFamily="34" charset="0"/>
            </a:endParaRPr>
          </a:p>
          <a:p>
            <a:pPr marL="342900" indent="-342900" algn="just">
              <a:buFont typeface="Arial" panose="020B0604020202020204" pitchFamily="34" charset="0"/>
              <a:buChar char="•"/>
            </a:pPr>
            <a:endParaRPr lang="fr-FR" sz="1500" b="1" dirty="0">
              <a:solidFill>
                <a:srgbClr val="001E58"/>
              </a:solidFill>
              <a:latin typeface="Aptos" panose="020B0004020202020204" pitchFamily="34" charset="0"/>
            </a:endParaRPr>
          </a:p>
          <a:p>
            <a:pPr lvl="1"/>
            <a:endParaRPr lang="fr-FR" sz="1500" dirty="0">
              <a:solidFill>
                <a:srgbClr val="001E58"/>
              </a:solidFill>
              <a:latin typeface="Aptos" panose="020B0004020202020204" pitchFamily="34" charset="0"/>
            </a:endParaRPr>
          </a:p>
          <a:p>
            <a:pPr marL="285750" indent="-285750">
              <a:buFontTx/>
              <a:buChar char="-"/>
            </a:pPr>
            <a:endParaRPr lang="fr-FR" sz="1500" dirty="0">
              <a:latin typeface="Aptos" panose="020B0004020202020204" pitchFamily="34" charset="0"/>
            </a:endParaRPr>
          </a:p>
          <a:p>
            <a:r>
              <a:rPr lang="fr-FR" sz="2000" i="1" dirty="0">
                <a:solidFill>
                  <a:srgbClr val="00204F"/>
                </a:solidFill>
                <a:latin typeface="Aptos" panose="020B0004020202020204" pitchFamily="34" charset="0"/>
              </a:rPr>
              <a:t> </a:t>
            </a:r>
          </a:p>
          <a:p>
            <a:endParaRPr lang="fr-FR" sz="2000" dirty="0">
              <a:latin typeface="Aptos" panose="020B0004020202020204" pitchFamily="34" charset="0"/>
            </a:endParaRPr>
          </a:p>
        </p:txBody>
      </p:sp>
    </p:spTree>
    <p:extLst>
      <p:ext uri="{BB962C8B-B14F-4D97-AF65-F5344CB8AC3E}">
        <p14:creationId xmlns:p14="http://schemas.microsoft.com/office/powerpoint/2010/main" val="1378960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C5CA2-EC56-0B55-C1C4-1D825773BA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79C54A-EB78-7195-675F-737B3E15319E}"/>
              </a:ext>
            </a:extLst>
          </p:cNvPr>
          <p:cNvSpPr>
            <a:spLocks noGrp="1"/>
          </p:cNvSpPr>
          <p:nvPr>
            <p:ph type="title"/>
          </p:nvPr>
        </p:nvSpPr>
        <p:spPr>
          <a:xfrm>
            <a:off x="888467" y="274320"/>
            <a:ext cx="10744209" cy="399855"/>
          </a:xfrm>
          <a:noFill/>
          <a:ln w="6350">
            <a:solidFill>
              <a:srgbClr val="001E58"/>
            </a:solidFill>
          </a:ln>
        </p:spPr>
        <p:txBody>
          <a:bodyPr>
            <a:normAutofit fontScale="90000"/>
          </a:bodyPr>
          <a:lstStyle/>
          <a:p>
            <a:pPr marL="1153950" lvl="1" algn="ctr">
              <a:spcBef>
                <a:spcPts val="600"/>
              </a:spcBef>
              <a:spcAft>
                <a:spcPts val="600"/>
              </a:spcAft>
            </a:pPr>
            <a:br>
              <a:rPr lang="fr-FR" sz="1800" b="1" noProof="1">
                <a:solidFill>
                  <a:srgbClr val="00204F"/>
                </a:solidFill>
                <a:latin typeface="Aptos" panose="020B0004020202020204" pitchFamily="34" charset="0"/>
              </a:rPr>
            </a:br>
            <a:r>
              <a:rPr lang="fr-FR" sz="1800" b="1" noProof="1">
                <a:solidFill>
                  <a:srgbClr val="001E58"/>
                </a:solidFill>
                <a:latin typeface="Aptos" panose="020B0004020202020204" pitchFamily="34" charset="0"/>
              </a:rPr>
              <a:t>IMPÔT SUR LES SOCIETES</a:t>
            </a:r>
            <a:br>
              <a:rPr lang="en-GB" sz="1800" dirty="0">
                <a:latin typeface="Aptos" panose="020B0004020202020204" pitchFamily="34" charset="0"/>
              </a:rPr>
            </a:br>
            <a:endParaRPr lang="en-GB" dirty="0">
              <a:latin typeface="Aptos" panose="020B0004020202020204" pitchFamily="34" charset="0"/>
            </a:endParaRPr>
          </a:p>
        </p:txBody>
      </p:sp>
      <p:sp>
        <p:nvSpPr>
          <p:cNvPr id="6" name="Content Placeholder 5">
            <a:extLst>
              <a:ext uri="{FF2B5EF4-FFF2-40B4-BE49-F238E27FC236}">
                <a16:creationId xmlns:a16="http://schemas.microsoft.com/office/drawing/2014/main" id="{DB65C33C-07A8-5D87-314B-1AAB7D4AF850}"/>
              </a:ext>
            </a:extLst>
          </p:cNvPr>
          <p:cNvSpPr>
            <a:spLocks noGrp="1"/>
          </p:cNvSpPr>
          <p:nvPr>
            <p:ph idx="1"/>
          </p:nvPr>
        </p:nvSpPr>
        <p:spPr>
          <a:xfrm>
            <a:off x="888467" y="674173"/>
            <a:ext cx="4969640" cy="5416661"/>
          </a:xfrm>
          <a:solidFill>
            <a:schemeClr val="bg1">
              <a:alpha val="10000"/>
            </a:schemeClr>
          </a:solidFill>
        </p:spPr>
        <p:txBody>
          <a:bodyPr>
            <a:normAutofit/>
          </a:bodyPr>
          <a:lstStyle/>
          <a:p>
            <a:pPr algn="just">
              <a:buFont typeface="Wingdings" pitchFamily="2" charset="2"/>
              <a:buChar char="§"/>
            </a:pPr>
            <a:endParaRPr lang="fr-FR" sz="1600" noProof="1">
              <a:solidFill>
                <a:srgbClr val="00204F"/>
              </a:solidFill>
              <a:latin typeface="Aptos" panose="020B0004020202020204" pitchFamily="34" charset="0"/>
            </a:endParaRPr>
          </a:p>
          <a:p>
            <a:pPr algn="just">
              <a:buFont typeface="Wingdings" pitchFamily="2" charset="2"/>
              <a:buChar char="§"/>
            </a:pPr>
            <a:r>
              <a:rPr lang="fr-FR" sz="1600" dirty="0">
                <a:solidFill>
                  <a:srgbClr val="001E58"/>
                </a:solidFill>
                <a:latin typeface="Aptos" panose="020B0004020202020204" pitchFamily="34" charset="0"/>
              </a:rPr>
              <a:t>126 M€ (10% des recettes budgétaires)</a:t>
            </a:r>
          </a:p>
          <a:p>
            <a:pPr algn="just">
              <a:buFont typeface="Wingdings" pitchFamily="2" charset="2"/>
              <a:buChar char="§"/>
            </a:pPr>
            <a:r>
              <a:rPr lang="fr-FR" sz="1600" noProof="1">
                <a:solidFill>
                  <a:srgbClr val="001E58"/>
                </a:solidFill>
                <a:latin typeface="Aptos" panose="020B0004020202020204" pitchFamily="34" charset="0"/>
              </a:rPr>
              <a:t>Nouvelles recettes à anticiper (Grandes entreprises fiscalisées dans l’hexagone dont l’impôt sera rapatrié en Guadeloupe)</a:t>
            </a:r>
          </a:p>
          <a:p>
            <a:pPr algn="just">
              <a:buFont typeface="Wingdings" pitchFamily="2" charset="2"/>
              <a:buChar char="§"/>
            </a:pPr>
            <a:r>
              <a:rPr lang="fr-FR" sz="1600" dirty="0">
                <a:solidFill>
                  <a:srgbClr val="001E58"/>
                </a:solidFill>
                <a:latin typeface="Aptos" panose="020B0004020202020204" pitchFamily="34" charset="0"/>
              </a:rPr>
              <a:t>Taux effectifs faibles par le jeu des ZFANG (50-80% d’abattement) </a:t>
            </a:r>
          </a:p>
          <a:p>
            <a:pPr marL="457200" lvl="2" algn="just">
              <a:buFont typeface="Wingdings" pitchFamily="2" charset="2"/>
              <a:buChar char="§"/>
            </a:pPr>
            <a:r>
              <a:rPr lang="fr-FR" dirty="0">
                <a:solidFill>
                  <a:srgbClr val="001E58"/>
                </a:solidFill>
                <a:latin typeface="Aptos" panose="020B0004020202020204" pitchFamily="34" charset="0"/>
              </a:rPr>
              <a:t>3% -10% - 200K€ de résultat à 21%-23% - 2M€ de résultat</a:t>
            </a:r>
          </a:p>
          <a:p>
            <a:pPr marL="457200" lvl="2" algn="just">
              <a:buFont typeface="Wingdings" pitchFamily="2" charset="2"/>
              <a:buChar char="§"/>
            </a:pPr>
            <a:r>
              <a:rPr lang="fr-FR" dirty="0">
                <a:solidFill>
                  <a:srgbClr val="001E58"/>
                </a:solidFill>
                <a:latin typeface="Aptos" panose="020B0004020202020204" pitchFamily="34" charset="0"/>
              </a:rPr>
              <a:t>Peu lisible</a:t>
            </a:r>
          </a:p>
          <a:p>
            <a:pPr algn="just">
              <a:buFont typeface="Wingdings" pitchFamily="2" charset="2"/>
              <a:buChar char="§"/>
            </a:pPr>
            <a:endParaRPr lang="fr-FR" sz="1600" noProof="1">
              <a:solidFill>
                <a:srgbClr val="00204F"/>
              </a:solidFill>
              <a:latin typeface="Aptos" panose="020B0004020202020204" pitchFamily="34" charset="0"/>
            </a:endParaRPr>
          </a:p>
          <a:p>
            <a:pPr algn="just">
              <a:buFont typeface="Wingdings" pitchFamily="2" charset="2"/>
              <a:buChar char="§"/>
            </a:pPr>
            <a:endParaRPr lang="fr-FR" sz="1600" noProof="1">
              <a:solidFill>
                <a:srgbClr val="00204F"/>
              </a:solidFill>
              <a:latin typeface="Aptos" panose="020B0004020202020204" pitchFamily="34" charset="0"/>
            </a:endParaRPr>
          </a:p>
          <a:p>
            <a:pPr marL="0" indent="0" algn="just">
              <a:buNone/>
            </a:pPr>
            <a:endParaRPr lang="fr-FR" sz="1600" noProof="1">
              <a:solidFill>
                <a:srgbClr val="00204F"/>
              </a:solidFill>
              <a:latin typeface="Aptos" panose="020B0004020202020204" pitchFamily="34" charset="0"/>
            </a:endParaRPr>
          </a:p>
        </p:txBody>
      </p:sp>
      <p:graphicFrame>
        <p:nvGraphicFramePr>
          <p:cNvPr id="3" name="Tableau 2">
            <a:extLst>
              <a:ext uri="{FF2B5EF4-FFF2-40B4-BE49-F238E27FC236}">
                <a16:creationId xmlns:a16="http://schemas.microsoft.com/office/drawing/2014/main" id="{0C47F3E4-074F-BBED-8FFA-238A63C5C10F}"/>
              </a:ext>
            </a:extLst>
          </p:cNvPr>
          <p:cNvGraphicFramePr>
            <a:graphicFrameLocks noGrp="1"/>
          </p:cNvGraphicFramePr>
          <p:nvPr>
            <p:extLst>
              <p:ext uri="{D42A27DB-BD31-4B8C-83A1-F6EECF244321}">
                <p14:modId xmlns:p14="http://schemas.microsoft.com/office/powerpoint/2010/main" val="189797909"/>
              </p:ext>
            </p:extLst>
          </p:nvPr>
        </p:nvGraphicFramePr>
        <p:xfrm>
          <a:off x="6844731" y="720670"/>
          <a:ext cx="4587875" cy="3012090"/>
        </p:xfrm>
        <a:graphic>
          <a:graphicData uri="http://schemas.openxmlformats.org/drawingml/2006/table">
            <a:tbl>
              <a:tblPr firstRow="1" firstCol="1" bandRow="1">
                <a:tableStyleId>{5C22544A-7EE6-4342-B048-85BDC9FD1C3A}</a:tableStyleId>
              </a:tblPr>
              <a:tblGrid>
                <a:gridCol w="1834153">
                  <a:extLst>
                    <a:ext uri="{9D8B030D-6E8A-4147-A177-3AD203B41FA5}">
                      <a16:colId xmlns:a16="http://schemas.microsoft.com/office/drawing/2014/main" val="864301192"/>
                    </a:ext>
                  </a:extLst>
                </a:gridCol>
                <a:gridCol w="1376861">
                  <a:extLst>
                    <a:ext uri="{9D8B030D-6E8A-4147-A177-3AD203B41FA5}">
                      <a16:colId xmlns:a16="http://schemas.microsoft.com/office/drawing/2014/main" val="3978580951"/>
                    </a:ext>
                  </a:extLst>
                </a:gridCol>
                <a:gridCol w="1376861">
                  <a:extLst>
                    <a:ext uri="{9D8B030D-6E8A-4147-A177-3AD203B41FA5}">
                      <a16:colId xmlns:a16="http://schemas.microsoft.com/office/drawing/2014/main" val="2316368399"/>
                    </a:ext>
                  </a:extLst>
                </a:gridCol>
              </a:tblGrid>
              <a:tr h="161651">
                <a:tc gridSpan="3">
                  <a:txBody>
                    <a:bodyPr/>
                    <a:lstStyle/>
                    <a:p>
                      <a:pPr algn="ctr">
                        <a:spcAft>
                          <a:spcPts val="1200"/>
                        </a:spcAft>
                        <a:buNone/>
                      </a:pPr>
                      <a:r>
                        <a:rPr lang="fr-FR" sz="1100">
                          <a:effectLst/>
                        </a:rPr>
                        <a:t>ZFANG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46549365"/>
                  </a:ext>
                </a:extLst>
              </a:tr>
              <a:tr h="161651">
                <a:tc gridSpan="3">
                  <a:txBody>
                    <a:bodyPr/>
                    <a:lstStyle/>
                    <a:p>
                      <a:pPr algn="ctr">
                        <a:spcAft>
                          <a:spcPts val="1200"/>
                        </a:spcAft>
                        <a:buNone/>
                      </a:pPr>
                      <a:r>
                        <a:rPr lang="fr-FR" sz="1100">
                          <a:effectLst/>
                        </a:rPr>
                        <a:t>50% abattement jusqu’à 150 000 €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20759592"/>
                  </a:ext>
                </a:extLst>
              </a:tr>
              <a:tr h="161651">
                <a:tc>
                  <a:txBody>
                    <a:bodyPr/>
                    <a:lstStyle/>
                    <a:p>
                      <a:pPr algn="ctr">
                        <a:spcAft>
                          <a:spcPts val="1200"/>
                        </a:spcAft>
                        <a:buNone/>
                      </a:pPr>
                      <a:r>
                        <a:rPr lang="fr-FR" sz="1100">
                          <a:effectLst/>
                        </a:rPr>
                        <a:t>Montant du résultat</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IS</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dirty="0">
                          <a:effectLst/>
                        </a:rPr>
                        <a:t>% charge effective d'IS</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538049166"/>
                  </a:ext>
                </a:extLst>
              </a:tr>
              <a:tr h="250917">
                <a:tc>
                  <a:txBody>
                    <a:bodyPr/>
                    <a:lstStyle/>
                    <a:p>
                      <a:pPr algn="l">
                        <a:spcAft>
                          <a:spcPts val="1200"/>
                        </a:spcAft>
                        <a:buNone/>
                      </a:pPr>
                      <a:r>
                        <a:rPr lang="fr-FR" sz="1100" dirty="0">
                          <a:effectLst/>
                        </a:rPr>
                        <a:t>                         200 000 € </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20 750 €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10,4%</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413968670"/>
                  </a:ext>
                </a:extLst>
              </a:tr>
              <a:tr h="250917">
                <a:tc>
                  <a:txBody>
                    <a:bodyPr/>
                    <a:lstStyle/>
                    <a:p>
                      <a:pPr algn="l">
                        <a:spcAft>
                          <a:spcPts val="1200"/>
                        </a:spcAft>
                        <a:buNone/>
                      </a:pPr>
                      <a:r>
                        <a:rPr lang="fr-FR" sz="1100">
                          <a:effectLst/>
                        </a:rPr>
                        <a:t>                         400 000 €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dirty="0">
                          <a:effectLst/>
                        </a:rPr>
                        <a:t>                   58 250 € </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14,6%</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510201407"/>
                  </a:ext>
                </a:extLst>
              </a:tr>
              <a:tr h="250917">
                <a:tc>
                  <a:txBody>
                    <a:bodyPr/>
                    <a:lstStyle/>
                    <a:p>
                      <a:pPr algn="l">
                        <a:spcAft>
                          <a:spcPts val="1200"/>
                        </a:spcAft>
                        <a:buNone/>
                      </a:pPr>
                      <a:r>
                        <a:rPr lang="fr-FR" sz="1100">
                          <a:effectLst/>
                        </a:rPr>
                        <a:t>                         600 000 €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108 250 €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18,0%</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831228689"/>
                  </a:ext>
                </a:extLst>
              </a:tr>
              <a:tr h="250917">
                <a:tc>
                  <a:txBody>
                    <a:bodyPr/>
                    <a:lstStyle/>
                    <a:p>
                      <a:pPr algn="l">
                        <a:spcAft>
                          <a:spcPts val="1200"/>
                        </a:spcAft>
                        <a:buNone/>
                      </a:pPr>
                      <a:r>
                        <a:rPr lang="fr-FR" sz="1100">
                          <a:effectLst/>
                        </a:rPr>
                        <a:t>                         800 000 €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dirty="0">
                          <a:effectLst/>
                        </a:rPr>
                        <a:t>                 158 250 € </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19,8%</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874779138"/>
                  </a:ext>
                </a:extLst>
              </a:tr>
              <a:tr h="250917">
                <a:tc>
                  <a:txBody>
                    <a:bodyPr/>
                    <a:lstStyle/>
                    <a:p>
                      <a:pPr algn="l">
                        <a:spcAft>
                          <a:spcPts val="1200"/>
                        </a:spcAft>
                        <a:buNone/>
                      </a:pPr>
                      <a:r>
                        <a:rPr lang="fr-FR" sz="1100">
                          <a:effectLst/>
                        </a:rPr>
                        <a:t>                      1 000 000 €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208 250 €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20,8%</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490724517"/>
                  </a:ext>
                </a:extLst>
              </a:tr>
              <a:tr h="250917">
                <a:tc>
                  <a:txBody>
                    <a:bodyPr/>
                    <a:lstStyle/>
                    <a:p>
                      <a:pPr algn="l">
                        <a:spcAft>
                          <a:spcPts val="1200"/>
                        </a:spcAft>
                        <a:buNone/>
                      </a:pPr>
                      <a:r>
                        <a:rPr lang="fr-FR" sz="1100">
                          <a:effectLst/>
                        </a:rPr>
                        <a:t>                      1 200 000 €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dirty="0">
                          <a:effectLst/>
                        </a:rPr>
                        <a:t>                 258 250 € </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21,5%</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545372054"/>
                  </a:ext>
                </a:extLst>
              </a:tr>
              <a:tr h="250917">
                <a:tc>
                  <a:txBody>
                    <a:bodyPr/>
                    <a:lstStyle/>
                    <a:p>
                      <a:pPr algn="l">
                        <a:spcAft>
                          <a:spcPts val="1200"/>
                        </a:spcAft>
                        <a:buNone/>
                      </a:pPr>
                      <a:r>
                        <a:rPr lang="fr-FR" sz="1100">
                          <a:effectLst/>
                        </a:rPr>
                        <a:t>                      1 400 000 €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308 250 €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22,0%</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095634313"/>
                  </a:ext>
                </a:extLst>
              </a:tr>
              <a:tr h="250917">
                <a:tc>
                  <a:txBody>
                    <a:bodyPr/>
                    <a:lstStyle/>
                    <a:p>
                      <a:pPr algn="l">
                        <a:spcAft>
                          <a:spcPts val="1200"/>
                        </a:spcAft>
                        <a:buNone/>
                      </a:pPr>
                      <a:r>
                        <a:rPr lang="fr-FR" sz="1100">
                          <a:effectLst/>
                        </a:rPr>
                        <a:t>                      1 600 000 €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358 250 €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22,4%</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818255146"/>
                  </a:ext>
                </a:extLst>
              </a:tr>
              <a:tr h="250917">
                <a:tc>
                  <a:txBody>
                    <a:bodyPr/>
                    <a:lstStyle/>
                    <a:p>
                      <a:pPr algn="l">
                        <a:spcAft>
                          <a:spcPts val="1200"/>
                        </a:spcAft>
                        <a:buNone/>
                      </a:pPr>
                      <a:r>
                        <a:rPr lang="fr-FR" sz="1100">
                          <a:effectLst/>
                        </a:rPr>
                        <a:t>                      1 800 000 €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408 250 €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22,7%</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11396983"/>
                  </a:ext>
                </a:extLst>
              </a:tr>
              <a:tr h="250917">
                <a:tc>
                  <a:txBody>
                    <a:bodyPr/>
                    <a:lstStyle/>
                    <a:p>
                      <a:pPr algn="l">
                        <a:spcAft>
                          <a:spcPts val="1200"/>
                        </a:spcAft>
                        <a:buNone/>
                      </a:pPr>
                      <a:r>
                        <a:rPr lang="fr-FR" sz="1100" dirty="0">
                          <a:effectLst/>
                        </a:rPr>
                        <a:t>                      2 000 000 € </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458 250 €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dirty="0">
                          <a:effectLst/>
                        </a:rPr>
                        <a:t>22,9%</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968276358"/>
                  </a:ext>
                </a:extLst>
              </a:tr>
            </a:tbl>
          </a:graphicData>
        </a:graphic>
      </p:graphicFrame>
      <p:graphicFrame>
        <p:nvGraphicFramePr>
          <p:cNvPr id="8" name="Tableau 7">
            <a:extLst>
              <a:ext uri="{FF2B5EF4-FFF2-40B4-BE49-F238E27FC236}">
                <a16:creationId xmlns:a16="http://schemas.microsoft.com/office/drawing/2014/main" id="{6570936A-56AB-CC60-2DDF-3D69C5DC1876}"/>
              </a:ext>
            </a:extLst>
          </p:cNvPr>
          <p:cNvGraphicFramePr>
            <a:graphicFrameLocks noGrp="1"/>
          </p:cNvGraphicFramePr>
          <p:nvPr>
            <p:extLst>
              <p:ext uri="{D42A27DB-BD31-4B8C-83A1-F6EECF244321}">
                <p14:modId xmlns:p14="http://schemas.microsoft.com/office/powerpoint/2010/main" val="947460254"/>
              </p:ext>
            </p:extLst>
          </p:nvPr>
        </p:nvGraphicFramePr>
        <p:xfrm>
          <a:off x="6844731" y="3743380"/>
          <a:ext cx="4587875" cy="2393950"/>
        </p:xfrm>
        <a:graphic>
          <a:graphicData uri="http://schemas.openxmlformats.org/drawingml/2006/table">
            <a:tbl>
              <a:tblPr firstRow="1" firstCol="1" bandRow="1">
                <a:tableStyleId>{5C22544A-7EE6-4342-B048-85BDC9FD1C3A}</a:tableStyleId>
              </a:tblPr>
              <a:tblGrid>
                <a:gridCol w="1617345">
                  <a:extLst>
                    <a:ext uri="{9D8B030D-6E8A-4147-A177-3AD203B41FA5}">
                      <a16:colId xmlns:a16="http://schemas.microsoft.com/office/drawing/2014/main" val="4288171723"/>
                    </a:ext>
                  </a:extLst>
                </a:gridCol>
                <a:gridCol w="1459865">
                  <a:extLst>
                    <a:ext uri="{9D8B030D-6E8A-4147-A177-3AD203B41FA5}">
                      <a16:colId xmlns:a16="http://schemas.microsoft.com/office/drawing/2014/main" val="4100087752"/>
                    </a:ext>
                  </a:extLst>
                </a:gridCol>
                <a:gridCol w="1510665">
                  <a:extLst>
                    <a:ext uri="{9D8B030D-6E8A-4147-A177-3AD203B41FA5}">
                      <a16:colId xmlns:a16="http://schemas.microsoft.com/office/drawing/2014/main" val="1961660192"/>
                    </a:ext>
                  </a:extLst>
                </a:gridCol>
              </a:tblGrid>
              <a:tr h="184150">
                <a:tc gridSpan="3">
                  <a:txBody>
                    <a:bodyPr/>
                    <a:lstStyle/>
                    <a:p>
                      <a:pPr algn="ctr">
                        <a:spcAft>
                          <a:spcPts val="1200"/>
                        </a:spcAft>
                        <a:buNone/>
                      </a:pPr>
                      <a:r>
                        <a:rPr lang="fr-FR" sz="1100">
                          <a:effectLst/>
                        </a:rPr>
                        <a:t>ZFANG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70261327"/>
                  </a:ext>
                </a:extLst>
              </a:tr>
              <a:tr h="184150">
                <a:tc gridSpan="3">
                  <a:txBody>
                    <a:bodyPr/>
                    <a:lstStyle/>
                    <a:p>
                      <a:pPr algn="ctr">
                        <a:spcAft>
                          <a:spcPts val="1200"/>
                        </a:spcAft>
                        <a:buNone/>
                      </a:pPr>
                      <a:r>
                        <a:rPr lang="fr-FR" sz="1100" dirty="0">
                          <a:effectLst/>
                        </a:rPr>
                        <a:t>80% abattement jusqu’à 300 000 €</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88740620"/>
                  </a:ext>
                </a:extLst>
              </a:tr>
              <a:tr h="184150">
                <a:tc>
                  <a:txBody>
                    <a:bodyPr/>
                    <a:lstStyle/>
                    <a:p>
                      <a:pPr algn="ctr">
                        <a:spcAft>
                          <a:spcPts val="1200"/>
                        </a:spcAft>
                        <a:buNone/>
                      </a:pPr>
                      <a:r>
                        <a:rPr lang="fr-FR" sz="1100" dirty="0">
                          <a:effectLst/>
                        </a:rPr>
                        <a:t>Montant du résultat</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IS</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 charge effective d'IS</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598551889"/>
                  </a:ext>
                </a:extLst>
              </a:tr>
              <a:tr h="184150">
                <a:tc>
                  <a:txBody>
                    <a:bodyPr/>
                    <a:lstStyle/>
                    <a:p>
                      <a:pPr algn="l">
                        <a:spcAft>
                          <a:spcPts val="1200"/>
                        </a:spcAft>
                        <a:buNone/>
                      </a:pPr>
                      <a:r>
                        <a:rPr lang="fr-FR" sz="1100">
                          <a:effectLst/>
                        </a:rPr>
                        <a:t>                       200 000 €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5 750 €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2,9%</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889725791"/>
                  </a:ext>
                </a:extLst>
              </a:tr>
              <a:tr h="184150">
                <a:tc>
                  <a:txBody>
                    <a:bodyPr/>
                    <a:lstStyle/>
                    <a:p>
                      <a:pPr algn="l">
                        <a:spcAft>
                          <a:spcPts val="1200"/>
                        </a:spcAft>
                        <a:buNone/>
                      </a:pPr>
                      <a:r>
                        <a:rPr lang="fr-FR" sz="1100">
                          <a:effectLst/>
                        </a:rPr>
                        <a:t>                       400 000 €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20 750 €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5,2%</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48115828"/>
                  </a:ext>
                </a:extLst>
              </a:tr>
              <a:tr h="184150">
                <a:tc>
                  <a:txBody>
                    <a:bodyPr/>
                    <a:lstStyle/>
                    <a:p>
                      <a:pPr algn="l">
                        <a:spcAft>
                          <a:spcPts val="1200"/>
                        </a:spcAft>
                        <a:buNone/>
                      </a:pPr>
                      <a:r>
                        <a:rPr lang="fr-FR" sz="1100">
                          <a:effectLst/>
                        </a:rPr>
                        <a:t>                       600 000 €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70 570 €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11,8%</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550257863"/>
                  </a:ext>
                </a:extLst>
              </a:tr>
              <a:tr h="184150">
                <a:tc>
                  <a:txBody>
                    <a:bodyPr/>
                    <a:lstStyle/>
                    <a:p>
                      <a:pPr algn="l">
                        <a:spcAft>
                          <a:spcPts val="1200"/>
                        </a:spcAft>
                        <a:buNone/>
                      </a:pPr>
                      <a:r>
                        <a:rPr lang="fr-FR" sz="1100">
                          <a:effectLst/>
                        </a:rPr>
                        <a:t>                       800 000 €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120 750 €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15,1%</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760622337"/>
                  </a:ext>
                </a:extLst>
              </a:tr>
              <a:tr h="184150">
                <a:tc>
                  <a:txBody>
                    <a:bodyPr/>
                    <a:lstStyle/>
                    <a:p>
                      <a:pPr algn="l">
                        <a:spcAft>
                          <a:spcPts val="1200"/>
                        </a:spcAft>
                        <a:buNone/>
                      </a:pPr>
                      <a:r>
                        <a:rPr lang="fr-FR" sz="1100">
                          <a:effectLst/>
                        </a:rPr>
                        <a:t>                    1 000 000 €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170 750 €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17,1%</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463514727"/>
                  </a:ext>
                </a:extLst>
              </a:tr>
              <a:tr h="184150">
                <a:tc>
                  <a:txBody>
                    <a:bodyPr/>
                    <a:lstStyle/>
                    <a:p>
                      <a:pPr algn="l">
                        <a:spcAft>
                          <a:spcPts val="1200"/>
                        </a:spcAft>
                        <a:buNone/>
                      </a:pPr>
                      <a:r>
                        <a:rPr lang="fr-FR" sz="1100">
                          <a:effectLst/>
                        </a:rPr>
                        <a:t>                    1 200 000 €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220 750 €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18,4%</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4094932461"/>
                  </a:ext>
                </a:extLst>
              </a:tr>
              <a:tr h="184150">
                <a:tc>
                  <a:txBody>
                    <a:bodyPr/>
                    <a:lstStyle/>
                    <a:p>
                      <a:pPr algn="l">
                        <a:spcAft>
                          <a:spcPts val="1200"/>
                        </a:spcAft>
                        <a:buNone/>
                      </a:pPr>
                      <a:r>
                        <a:rPr lang="fr-FR" sz="1100">
                          <a:effectLst/>
                        </a:rPr>
                        <a:t>                    1 400 000 €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270 750 €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19,3%</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214769728"/>
                  </a:ext>
                </a:extLst>
              </a:tr>
              <a:tr h="184150">
                <a:tc>
                  <a:txBody>
                    <a:bodyPr/>
                    <a:lstStyle/>
                    <a:p>
                      <a:pPr algn="l">
                        <a:spcAft>
                          <a:spcPts val="1200"/>
                        </a:spcAft>
                        <a:buNone/>
                      </a:pPr>
                      <a:r>
                        <a:rPr lang="fr-FR" sz="1100">
                          <a:effectLst/>
                        </a:rPr>
                        <a:t>                    1 600 000 €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320 750 €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dirty="0">
                          <a:effectLst/>
                        </a:rPr>
                        <a:t>20,0%</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288007312"/>
                  </a:ext>
                </a:extLst>
              </a:tr>
              <a:tr h="184150">
                <a:tc>
                  <a:txBody>
                    <a:bodyPr/>
                    <a:lstStyle/>
                    <a:p>
                      <a:pPr algn="l">
                        <a:spcAft>
                          <a:spcPts val="1200"/>
                        </a:spcAft>
                        <a:buNone/>
                      </a:pPr>
                      <a:r>
                        <a:rPr lang="fr-FR" sz="1100">
                          <a:effectLst/>
                        </a:rPr>
                        <a:t>                    1 800 000 €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370 750 €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20,6%</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027063865"/>
                  </a:ext>
                </a:extLst>
              </a:tr>
              <a:tr h="184150">
                <a:tc>
                  <a:txBody>
                    <a:bodyPr/>
                    <a:lstStyle/>
                    <a:p>
                      <a:pPr algn="l">
                        <a:spcAft>
                          <a:spcPts val="1200"/>
                        </a:spcAft>
                        <a:buNone/>
                      </a:pPr>
                      <a:r>
                        <a:rPr lang="fr-FR" sz="1100">
                          <a:effectLst/>
                        </a:rPr>
                        <a:t>                    2 000 000 €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420 750 €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dirty="0">
                          <a:effectLst/>
                        </a:rPr>
                        <a:t>21,0%</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194503931"/>
                  </a:ext>
                </a:extLst>
              </a:tr>
            </a:tbl>
          </a:graphicData>
        </a:graphic>
      </p:graphicFrame>
    </p:spTree>
    <p:extLst>
      <p:ext uri="{BB962C8B-B14F-4D97-AF65-F5344CB8AC3E}">
        <p14:creationId xmlns:p14="http://schemas.microsoft.com/office/powerpoint/2010/main" val="3151188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730B-B67F-CA4B-9BB6-F5915BCC7E6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F839698-D65A-83AD-F526-77191DF75B8F}"/>
              </a:ext>
            </a:extLst>
          </p:cNvPr>
          <p:cNvSpPr>
            <a:spLocks noGrp="1"/>
          </p:cNvSpPr>
          <p:nvPr>
            <p:ph idx="1"/>
          </p:nvPr>
        </p:nvSpPr>
        <p:spPr>
          <a:xfrm>
            <a:off x="888466" y="674173"/>
            <a:ext cx="5276663" cy="5416661"/>
          </a:xfrm>
          <a:solidFill>
            <a:schemeClr val="bg1">
              <a:alpha val="10000"/>
            </a:schemeClr>
          </a:solidFill>
        </p:spPr>
        <p:txBody>
          <a:bodyPr>
            <a:normAutofit lnSpcReduction="10000"/>
          </a:bodyPr>
          <a:lstStyle/>
          <a:p>
            <a:pPr algn="just">
              <a:buFont typeface="Wingdings" pitchFamily="2" charset="2"/>
              <a:buChar char="§"/>
            </a:pPr>
            <a:endParaRPr lang="fr-FR" sz="1600" b="1" noProof="1">
              <a:solidFill>
                <a:srgbClr val="00204F"/>
              </a:solidFill>
              <a:latin typeface="Aptos" panose="020B0004020202020204" pitchFamily="34" charset="0"/>
            </a:endParaRPr>
          </a:p>
          <a:p>
            <a:pPr lvl="1" indent="0">
              <a:spcBef>
                <a:spcPts val="115"/>
              </a:spcBef>
              <a:buNone/>
              <a:tabLst>
                <a:tab pos="914400" algn="l"/>
              </a:tabLst>
            </a:pPr>
            <a:r>
              <a:rPr lang="fr-FR" sz="1400" b="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Orientations possibles pour une fiscalité </a:t>
            </a:r>
            <a:r>
              <a:rPr lang="fr-FR" sz="1400" b="1" u="sng"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simplifiée, lisible, attractive et surtout de droit commun </a:t>
            </a:r>
            <a:r>
              <a:rPr lang="fr-FR" sz="1400" b="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 </a:t>
            </a:r>
          </a:p>
          <a:p>
            <a:pPr lvl="1" indent="0">
              <a:spcBef>
                <a:spcPts val="115"/>
              </a:spcBef>
              <a:buNone/>
              <a:tabLst>
                <a:tab pos="914400" algn="l"/>
              </a:tabLst>
            </a:pPr>
            <a:endParaRPr lang="fr-FR" sz="1400" b="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endParaRPr>
          </a:p>
          <a:p>
            <a:pPr lvl="1" indent="0">
              <a:spcBef>
                <a:spcPts val="115"/>
              </a:spcBef>
              <a:buNone/>
              <a:tabLst>
                <a:tab pos="914400" algn="l"/>
              </a:tabLst>
            </a:pPr>
            <a:r>
              <a:rPr lang="fr-FR" sz="1400" b="1" kern="100" dirty="0">
                <a:solidFill>
                  <a:srgbClr val="001E58"/>
                </a:solidFill>
                <a:latin typeface="Aptos" panose="020B0004020202020204" pitchFamily="34" charset="0"/>
                <a:ea typeface="Calibri" panose="020F0502020204030204" pitchFamily="34" charset="0"/>
                <a:cs typeface="Times New Roman" panose="02020603050405020304" pitchFamily="18" charset="0"/>
              </a:rPr>
              <a:t>IS de droit commun : </a:t>
            </a:r>
            <a:endParaRPr lang="fr-FR" sz="1400" b="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endParaRPr>
          </a:p>
          <a:p>
            <a:pPr marL="1143000">
              <a:spcBef>
                <a:spcPts val="115"/>
              </a:spcBef>
              <a:buFont typeface="Wingdings" pitchFamily="2" charset="2"/>
              <a:buChar char="§"/>
              <a:tabLst>
                <a:tab pos="2286000" algn="l"/>
              </a:tabLst>
            </a:pPr>
            <a:r>
              <a:rPr lang="fr-FR" sz="1400" b="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8%</a:t>
            </a:r>
            <a:r>
              <a:rPr lang="fr-FR" sz="1400"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 jusqu’à 300 K€ de résultat</a:t>
            </a:r>
          </a:p>
          <a:p>
            <a:pPr marL="1143000">
              <a:spcBef>
                <a:spcPts val="115"/>
              </a:spcBef>
              <a:buFont typeface="Wingdings" pitchFamily="2" charset="2"/>
              <a:buChar char="§"/>
              <a:tabLst>
                <a:tab pos="2286000" algn="l"/>
              </a:tabLst>
            </a:pPr>
            <a:r>
              <a:rPr lang="fr-FR" sz="1400" b="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15%</a:t>
            </a:r>
            <a:r>
              <a:rPr lang="fr-FR" sz="1400"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 entre 300 K€ et 1M€ de résultat</a:t>
            </a:r>
          </a:p>
          <a:p>
            <a:pPr marL="1143000">
              <a:spcBef>
                <a:spcPts val="115"/>
              </a:spcBef>
              <a:buFont typeface="Wingdings" pitchFamily="2" charset="2"/>
              <a:buChar char="§"/>
              <a:tabLst>
                <a:tab pos="2286000" algn="l"/>
              </a:tabLst>
            </a:pPr>
            <a:r>
              <a:rPr lang="fr-FR" sz="1400" b="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20%</a:t>
            </a:r>
            <a:r>
              <a:rPr lang="fr-FR" sz="1400"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 à partir de 1M€</a:t>
            </a:r>
          </a:p>
          <a:p>
            <a:pPr marL="1143000" lvl="2" indent="-228600">
              <a:spcBef>
                <a:spcPts val="115"/>
              </a:spcBef>
              <a:buFont typeface="Wingdings" pitchFamily="2" charset="2"/>
              <a:buChar char="§"/>
              <a:tabLst>
                <a:tab pos="1371600" algn="l"/>
              </a:tabLst>
            </a:pPr>
            <a:r>
              <a:rPr lang="fr-FR" sz="1400"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Taux effectif entre 8% et 16%</a:t>
            </a:r>
          </a:p>
          <a:p>
            <a:pPr marL="1371600" lvl="2">
              <a:spcBef>
                <a:spcPts val="115"/>
              </a:spcBef>
              <a:buFont typeface="Wingdings" pitchFamily="2" charset="2"/>
              <a:buChar char="§"/>
              <a:tabLst>
                <a:tab pos="1828800" algn="l"/>
              </a:tabLst>
            </a:pPr>
            <a:r>
              <a:rPr lang="fr-FR" sz="1400"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Sans condition de taille, de secteur d’activité ou de localisation.</a:t>
            </a:r>
          </a:p>
          <a:p>
            <a:pPr marL="1371600" lvl="2">
              <a:spcBef>
                <a:spcPts val="115"/>
              </a:spcBef>
              <a:buFont typeface="Wingdings" pitchFamily="2" charset="2"/>
              <a:buChar char="§"/>
              <a:tabLst>
                <a:tab pos="1828800" algn="l"/>
              </a:tabLst>
            </a:pPr>
            <a:r>
              <a:rPr lang="fr-FR" sz="1400"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Report des déficits en avant sans plafond</a:t>
            </a:r>
          </a:p>
          <a:p>
            <a:pPr marL="1371600" lvl="2">
              <a:spcBef>
                <a:spcPts val="115"/>
              </a:spcBef>
              <a:buFont typeface="Wingdings" pitchFamily="2" charset="2"/>
              <a:buChar char="§"/>
              <a:tabLst>
                <a:tab pos="1828800" algn="l"/>
              </a:tabLst>
            </a:pPr>
            <a:r>
              <a:rPr lang="fr-FR" sz="1400"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Crédit d’impôt pour formation de salariés</a:t>
            </a:r>
          </a:p>
          <a:p>
            <a:pPr marL="1371600" lvl="2">
              <a:spcBef>
                <a:spcPts val="115"/>
              </a:spcBef>
              <a:buFont typeface="Wingdings" pitchFamily="2" charset="2"/>
              <a:buChar char="§"/>
              <a:tabLst>
                <a:tab pos="1828800" algn="l"/>
              </a:tabLst>
            </a:pPr>
            <a:r>
              <a:rPr lang="fr-FR" sz="1400"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TPE/PME : Réflexion : alignement exonération d’OM pour entreprise locale pour entreprise à chiffre d’affaires &lt; 550 K€ avec une taxation forfaitaire</a:t>
            </a:r>
            <a:r>
              <a:rPr lang="fr-FR" sz="1400" kern="100" dirty="0">
                <a:solidFill>
                  <a:srgbClr val="001E58"/>
                </a:solidFill>
                <a:latin typeface="Aptos" panose="020B0004020202020204" pitchFamily="34" charset="0"/>
                <a:ea typeface="Calibri" panose="020F0502020204030204" pitchFamily="34" charset="0"/>
                <a:cs typeface="Times New Roman" panose="02020603050405020304" pitchFamily="18" charset="0"/>
              </a:rPr>
              <a:t>?</a:t>
            </a:r>
            <a:r>
              <a:rPr lang="fr-FR" sz="1400" i="1" kern="100" dirty="0">
                <a:solidFill>
                  <a:srgbClr val="001E58"/>
                </a:solidFill>
                <a:latin typeface="Aptos" panose="020B0004020202020204" pitchFamily="34" charset="0"/>
                <a:ea typeface="Calibri" panose="020F0502020204030204" pitchFamily="34" charset="0"/>
                <a:cs typeface="Times New Roman" panose="02020603050405020304" pitchFamily="18" charset="0"/>
              </a:rPr>
              <a:t> </a:t>
            </a:r>
            <a:endParaRPr lang="fr-FR" sz="1400" i="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spcBef>
                <a:spcPts val="115"/>
              </a:spcBef>
              <a:buFont typeface="Wingdings" pitchFamily="2" charset="2"/>
              <a:buChar char="§"/>
              <a:tabLst>
                <a:tab pos="1371600" algn="l"/>
              </a:tabLst>
            </a:pPr>
            <a:r>
              <a:rPr lang="fr-FR" sz="1400" b="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Suppression des abatteme</a:t>
            </a:r>
            <a:r>
              <a:rPr lang="fr-FR" sz="1400" b="1" kern="100" dirty="0">
                <a:solidFill>
                  <a:srgbClr val="001E58"/>
                </a:solidFill>
                <a:latin typeface="Aptos" panose="020B0004020202020204" pitchFamily="34" charset="0"/>
                <a:ea typeface="Calibri" panose="020F0502020204030204" pitchFamily="34" charset="0"/>
                <a:cs typeface="Times New Roman" panose="02020603050405020304" pitchFamily="18" charset="0"/>
              </a:rPr>
              <a:t>nts</a:t>
            </a:r>
            <a:r>
              <a:rPr lang="fr-FR" sz="1400" b="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 existants en </a:t>
            </a:r>
            <a:r>
              <a:rPr lang="fr-FR" sz="1400" b="1" kern="100" dirty="0">
                <a:solidFill>
                  <a:srgbClr val="001E58"/>
                </a:solidFill>
                <a:latin typeface="Aptos" panose="020B0004020202020204" pitchFamily="34" charset="0"/>
                <a:ea typeface="Calibri" panose="020F0502020204030204" pitchFamily="34" charset="0"/>
                <a:cs typeface="Times New Roman" panose="02020603050405020304" pitchFamily="18" charset="0"/>
              </a:rPr>
              <a:t>m</a:t>
            </a:r>
            <a:r>
              <a:rPr lang="fr-FR" sz="1400" b="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atière d’IS </a:t>
            </a:r>
            <a:r>
              <a:rPr lang="fr-FR" sz="1400"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pour favoriser la lisibilité et l’attractivité pour les investisseurs et profession</a:t>
            </a:r>
            <a:r>
              <a:rPr lang="fr-FR" sz="1400" kern="100" dirty="0">
                <a:solidFill>
                  <a:srgbClr val="001E58"/>
                </a:solidFill>
                <a:latin typeface="Aptos" panose="020B0004020202020204" pitchFamily="34" charset="0"/>
                <a:ea typeface="Calibri" panose="020F0502020204030204" pitchFamily="34" charset="0"/>
                <a:cs typeface="Times New Roman" panose="02020603050405020304" pitchFamily="18" charset="0"/>
              </a:rPr>
              <a:t>nels locaux</a:t>
            </a:r>
            <a:endParaRPr lang="fr-FR" sz="1400"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spcBef>
                <a:spcPts val="115"/>
              </a:spcBef>
              <a:buFont typeface="Wingdings" pitchFamily="2" charset="2"/>
              <a:buChar char="§"/>
              <a:tabLst>
                <a:tab pos="1371600" algn="l"/>
              </a:tabLst>
            </a:pPr>
            <a:r>
              <a:rPr lang="fr-FR" sz="1400" i="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création d’entreprise; favoriser l’investissement (tourisme, économie verte, bleue et agricole, professions libérales </a:t>
            </a:r>
            <a:r>
              <a:rPr lang="fr-FR" sz="1400" i="1" kern="100" dirty="0" err="1">
                <a:solidFill>
                  <a:srgbClr val="001E58"/>
                </a:solidFill>
                <a:effectLst/>
                <a:latin typeface="Aptos" panose="020B0004020202020204" pitchFamily="34" charset="0"/>
                <a:ea typeface="Calibri" panose="020F0502020204030204" pitchFamily="34" charset="0"/>
                <a:cs typeface="Times New Roman" panose="02020603050405020304" pitchFamily="18" charset="0"/>
              </a:rPr>
              <a:t>etc</a:t>
            </a:r>
            <a:r>
              <a:rPr lang="fr-FR" sz="1400" i="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 )</a:t>
            </a:r>
            <a:r>
              <a:rPr lang="fr-FR" sz="1400" i="1" kern="100" dirty="0">
                <a:solidFill>
                  <a:srgbClr val="001E58"/>
                </a:solidFill>
                <a:latin typeface="Aptos" panose="020B0004020202020204" pitchFamily="34" charset="0"/>
                <a:ea typeface="Calibri" panose="020F0502020204030204" pitchFamily="34" charset="0"/>
                <a:cs typeface="Times New Roman" panose="02020603050405020304" pitchFamily="18" charset="0"/>
              </a:rPr>
              <a:t> </a:t>
            </a:r>
            <a:r>
              <a:rPr lang="fr-FR" sz="1400" i="1" kern="100" dirty="0" err="1">
                <a:solidFill>
                  <a:srgbClr val="001E58"/>
                </a:solidFill>
                <a:latin typeface="Aptos" panose="020B0004020202020204" pitchFamily="34" charset="0"/>
                <a:ea typeface="Calibri" panose="020F0502020204030204" pitchFamily="34" charset="0"/>
                <a:cs typeface="Times New Roman" panose="02020603050405020304" pitchFamily="18" charset="0"/>
              </a:rPr>
              <a:t>et</a:t>
            </a:r>
            <a:r>
              <a:rPr lang="fr-FR" sz="1400" i="1" kern="100" dirty="0" err="1">
                <a:solidFill>
                  <a:srgbClr val="001E58"/>
                </a:solidFill>
                <a:effectLst/>
                <a:latin typeface="Aptos" panose="020B0004020202020204" pitchFamily="34" charset="0"/>
                <a:ea typeface="Calibri" panose="020F0502020204030204" pitchFamily="34" charset="0"/>
                <a:cs typeface="Times New Roman" panose="02020603050405020304" pitchFamily="18" charset="0"/>
              </a:rPr>
              <a:t>incitation</a:t>
            </a:r>
            <a:r>
              <a:rPr lang="fr-FR" sz="1400" i="1" kern="100" dirty="0">
                <a:solidFill>
                  <a:srgbClr val="001E58"/>
                </a:solidFill>
                <a:effectLst/>
                <a:latin typeface="Aptos" panose="020B0004020202020204" pitchFamily="34" charset="0"/>
                <a:ea typeface="Calibri" panose="020F0502020204030204" pitchFamily="34" charset="0"/>
                <a:cs typeface="Times New Roman" panose="02020603050405020304" pitchFamily="18" charset="0"/>
              </a:rPr>
              <a:t> à l’embauche</a:t>
            </a:r>
          </a:p>
          <a:p>
            <a:r>
              <a:rPr lang="fr-FR" sz="1400" kern="100" dirty="0">
                <a:effectLst/>
                <a:latin typeface="Aptos" panose="020B0004020202020204" pitchFamily="34" charset="0"/>
                <a:ea typeface="Calibri" panose="020F0502020204030204" pitchFamily="34" charset="0"/>
                <a:cs typeface="Times New Roman" panose="02020603050405020304" pitchFamily="18" charset="0"/>
              </a:rPr>
              <a:t> </a:t>
            </a:r>
          </a:p>
          <a:p>
            <a:pPr marL="0" indent="0" algn="just">
              <a:buNone/>
            </a:pPr>
            <a:endParaRPr lang="fr-FR" sz="1600" b="1" noProof="1">
              <a:solidFill>
                <a:srgbClr val="00204F"/>
              </a:solidFill>
              <a:latin typeface="Aptos" panose="020B0004020202020204" pitchFamily="34" charset="0"/>
            </a:endParaRPr>
          </a:p>
        </p:txBody>
      </p:sp>
      <p:graphicFrame>
        <p:nvGraphicFramePr>
          <p:cNvPr id="3" name="Tableau 2">
            <a:extLst>
              <a:ext uri="{FF2B5EF4-FFF2-40B4-BE49-F238E27FC236}">
                <a16:creationId xmlns:a16="http://schemas.microsoft.com/office/drawing/2014/main" id="{CABA387A-9C94-6C59-E82D-965159A65AA6}"/>
              </a:ext>
            </a:extLst>
          </p:cNvPr>
          <p:cNvGraphicFramePr>
            <a:graphicFrameLocks noGrp="1"/>
          </p:cNvGraphicFramePr>
          <p:nvPr>
            <p:extLst>
              <p:ext uri="{D42A27DB-BD31-4B8C-83A1-F6EECF244321}">
                <p14:modId xmlns:p14="http://schemas.microsoft.com/office/powerpoint/2010/main" val="1491251305"/>
              </p:ext>
            </p:extLst>
          </p:nvPr>
        </p:nvGraphicFramePr>
        <p:xfrm>
          <a:off x="6616599" y="1129482"/>
          <a:ext cx="4686935" cy="968476"/>
        </p:xfrm>
        <a:graphic>
          <a:graphicData uri="http://schemas.openxmlformats.org/drawingml/2006/table">
            <a:tbl>
              <a:tblPr firstRow="1" firstCol="1" bandRow="1">
                <a:tableStyleId>{5C22544A-7EE6-4342-B048-85BDC9FD1C3A}</a:tableStyleId>
              </a:tblPr>
              <a:tblGrid>
                <a:gridCol w="3872597">
                  <a:extLst>
                    <a:ext uri="{9D8B030D-6E8A-4147-A177-3AD203B41FA5}">
                      <a16:colId xmlns:a16="http://schemas.microsoft.com/office/drawing/2014/main" val="677473810"/>
                    </a:ext>
                  </a:extLst>
                </a:gridCol>
                <a:gridCol w="814338">
                  <a:extLst>
                    <a:ext uri="{9D8B030D-6E8A-4147-A177-3AD203B41FA5}">
                      <a16:colId xmlns:a16="http://schemas.microsoft.com/office/drawing/2014/main" val="1321761028"/>
                    </a:ext>
                  </a:extLst>
                </a:gridCol>
              </a:tblGrid>
              <a:tr h="397024">
                <a:tc>
                  <a:txBody>
                    <a:bodyPr/>
                    <a:lstStyle/>
                    <a:p>
                      <a:pPr algn="just">
                        <a:lnSpc>
                          <a:spcPct val="115000"/>
                        </a:lnSpc>
                        <a:spcAft>
                          <a:spcPts val="1200"/>
                        </a:spcAft>
                        <a:buNone/>
                      </a:pPr>
                      <a:r>
                        <a:rPr lang="fr-FR" sz="1100">
                          <a:effectLst/>
                        </a:rPr>
                        <a:t>IS guadeloupéen - tranches d’imposition du résultat</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1200"/>
                        </a:spcAft>
                        <a:buNone/>
                      </a:pPr>
                      <a:r>
                        <a:rPr lang="fr-FR" sz="1100">
                          <a:effectLst/>
                        </a:rPr>
                        <a:t>Taux</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4775005"/>
                  </a:ext>
                </a:extLst>
              </a:tr>
              <a:tr h="190484">
                <a:tc>
                  <a:txBody>
                    <a:bodyPr/>
                    <a:lstStyle/>
                    <a:p>
                      <a:pPr algn="just">
                        <a:spcAft>
                          <a:spcPts val="1200"/>
                        </a:spcAft>
                        <a:buNone/>
                      </a:pPr>
                      <a:r>
                        <a:rPr lang="fr-FR" sz="1100">
                          <a:effectLst/>
                        </a:rPr>
                        <a:t>Jusqu’à 300.000 €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1200"/>
                        </a:spcAft>
                        <a:buNone/>
                      </a:pPr>
                      <a:r>
                        <a:rPr lang="fr-FR" sz="1100">
                          <a:effectLst/>
                        </a:rPr>
                        <a:t>8%</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99030092"/>
                  </a:ext>
                </a:extLst>
              </a:tr>
              <a:tr h="190484">
                <a:tc>
                  <a:txBody>
                    <a:bodyPr/>
                    <a:lstStyle/>
                    <a:p>
                      <a:pPr algn="just">
                        <a:spcAft>
                          <a:spcPts val="1200"/>
                        </a:spcAft>
                        <a:buNone/>
                      </a:pPr>
                      <a:r>
                        <a:rPr lang="fr-FR" sz="1100">
                          <a:effectLst/>
                        </a:rPr>
                        <a:t>De 300.001 € à 1.000.000 €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1200"/>
                        </a:spcAft>
                        <a:buNone/>
                      </a:pPr>
                      <a:r>
                        <a:rPr lang="fr-FR" sz="1100">
                          <a:effectLst/>
                        </a:rPr>
                        <a:t>15%</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49311843"/>
                  </a:ext>
                </a:extLst>
              </a:tr>
              <a:tr h="190484">
                <a:tc>
                  <a:txBody>
                    <a:bodyPr/>
                    <a:lstStyle/>
                    <a:p>
                      <a:pPr algn="just">
                        <a:spcAft>
                          <a:spcPts val="1200"/>
                        </a:spcAft>
                        <a:buNone/>
                      </a:pPr>
                      <a:r>
                        <a:rPr lang="fr-FR" sz="1100" dirty="0">
                          <a:effectLst/>
                        </a:rPr>
                        <a:t>Plus de 1.000.000 € </a:t>
                      </a:r>
                      <a:endParaRPr lang="fr-FR"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1200"/>
                        </a:spcAft>
                        <a:buNone/>
                      </a:pPr>
                      <a:r>
                        <a:rPr lang="fr-FR" sz="1100" dirty="0">
                          <a:effectLst/>
                        </a:rPr>
                        <a:t>20%</a:t>
                      </a:r>
                      <a:endParaRPr lang="fr-FR"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21132989"/>
                  </a:ext>
                </a:extLst>
              </a:tr>
            </a:tbl>
          </a:graphicData>
        </a:graphic>
      </p:graphicFrame>
      <p:graphicFrame>
        <p:nvGraphicFramePr>
          <p:cNvPr id="8" name="Tableau 7">
            <a:extLst>
              <a:ext uri="{FF2B5EF4-FFF2-40B4-BE49-F238E27FC236}">
                <a16:creationId xmlns:a16="http://schemas.microsoft.com/office/drawing/2014/main" id="{967081A2-0D3C-0FA4-0601-FAD537234E6A}"/>
              </a:ext>
            </a:extLst>
          </p:cNvPr>
          <p:cNvGraphicFramePr>
            <a:graphicFrameLocks noGrp="1"/>
          </p:cNvGraphicFramePr>
          <p:nvPr>
            <p:extLst>
              <p:ext uri="{D42A27DB-BD31-4B8C-83A1-F6EECF244321}">
                <p14:modId xmlns:p14="http://schemas.microsoft.com/office/powerpoint/2010/main" val="450273639"/>
              </p:ext>
            </p:extLst>
          </p:nvPr>
        </p:nvGraphicFramePr>
        <p:xfrm>
          <a:off x="6616599" y="2554308"/>
          <a:ext cx="4686935" cy="2393950"/>
        </p:xfrm>
        <a:graphic>
          <a:graphicData uri="http://schemas.openxmlformats.org/drawingml/2006/table">
            <a:tbl>
              <a:tblPr firstRow="1" firstCol="1" bandRow="1">
                <a:tableStyleId>{5C22544A-7EE6-4342-B048-85BDC9FD1C3A}</a:tableStyleId>
              </a:tblPr>
              <a:tblGrid>
                <a:gridCol w="1724660">
                  <a:extLst>
                    <a:ext uri="{9D8B030D-6E8A-4147-A177-3AD203B41FA5}">
                      <a16:colId xmlns:a16="http://schemas.microsoft.com/office/drawing/2014/main" val="3032378549"/>
                    </a:ext>
                  </a:extLst>
                </a:gridCol>
                <a:gridCol w="1392555">
                  <a:extLst>
                    <a:ext uri="{9D8B030D-6E8A-4147-A177-3AD203B41FA5}">
                      <a16:colId xmlns:a16="http://schemas.microsoft.com/office/drawing/2014/main" val="4048626065"/>
                    </a:ext>
                  </a:extLst>
                </a:gridCol>
                <a:gridCol w="1569720">
                  <a:extLst>
                    <a:ext uri="{9D8B030D-6E8A-4147-A177-3AD203B41FA5}">
                      <a16:colId xmlns:a16="http://schemas.microsoft.com/office/drawing/2014/main" val="3596284709"/>
                    </a:ext>
                  </a:extLst>
                </a:gridCol>
              </a:tblGrid>
              <a:tr h="184150">
                <a:tc gridSpan="3">
                  <a:txBody>
                    <a:bodyPr/>
                    <a:lstStyle/>
                    <a:p>
                      <a:pPr algn="ctr">
                        <a:spcAft>
                          <a:spcPts val="1200"/>
                        </a:spcAft>
                        <a:buNone/>
                      </a:pPr>
                      <a:r>
                        <a:rPr lang="fr-FR" sz="1100">
                          <a:effectLst/>
                        </a:rPr>
                        <a:t>IS</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5243114"/>
                  </a:ext>
                </a:extLst>
              </a:tr>
              <a:tr h="184150">
                <a:tc gridSpan="3">
                  <a:txBody>
                    <a:bodyPr/>
                    <a:lstStyle/>
                    <a:p>
                      <a:pPr algn="ctr">
                        <a:spcAft>
                          <a:spcPts val="1200"/>
                        </a:spcAft>
                        <a:buNone/>
                      </a:pPr>
                      <a:r>
                        <a:rPr lang="fr-FR" sz="1100">
                          <a:effectLst/>
                        </a:rPr>
                        <a:t>selon barème guadeloupéen</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0870424"/>
                  </a:ext>
                </a:extLst>
              </a:tr>
              <a:tr h="184150">
                <a:tc>
                  <a:txBody>
                    <a:bodyPr/>
                    <a:lstStyle/>
                    <a:p>
                      <a:pPr algn="ctr">
                        <a:spcAft>
                          <a:spcPts val="1200"/>
                        </a:spcAft>
                        <a:buNone/>
                      </a:pPr>
                      <a:r>
                        <a:rPr lang="fr-FR" sz="1100">
                          <a:effectLst/>
                        </a:rPr>
                        <a:t>Montant du résultat</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IS</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1200"/>
                        </a:spcAft>
                        <a:buNone/>
                      </a:pPr>
                      <a:r>
                        <a:rPr lang="fr-FR" sz="1100">
                          <a:effectLst/>
                        </a:rPr>
                        <a:t>% charge effective d'IS</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170073569"/>
                  </a:ext>
                </a:extLst>
              </a:tr>
              <a:tr h="184150">
                <a:tc>
                  <a:txBody>
                    <a:bodyPr/>
                    <a:lstStyle/>
                    <a:p>
                      <a:pPr algn="l">
                        <a:spcAft>
                          <a:spcPts val="1200"/>
                        </a:spcAft>
                        <a:buNone/>
                      </a:pPr>
                      <a:r>
                        <a:rPr lang="fr-FR" sz="1100">
                          <a:effectLst/>
                        </a:rPr>
                        <a:t>                         200 000 €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16 000 €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1200"/>
                        </a:spcAft>
                        <a:buNone/>
                      </a:pPr>
                      <a:r>
                        <a:rPr lang="fr-FR" sz="1100">
                          <a:effectLst/>
                        </a:rPr>
                        <a:t>8,0%</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459193072"/>
                  </a:ext>
                </a:extLst>
              </a:tr>
              <a:tr h="184150">
                <a:tc>
                  <a:txBody>
                    <a:bodyPr/>
                    <a:lstStyle/>
                    <a:p>
                      <a:pPr algn="l">
                        <a:spcAft>
                          <a:spcPts val="1200"/>
                        </a:spcAft>
                        <a:buNone/>
                      </a:pPr>
                      <a:r>
                        <a:rPr lang="fr-FR" sz="1100">
                          <a:effectLst/>
                        </a:rPr>
                        <a:t>                         400 000 €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39 000 €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1200"/>
                        </a:spcAft>
                        <a:buNone/>
                      </a:pPr>
                      <a:r>
                        <a:rPr lang="fr-FR" sz="1100">
                          <a:effectLst/>
                        </a:rPr>
                        <a:t>9,8%</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406073933"/>
                  </a:ext>
                </a:extLst>
              </a:tr>
              <a:tr h="184150">
                <a:tc>
                  <a:txBody>
                    <a:bodyPr/>
                    <a:lstStyle/>
                    <a:p>
                      <a:pPr algn="l">
                        <a:spcAft>
                          <a:spcPts val="1200"/>
                        </a:spcAft>
                        <a:buNone/>
                      </a:pPr>
                      <a:r>
                        <a:rPr lang="fr-FR" sz="1100">
                          <a:effectLst/>
                        </a:rPr>
                        <a:t>                         600 000 €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69 000 €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1200"/>
                        </a:spcAft>
                        <a:buNone/>
                      </a:pPr>
                      <a:r>
                        <a:rPr lang="fr-FR" sz="1100">
                          <a:effectLst/>
                        </a:rPr>
                        <a:t>11,5%</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336979808"/>
                  </a:ext>
                </a:extLst>
              </a:tr>
              <a:tr h="184150">
                <a:tc>
                  <a:txBody>
                    <a:bodyPr/>
                    <a:lstStyle/>
                    <a:p>
                      <a:pPr algn="l">
                        <a:spcAft>
                          <a:spcPts val="1200"/>
                        </a:spcAft>
                        <a:buNone/>
                      </a:pPr>
                      <a:r>
                        <a:rPr lang="fr-FR" sz="1100">
                          <a:effectLst/>
                        </a:rPr>
                        <a:t>                         800 000 €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99 000 €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1200"/>
                        </a:spcAft>
                        <a:buNone/>
                      </a:pPr>
                      <a:r>
                        <a:rPr lang="fr-FR" sz="1100">
                          <a:effectLst/>
                        </a:rPr>
                        <a:t>12,4%</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613154566"/>
                  </a:ext>
                </a:extLst>
              </a:tr>
              <a:tr h="184150">
                <a:tc>
                  <a:txBody>
                    <a:bodyPr/>
                    <a:lstStyle/>
                    <a:p>
                      <a:pPr algn="l">
                        <a:spcAft>
                          <a:spcPts val="1200"/>
                        </a:spcAft>
                        <a:buNone/>
                      </a:pPr>
                      <a:r>
                        <a:rPr lang="fr-FR" sz="1100">
                          <a:effectLst/>
                        </a:rPr>
                        <a:t>                      1 000 000 €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129 000 €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1200"/>
                        </a:spcAft>
                        <a:buNone/>
                      </a:pPr>
                      <a:r>
                        <a:rPr lang="fr-FR" sz="1100">
                          <a:effectLst/>
                        </a:rPr>
                        <a:t>12,9%</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945922627"/>
                  </a:ext>
                </a:extLst>
              </a:tr>
              <a:tr h="184150">
                <a:tc>
                  <a:txBody>
                    <a:bodyPr/>
                    <a:lstStyle/>
                    <a:p>
                      <a:pPr algn="l">
                        <a:spcAft>
                          <a:spcPts val="1200"/>
                        </a:spcAft>
                        <a:buNone/>
                      </a:pPr>
                      <a:r>
                        <a:rPr lang="fr-FR" sz="1100">
                          <a:effectLst/>
                        </a:rPr>
                        <a:t>                      1 200 000 €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168 850 €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1200"/>
                        </a:spcAft>
                        <a:buNone/>
                      </a:pPr>
                      <a:r>
                        <a:rPr lang="fr-FR" sz="1100">
                          <a:effectLst/>
                        </a:rPr>
                        <a:t>14,1%</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841533319"/>
                  </a:ext>
                </a:extLst>
              </a:tr>
              <a:tr h="184150">
                <a:tc>
                  <a:txBody>
                    <a:bodyPr/>
                    <a:lstStyle/>
                    <a:p>
                      <a:pPr algn="l">
                        <a:spcAft>
                          <a:spcPts val="1200"/>
                        </a:spcAft>
                        <a:buNone/>
                      </a:pPr>
                      <a:r>
                        <a:rPr lang="fr-FR" sz="1100">
                          <a:effectLst/>
                        </a:rPr>
                        <a:t>                      1 400 000 €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208 850 €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1200"/>
                        </a:spcAft>
                        <a:buNone/>
                      </a:pPr>
                      <a:r>
                        <a:rPr lang="fr-FR" sz="1100">
                          <a:effectLst/>
                        </a:rPr>
                        <a:t>14,9%</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456941687"/>
                  </a:ext>
                </a:extLst>
              </a:tr>
              <a:tr h="184150">
                <a:tc>
                  <a:txBody>
                    <a:bodyPr/>
                    <a:lstStyle/>
                    <a:p>
                      <a:pPr algn="l">
                        <a:spcAft>
                          <a:spcPts val="1200"/>
                        </a:spcAft>
                        <a:buNone/>
                      </a:pPr>
                      <a:r>
                        <a:rPr lang="fr-FR" sz="1100">
                          <a:effectLst/>
                        </a:rPr>
                        <a:t>                      1 600 000 €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248 850 €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1200"/>
                        </a:spcAft>
                        <a:buNone/>
                      </a:pPr>
                      <a:r>
                        <a:rPr lang="fr-FR" sz="1100">
                          <a:effectLst/>
                        </a:rPr>
                        <a:t>15,6%</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581773574"/>
                  </a:ext>
                </a:extLst>
              </a:tr>
              <a:tr h="184150">
                <a:tc>
                  <a:txBody>
                    <a:bodyPr/>
                    <a:lstStyle/>
                    <a:p>
                      <a:pPr algn="l">
                        <a:spcAft>
                          <a:spcPts val="1200"/>
                        </a:spcAft>
                        <a:buNone/>
                      </a:pPr>
                      <a:r>
                        <a:rPr lang="fr-FR" sz="1100">
                          <a:effectLst/>
                        </a:rPr>
                        <a:t>                      1 800 000 €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a:effectLst/>
                        </a:rPr>
                        <a:t>                 288 850 €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1200"/>
                        </a:spcAft>
                        <a:buNone/>
                      </a:pPr>
                      <a:r>
                        <a:rPr lang="fr-FR" sz="1100">
                          <a:effectLst/>
                        </a:rPr>
                        <a:t>16,0%</a:t>
                      </a:r>
                      <a:endParaRPr lang="fr-FR"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906848204"/>
                  </a:ext>
                </a:extLst>
              </a:tr>
              <a:tr h="184150">
                <a:tc>
                  <a:txBody>
                    <a:bodyPr/>
                    <a:lstStyle/>
                    <a:p>
                      <a:pPr algn="l">
                        <a:spcAft>
                          <a:spcPts val="1200"/>
                        </a:spcAft>
                        <a:buNone/>
                      </a:pPr>
                      <a:r>
                        <a:rPr lang="fr-FR" sz="1100">
                          <a:effectLst/>
                        </a:rPr>
                        <a:t>                      2 000 000 € </a:t>
                      </a:r>
                      <a:endParaRPr lang="fr-FR"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1200"/>
                        </a:spcAft>
                        <a:buNone/>
                      </a:pPr>
                      <a:r>
                        <a:rPr lang="fr-FR" sz="1100" dirty="0">
                          <a:effectLst/>
                        </a:rPr>
                        <a:t>                 328 850 € </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1200"/>
                        </a:spcAft>
                        <a:buNone/>
                      </a:pPr>
                      <a:r>
                        <a:rPr lang="fr-FR" sz="1100" dirty="0">
                          <a:effectLst/>
                        </a:rPr>
                        <a:t>16,4%</a:t>
                      </a:r>
                      <a:endParaRPr lang="fr-FR"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755134892"/>
                  </a:ext>
                </a:extLst>
              </a:tr>
            </a:tbl>
          </a:graphicData>
        </a:graphic>
      </p:graphicFrame>
      <p:sp>
        <p:nvSpPr>
          <p:cNvPr id="11" name="Title 4">
            <a:extLst>
              <a:ext uri="{FF2B5EF4-FFF2-40B4-BE49-F238E27FC236}">
                <a16:creationId xmlns:a16="http://schemas.microsoft.com/office/drawing/2014/main" id="{E20D1BED-71FD-58FE-0ED5-3F0E7C047D28}"/>
              </a:ext>
            </a:extLst>
          </p:cNvPr>
          <p:cNvSpPr txBox="1">
            <a:spLocks/>
          </p:cNvSpPr>
          <p:nvPr/>
        </p:nvSpPr>
        <p:spPr bwMode="black">
          <a:xfrm>
            <a:off x="463700" y="273277"/>
            <a:ext cx="10744209" cy="399855"/>
          </a:xfrm>
          <a:prstGeom prst="rect">
            <a:avLst/>
          </a:prstGeom>
          <a:noFill/>
          <a:ln w="6350" cap="sq">
            <a:solidFill>
              <a:srgbClr val="001E58"/>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br>
              <a:rPr lang="fr-FR" sz="2000" b="1" kern="0" noProof="1">
                <a:solidFill>
                  <a:srgbClr val="00204F"/>
                </a:solidFill>
                <a:latin typeface="Aptos" panose="020B0004020202020204" pitchFamily="34" charset="0"/>
              </a:rPr>
            </a:br>
            <a:r>
              <a:rPr lang="fr-FR" sz="2000" b="1" kern="0" noProof="1">
                <a:solidFill>
                  <a:srgbClr val="001E58"/>
                </a:solidFill>
                <a:latin typeface="Aptos" panose="020B0004020202020204" pitchFamily="34" charset="0"/>
              </a:rPr>
              <a:t>IMPÔT SUR LES SOCIETES</a:t>
            </a:r>
            <a:br>
              <a:rPr lang="en-GB" sz="2000" kern="0" dirty="0">
                <a:solidFill>
                  <a:sysClr val="windowText" lastClr="000000"/>
                </a:solidFill>
                <a:latin typeface="Aptos" panose="020B0004020202020204" pitchFamily="34" charset="0"/>
              </a:rPr>
            </a:br>
            <a:endParaRPr lang="en-GB" sz="2000" kern="0" dirty="0">
              <a:solidFill>
                <a:sysClr val="windowText" lastClr="000000"/>
              </a:solidFill>
              <a:latin typeface="Aptos" panose="020B0004020202020204" pitchFamily="34" charset="0"/>
            </a:endParaRPr>
          </a:p>
        </p:txBody>
      </p:sp>
    </p:spTree>
    <p:extLst>
      <p:ext uri="{BB962C8B-B14F-4D97-AF65-F5344CB8AC3E}">
        <p14:creationId xmlns:p14="http://schemas.microsoft.com/office/powerpoint/2010/main" val="1323042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B7614-060C-6B75-7711-6327799B76E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BE1B8D3-A666-8A8F-5B92-18867388032A}"/>
              </a:ext>
            </a:extLst>
          </p:cNvPr>
          <p:cNvSpPr>
            <a:spLocks noGrp="1"/>
          </p:cNvSpPr>
          <p:nvPr>
            <p:ph idx="1"/>
          </p:nvPr>
        </p:nvSpPr>
        <p:spPr>
          <a:xfrm>
            <a:off x="888466" y="674173"/>
            <a:ext cx="5027702" cy="5416661"/>
          </a:xfrm>
          <a:solidFill>
            <a:schemeClr val="bg1">
              <a:alpha val="10000"/>
            </a:schemeClr>
          </a:solidFill>
        </p:spPr>
        <p:txBody>
          <a:bodyPr>
            <a:normAutofit fontScale="92500"/>
          </a:bodyPr>
          <a:lstStyle/>
          <a:p>
            <a:pPr marL="0" indent="0" algn="just">
              <a:buNone/>
            </a:pPr>
            <a:endParaRPr lang="fr-FR" sz="200" b="1" noProof="1">
              <a:solidFill>
                <a:srgbClr val="00204F"/>
              </a:solidFill>
              <a:latin typeface="Aptos" panose="020B0004020202020204" pitchFamily="34" charset="0"/>
            </a:endParaRPr>
          </a:p>
          <a:p>
            <a:pPr marL="0" indent="0" algn="just">
              <a:buNone/>
            </a:pPr>
            <a:r>
              <a:rPr lang="en-GB" sz="1400" b="1" dirty="0">
                <a:solidFill>
                  <a:srgbClr val="001E58"/>
                </a:solidFill>
                <a:latin typeface="Aptos" panose="020B0004020202020204" pitchFamily="34" charset="0"/>
              </a:rPr>
              <a:t>1° </a:t>
            </a:r>
            <a:r>
              <a:rPr lang="fr-FR" sz="1400" b="1" noProof="1">
                <a:solidFill>
                  <a:srgbClr val="001E58"/>
                </a:solidFill>
                <a:latin typeface="Aptos" panose="020B0004020202020204" pitchFamily="34" charset="0"/>
              </a:rPr>
              <a:t>Renforcer les pouvoir d’achat des ménages et encourager l’activité économique locale</a:t>
            </a:r>
          </a:p>
          <a:p>
            <a:pPr algn="just">
              <a:buFont typeface="Wingdings" pitchFamily="2" charset="2"/>
              <a:buChar char="§"/>
            </a:pPr>
            <a:r>
              <a:rPr lang="fr-FR" sz="1400" noProof="1">
                <a:solidFill>
                  <a:srgbClr val="001E58"/>
                </a:solidFill>
                <a:latin typeface="Aptos" panose="020B0004020202020204" pitchFamily="34" charset="0"/>
              </a:rPr>
              <a:t>Nouveaux barèmes de droit commun</a:t>
            </a:r>
          </a:p>
          <a:p>
            <a:pPr algn="just">
              <a:buFont typeface="Wingdings" pitchFamily="2" charset="2"/>
              <a:buChar char="§"/>
            </a:pPr>
            <a:r>
              <a:rPr lang="fr-FR" sz="1400" noProof="1">
                <a:solidFill>
                  <a:srgbClr val="001E58"/>
                </a:solidFill>
                <a:latin typeface="Aptos" panose="020B0004020202020204" pitchFamily="34" charset="0"/>
              </a:rPr>
              <a:t>Taux applicables aux premières tranches abaissés</a:t>
            </a:r>
          </a:p>
          <a:p>
            <a:pPr algn="just">
              <a:buFont typeface="Wingdings" pitchFamily="2" charset="2"/>
              <a:buChar char="§"/>
            </a:pPr>
            <a:r>
              <a:rPr lang="fr-FR" sz="1400" noProof="1">
                <a:solidFill>
                  <a:srgbClr val="001E58"/>
                </a:solidFill>
                <a:latin typeface="Aptos" panose="020B0004020202020204" pitchFamily="34" charset="0"/>
              </a:rPr>
              <a:t>Suppression de la réfaction DROM de 30% plafonnée à 2450 € </a:t>
            </a:r>
          </a:p>
          <a:p>
            <a:pPr marL="0" indent="0" algn="just">
              <a:buNone/>
            </a:pPr>
            <a:r>
              <a:rPr lang="fr-FR" sz="1400" b="1" noProof="1">
                <a:solidFill>
                  <a:srgbClr val="001E58"/>
                </a:solidFill>
                <a:latin typeface="Aptos" panose="020B0004020202020204" pitchFamily="34" charset="0"/>
              </a:rPr>
              <a:t>2° Attirer les talents/investisseurs/personnes qualifiées, dont les jeunes guadeloupéens (retour)</a:t>
            </a:r>
          </a:p>
          <a:p>
            <a:pPr algn="just">
              <a:buFont typeface="Wingdings" pitchFamily="2" charset="2"/>
              <a:buChar char="§"/>
            </a:pPr>
            <a:r>
              <a:rPr lang="fr-FR" sz="1400" b="1" noProof="1">
                <a:solidFill>
                  <a:srgbClr val="001E58"/>
                </a:solidFill>
                <a:latin typeface="Aptos" panose="020B0004020202020204" pitchFamily="34" charset="0"/>
              </a:rPr>
              <a:t>Régime d’impatriation renforcé </a:t>
            </a:r>
            <a:r>
              <a:rPr lang="fr-FR" sz="1400" noProof="1">
                <a:solidFill>
                  <a:srgbClr val="001E58"/>
                </a:solidFill>
                <a:latin typeface="Aptos" panose="020B0004020202020204" pitchFamily="34" charset="0"/>
              </a:rPr>
              <a:t>pour </a:t>
            </a:r>
            <a:r>
              <a:rPr lang="fr-FR" sz="1400" b="1" noProof="1">
                <a:solidFill>
                  <a:srgbClr val="001E58"/>
                </a:solidFill>
                <a:latin typeface="Aptos" panose="020B0004020202020204" pitchFamily="34" charset="0"/>
              </a:rPr>
              <a:t>salariés</a:t>
            </a:r>
            <a:r>
              <a:rPr lang="fr-FR" sz="1400" noProof="1">
                <a:solidFill>
                  <a:srgbClr val="001E58"/>
                </a:solidFill>
                <a:latin typeface="Aptos" panose="020B0004020202020204" pitchFamily="34" charset="0"/>
              </a:rPr>
              <a:t> venant s’installer en Guadeloupe, mais aussi et </a:t>
            </a:r>
            <a:r>
              <a:rPr lang="fr-FR" sz="1400" b="1" noProof="1">
                <a:solidFill>
                  <a:srgbClr val="001E58"/>
                </a:solidFill>
                <a:latin typeface="Aptos" panose="020B0004020202020204" pitchFamily="34" charset="0"/>
              </a:rPr>
              <a:t>entrepreneurs individuels </a:t>
            </a:r>
          </a:p>
          <a:p>
            <a:pPr algn="just">
              <a:buFont typeface="Wingdings" pitchFamily="2" charset="2"/>
              <a:buChar char="§"/>
            </a:pPr>
            <a:r>
              <a:rPr lang="fr-FR" sz="1400" noProof="1">
                <a:solidFill>
                  <a:srgbClr val="001E58"/>
                </a:solidFill>
                <a:latin typeface="Aptos" panose="020B0004020202020204" pitchFamily="34" charset="0"/>
              </a:rPr>
              <a:t>Exonération jusqu’à 50% des revenus d’activité (et de capital placé hors de Guadeloupe?) pendant 5 ans</a:t>
            </a:r>
          </a:p>
          <a:p>
            <a:pPr algn="just">
              <a:buFont typeface="Wingdings" pitchFamily="2" charset="2"/>
              <a:buChar char="§"/>
            </a:pPr>
            <a:r>
              <a:rPr lang="fr-FR" sz="1400" noProof="1">
                <a:solidFill>
                  <a:srgbClr val="001E58"/>
                </a:solidFill>
                <a:latin typeface="Aptos" panose="020B0004020202020204" pitchFamily="34" charset="0"/>
              </a:rPr>
              <a:t>Crédit d’impôt à l’installation : % des frais </a:t>
            </a:r>
          </a:p>
          <a:p>
            <a:pPr marL="0" indent="0" algn="just">
              <a:buNone/>
            </a:pPr>
            <a:r>
              <a:rPr lang="fr-FR" sz="1400" b="1" noProof="1">
                <a:solidFill>
                  <a:srgbClr val="001E58"/>
                </a:solidFill>
                <a:latin typeface="Aptos" panose="020B0004020202020204" pitchFamily="34" charset="0"/>
              </a:rPr>
              <a:t>3° Attirer les gens au fort pouvoir d’achat (Italie, Portugal, Grece, RU)</a:t>
            </a:r>
          </a:p>
          <a:p>
            <a:pPr algn="just">
              <a:buFont typeface="Wingdings" pitchFamily="2" charset="2"/>
              <a:buChar char="§"/>
            </a:pPr>
            <a:r>
              <a:rPr lang="fr-FR" sz="1400" b="1" noProof="1">
                <a:solidFill>
                  <a:srgbClr val="001E58"/>
                </a:solidFill>
                <a:latin typeface="Aptos" panose="020B0004020202020204" pitchFamily="34" charset="0"/>
              </a:rPr>
              <a:t>Imposition sur revenus locaux et régime d’exonération des revenus étrangers </a:t>
            </a:r>
            <a:r>
              <a:rPr lang="fr-FR" sz="1400" noProof="1">
                <a:solidFill>
                  <a:srgbClr val="001E58"/>
                </a:solidFill>
                <a:latin typeface="Aptos" panose="020B0004020202020204" pitchFamily="34" charset="0"/>
              </a:rPr>
              <a:t>et éventuellement sur droits de succession sur fortune étrangère après 6 ans</a:t>
            </a:r>
          </a:p>
          <a:p>
            <a:pPr algn="just">
              <a:buFont typeface="Wingdings" pitchFamily="2" charset="2"/>
              <a:buChar char="§"/>
            </a:pPr>
            <a:r>
              <a:rPr lang="fr-FR" sz="1400" noProof="1">
                <a:solidFill>
                  <a:srgbClr val="001E58"/>
                </a:solidFill>
                <a:latin typeface="Aptos" panose="020B0004020202020204" pitchFamily="34" charset="0"/>
              </a:rPr>
              <a:t>Impôt forfaitaire envisageable (100 ou 200K€) / Condition d’investissment</a:t>
            </a:r>
            <a:endParaRPr lang="fr-FR" sz="1400" b="1" noProof="1">
              <a:solidFill>
                <a:srgbClr val="001E58"/>
              </a:solidFill>
              <a:latin typeface="Aptos" panose="020B0004020202020204" pitchFamily="34" charset="0"/>
            </a:endParaRPr>
          </a:p>
        </p:txBody>
      </p:sp>
      <p:graphicFrame>
        <p:nvGraphicFramePr>
          <p:cNvPr id="3" name="Tableau 2">
            <a:extLst>
              <a:ext uri="{FF2B5EF4-FFF2-40B4-BE49-F238E27FC236}">
                <a16:creationId xmlns:a16="http://schemas.microsoft.com/office/drawing/2014/main" id="{DE784EAB-2177-126B-7436-D0E206B4D0AF}"/>
              </a:ext>
            </a:extLst>
          </p:cNvPr>
          <p:cNvGraphicFramePr>
            <a:graphicFrameLocks noGrp="1"/>
          </p:cNvGraphicFramePr>
          <p:nvPr>
            <p:extLst>
              <p:ext uri="{D42A27DB-BD31-4B8C-83A1-F6EECF244321}">
                <p14:modId xmlns:p14="http://schemas.microsoft.com/office/powerpoint/2010/main" val="3627519440"/>
              </p:ext>
            </p:extLst>
          </p:nvPr>
        </p:nvGraphicFramePr>
        <p:xfrm>
          <a:off x="7180695" y="1386510"/>
          <a:ext cx="4197064" cy="1066800"/>
        </p:xfrm>
        <a:graphic>
          <a:graphicData uri="http://schemas.openxmlformats.org/drawingml/2006/table">
            <a:tbl>
              <a:tblPr firstRow="1" firstCol="1" bandRow="1">
                <a:tableStyleId>{5C22544A-7EE6-4342-B048-85BDC9FD1C3A}</a:tableStyleId>
              </a:tblPr>
              <a:tblGrid>
                <a:gridCol w="3477609">
                  <a:extLst>
                    <a:ext uri="{9D8B030D-6E8A-4147-A177-3AD203B41FA5}">
                      <a16:colId xmlns:a16="http://schemas.microsoft.com/office/drawing/2014/main" val="3105602913"/>
                    </a:ext>
                  </a:extLst>
                </a:gridCol>
                <a:gridCol w="719455">
                  <a:extLst>
                    <a:ext uri="{9D8B030D-6E8A-4147-A177-3AD203B41FA5}">
                      <a16:colId xmlns:a16="http://schemas.microsoft.com/office/drawing/2014/main" val="4101578411"/>
                    </a:ext>
                  </a:extLst>
                </a:gridCol>
              </a:tblGrid>
              <a:tr h="0">
                <a:tc>
                  <a:txBody>
                    <a:bodyPr/>
                    <a:lstStyle/>
                    <a:p>
                      <a:pPr algn="just">
                        <a:lnSpc>
                          <a:spcPct val="115000"/>
                        </a:lnSpc>
                        <a:spcAft>
                          <a:spcPts val="600"/>
                        </a:spcAft>
                        <a:buNone/>
                      </a:pPr>
                      <a:r>
                        <a:rPr lang="fr-FR" sz="1100">
                          <a:effectLst/>
                        </a:rPr>
                        <a:t>IRPP national - tranches d’imposition</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a:effectLst/>
                        </a:rPr>
                        <a:t>Taux</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19608119"/>
                  </a:ext>
                </a:extLst>
              </a:tr>
              <a:tr h="0">
                <a:tc>
                  <a:txBody>
                    <a:bodyPr/>
                    <a:lstStyle/>
                    <a:p>
                      <a:pPr algn="just">
                        <a:spcAft>
                          <a:spcPts val="600"/>
                        </a:spcAft>
                        <a:buNone/>
                      </a:pPr>
                      <a:r>
                        <a:rPr lang="fr-FR" sz="1100">
                          <a:effectLst/>
                        </a:rPr>
                        <a:t>Jusqu’à 11.497 €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a:effectLst/>
                        </a:rPr>
                        <a:t>0%</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16425828"/>
                  </a:ext>
                </a:extLst>
              </a:tr>
              <a:tr h="0">
                <a:tc>
                  <a:txBody>
                    <a:bodyPr/>
                    <a:lstStyle/>
                    <a:p>
                      <a:pPr algn="just">
                        <a:spcAft>
                          <a:spcPts val="600"/>
                        </a:spcAft>
                        <a:buNone/>
                      </a:pPr>
                      <a:r>
                        <a:rPr lang="fr-FR" sz="1100">
                          <a:effectLst/>
                        </a:rPr>
                        <a:t>De 11.498 € à 29.315 €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a:effectLst/>
                        </a:rPr>
                        <a:t>11%</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25598394"/>
                  </a:ext>
                </a:extLst>
              </a:tr>
              <a:tr h="0">
                <a:tc>
                  <a:txBody>
                    <a:bodyPr/>
                    <a:lstStyle/>
                    <a:p>
                      <a:pPr algn="just">
                        <a:spcAft>
                          <a:spcPts val="600"/>
                        </a:spcAft>
                        <a:buNone/>
                      </a:pPr>
                      <a:r>
                        <a:rPr lang="fr-FR" sz="1100">
                          <a:effectLst/>
                        </a:rPr>
                        <a:t>De 29.316 € à 83.823 €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a:effectLst/>
                        </a:rPr>
                        <a:t>30%</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14059868"/>
                  </a:ext>
                </a:extLst>
              </a:tr>
              <a:tr h="0">
                <a:tc>
                  <a:txBody>
                    <a:bodyPr/>
                    <a:lstStyle/>
                    <a:p>
                      <a:pPr algn="just">
                        <a:spcAft>
                          <a:spcPts val="600"/>
                        </a:spcAft>
                        <a:buNone/>
                      </a:pPr>
                      <a:r>
                        <a:rPr lang="fr-FR" sz="1100">
                          <a:effectLst/>
                        </a:rPr>
                        <a:t>De 83.824 € à 180.294 €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a:effectLst/>
                        </a:rPr>
                        <a:t>41%</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35771401"/>
                  </a:ext>
                </a:extLst>
              </a:tr>
              <a:tr h="0">
                <a:tc>
                  <a:txBody>
                    <a:bodyPr/>
                    <a:lstStyle/>
                    <a:p>
                      <a:pPr algn="just">
                        <a:spcAft>
                          <a:spcPts val="600"/>
                        </a:spcAft>
                        <a:buNone/>
                      </a:pPr>
                      <a:r>
                        <a:rPr lang="fr-FR" sz="1100" dirty="0">
                          <a:effectLst/>
                        </a:rPr>
                        <a:t>Plus de 180.294 € </a:t>
                      </a:r>
                      <a:endParaRPr lang="fr-FR"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dirty="0">
                          <a:effectLst/>
                        </a:rPr>
                        <a:t>45%</a:t>
                      </a:r>
                      <a:endParaRPr lang="fr-FR"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222074"/>
                  </a:ext>
                </a:extLst>
              </a:tr>
            </a:tbl>
          </a:graphicData>
        </a:graphic>
      </p:graphicFrame>
      <p:graphicFrame>
        <p:nvGraphicFramePr>
          <p:cNvPr id="8" name="Tableau 7">
            <a:extLst>
              <a:ext uri="{FF2B5EF4-FFF2-40B4-BE49-F238E27FC236}">
                <a16:creationId xmlns:a16="http://schemas.microsoft.com/office/drawing/2014/main" id="{440F1732-47D7-422D-70D3-09810C456EB6}"/>
              </a:ext>
            </a:extLst>
          </p:cNvPr>
          <p:cNvGraphicFramePr>
            <a:graphicFrameLocks noGrp="1"/>
          </p:cNvGraphicFramePr>
          <p:nvPr>
            <p:extLst>
              <p:ext uri="{D42A27DB-BD31-4B8C-83A1-F6EECF244321}">
                <p14:modId xmlns:p14="http://schemas.microsoft.com/office/powerpoint/2010/main" val="1892925229"/>
              </p:ext>
            </p:extLst>
          </p:nvPr>
        </p:nvGraphicFramePr>
        <p:xfrm>
          <a:off x="7180695" y="3063598"/>
          <a:ext cx="4231005" cy="1615313"/>
        </p:xfrm>
        <a:graphic>
          <a:graphicData uri="http://schemas.openxmlformats.org/drawingml/2006/table">
            <a:tbl>
              <a:tblPr firstRow="1" firstCol="1" bandRow="1">
                <a:tableStyleId>{5C22544A-7EE6-4342-B048-85BDC9FD1C3A}</a:tableStyleId>
              </a:tblPr>
              <a:tblGrid>
                <a:gridCol w="3511550">
                  <a:extLst>
                    <a:ext uri="{9D8B030D-6E8A-4147-A177-3AD203B41FA5}">
                      <a16:colId xmlns:a16="http://schemas.microsoft.com/office/drawing/2014/main" val="4205690535"/>
                    </a:ext>
                  </a:extLst>
                </a:gridCol>
                <a:gridCol w="719455">
                  <a:extLst>
                    <a:ext uri="{9D8B030D-6E8A-4147-A177-3AD203B41FA5}">
                      <a16:colId xmlns:a16="http://schemas.microsoft.com/office/drawing/2014/main" val="2043926735"/>
                    </a:ext>
                  </a:extLst>
                </a:gridCol>
              </a:tblGrid>
              <a:tr h="150641">
                <a:tc>
                  <a:txBody>
                    <a:bodyPr/>
                    <a:lstStyle/>
                    <a:p>
                      <a:pPr algn="just">
                        <a:lnSpc>
                          <a:spcPct val="115000"/>
                        </a:lnSpc>
                        <a:spcAft>
                          <a:spcPts val="600"/>
                        </a:spcAft>
                        <a:buNone/>
                      </a:pPr>
                      <a:r>
                        <a:rPr lang="fr-FR" sz="1100" dirty="0">
                          <a:effectLst/>
                        </a:rPr>
                        <a:t>IRPP guadeloupéen - tranches proposées d’imposition</a:t>
                      </a:r>
                    </a:p>
                  </a:txBody>
                  <a:tcPr marL="68580" marR="68580" marT="0" marB="0"/>
                </a:tc>
                <a:tc>
                  <a:txBody>
                    <a:bodyPr/>
                    <a:lstStyle/>
                    <a:p>
                      <a:pPr algn="ctr">
                        <a:lnSpc>
                          <a:spcPct val="115000"/>
                        </a:lnSpc>
                        <a:spcAft>
                          <a:spcPts val="600"/>
                        </a:spcAft>
                        <a:buNone/>
                      </a:pPr>
                      <a:r>
                        <a:rPr lang="fr-FR" sz="1100" dirty="0">
                          <a:effectLst/>
                        </a:rPr>
                        <a:t>Taux</a:t>
                      </a:r>
                      <a:endParaRPr lang="fr-FR"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25345120"/>
                  </a:ext>
                </a:extLst>
              </a:tr>
              <a:tr h="0">
                <a:tc>
                  <a:txBody>
                    <a:bodyPr/>
                    <a:lstStyle/>
                    <a:p>
                      <a:pPr algn="just">
                        <a:spcAft>
                          <a:spcPts val="600"/>
                        </a:spcAft>
                        <a:buNone/>
                      </a:pPr>
                      <a:r>
                        <a:rPr lang="fr-FR" sz="1100">
                          <a:effectLst/>
                        </a:rPr>
                        <a:t>Jusqu’à 10.000 €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a:effectLst/>
                        </a:rPr>
                        <a:t>0%</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08671753"/>
                  </a:ext>
                </a:extLst>
              </a:tr>
              <a:tr h="0">
                <a:tc>
                  <a:txBody>
                    <a:bodyPr/>
                    <a:lstStyle/>
                    <a:p>
                      <a:pPr algn="just">
                        <a:spcAft>
                          <a:spcPts val="600"/>
                        </a:spcAft>
                        <a:buNone/>
                      </a:pPr>
                      <a:r>
                        <a:rPr lang="fr-FR" sz="1100">
                          <a:effectLst/>
                        </a:rPr>
                        <a:t>De 10.001 € à 25.000 €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a:effectLst/>
                        </a:rPr>
                        <a:t>5%</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8473177"/>
                  </a:ext>
                </a:extLst>
              </a:tr>
              <a:tr h="0">
                <a:tc>
                  <a:txBody>
                    <a:bodyPr/>
                    <a:lstStyle/>
                    <a:p>
                      <a:pPr algn="just">
                        <a:spcAft>
                          <a:spcPts val="600"/>
                        </a:spcAft>
                        <a:buNone/>
                      </a:pPr>
                      <a:r>
                        <a:rPr lang="fr-FR" sz="1100">
                          <a:effectLst/>
                        </a:rPr>
                        <a:t>De 25.001 € à 40.000 €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a:effectLst/>
                        </a:rPr>
                        <a:t>10%</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62488795"/>
                  </a:ext>
                </a:extLst>
              </a:tr>
              <a:tr h="0">
                <a:tc>
                  <a:txBody>
                    <a:bodyPr/>
                    <a:lstStyle/>
                    <a:p>
                      <a:pPr algn="just">
                        <a:spcAft>
                          <a:spcPts val="600"/>
                        </a:spcAft>
                        <a:buNone/>
                      </a:pPr>
                      <a:r>
                        <a:rPr lang="fr-FR" sz="1100">
                          <a:effectLst/>
                        </a:rPr>
                        <a:t>De 40.001 € à 60.000 €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a:effectLst/>
                        </a:rPr>
                        <a:t>20%</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1444191"/>
                  </a:ext>
                </a:extLst>
              </a:tr>
              <a:tr h="0">
                <a:tc>
                  <a:txBody>
                    <a:bodyPr/>
                    <a:lstStyle/>
                    <a:p>
                      <a:pPr algn="just">
                        <a:spcAft>
                          <a:spcPts val="600"/>
                        </a:spcAft>
                        <a:buNone/>
                      </a:pPr>
                      <a:r>
                        <a:rPr lang="fr-FR" sz="1100">
                          <a:effectLst/>
                        </a:rPr>
                        <a:t>De 60.001 € à 83.823 €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a:effectLst/>
                        </a:rPr>
                        <a:t>30%</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52077169"/>
                  </a:ext>
                </a:extLst>
              </a:tr>
              <a:tr h="0">
                <a:tc>
                  <a:txBody>
                    <a:bodyPr/>
                    <a:lstStyle/>
                    <a:p>
                      <a:pPr algn="just">
                        <a:spcAft>
                          <a:spcPts val="600"/>
                        </a:spcAft>
                        <a:buNone/>
                      </a:pPr>
                      <a:r>
                        <a:rPr lang="fr-FR" sz="1100">
                          <a:effectLst/>
                        </a:rPr>
                        <a:t>De 83.824 € à 180.294 €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a:effectLst/>
                        </a:rPr>
                        <a:t>41%</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10524594"/>
                  </a:ext>
                </a:extLst>
              </a:tr>
              <a:tr h="0">
                <a:tc>
                  <a:txBody>
                    <a:bodyPr/>
                    <a:lstStyle/>
                    <a:p>
                      <a:pPr algn="just">
                        <a:spcAft>
                          <a:spcPts val="600"/>
                        </a:spcAft>
                        <a:buNone/>
                      </a:pPr>
                      <a:r>
                        <a:rPr lang="fr-FR" sz="1100">
                          <a:effectLst/>
                        </a:rPr>
                        <a:t>Plus de 180.294 €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600"/>
                        </a:spcAft>
                        <a:buNone/>
                      </a:pPr>
                      <a:r>
                        <a:rPr lang="fr-FR" sz="1100" dirty="0">
                          <a:effectLst/>
                        </a:rPr>
                        <a:t>45%</a:t>
                      </a:r>
                      <a:endParaRPr lang="fr-FR"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75300475"/>
                  </a:ext>
                </a:extLst>
              </a:tr>
            </a:tbl>
          </a:graphicData>
        </a:graphic>
      </p:graphicFrame>
      <p:sp>
        <p:nvSpPr>
          <p:cNvPr id="11" name="Title 4">
            <a:extLst>
              <a:ext uri="{FF2B5EF4-FFF2-40B4-BE49-F238E27FC236}">
                <a16:creationId xmlns:a16="http://schemas.microsoft.com/office/drawing/2014/main" id="{888FAE33-DEA2-20F1-3EA9-77C7D97B134D}"/>
              </a:ext>
            </a:extLst>
          </p:cNvPr>
          <p:cNvSpPr txBox="1">
            <a:spLocks/>
          </p:cNvSpPr>
          <p:nvPr/>
        </p:nvSpPr>
        <p:spPr bwMode="black">
          <a:xfrm>
            <a:off x="463700" y="273277"/>
            <a:ext cx="10744209" cy="399855"/>
          </a:xfrm>
          <a:prstGeom prst="rect">
            <a:avLst/>
          </a:prstGeom>
          <a:noFill/>
          <a:ln w="6350" cap="sq">
            <a:solidFill>
              <a:srgbClr val="001E58"/>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br>
              <a:rPr lang="fr-FR" sz="2000" b="1" kern="0" noProof="1">
                <a:solidFill>
                  <a:srgbClr val="00204F"/>
                </a:solidFill>
                <a:latin typeface="Aptos" panose="020B0004020202020204" pitchFamily="34" charset="0"/>
              </a:rPr>
            </a:br>
            <a:r>
              <a:rPr lang="fr-FR" sz="2000" b="1" kern="0" noProof="1">
                <a:solidFill>
                  <a:srgbClr val="001E58"/>
                </a:solidFill>
                <a:latin typeface="Aptos" panose="020B0004020202020204" pitchFamily="34" charset="0"/>
              </a:rPr>
              <a:t>IMPÔT SUR LE REVENU</a:t>
            </a:r>
            <a:br>
              <a:rPr lang="en-GB" sz="2000" kern="0" dirty="0">
                <a:solidFill>
                  <a:sysClr val="windowText" lastClr="000000"/>
                </a:solidFill>
                <a:latin typeface="Aptos" panose="020B0004020202020204" pitchFamily="34" charset="0"/>
              </a:rPr>
            </a:br>
            <a:endParaRPr lang="en-GB" sz="2000" kern="0" dirty="0">
              <a:solidFill>
                <a:sysClr val="windowText" lastClr="000000"/>
              </a:solidFill>
              <a:latin typeface="Aptos" panose="020B0004020202020204" pitchFamily="34" charset="0"/>
            </a:endParaRPr>
          </a:p>
        </p:txBody>
      </p:sp>
    </p:spTree>
    <p:extLst>
      <p:ext uri="{BB962C8B-B14F-4D97-AF65-F5344CB8AC3E}">
        <p14:creationId xmlns:p14="http://schemas.microsoft.com/office/powerpoint/2010/main" val="2071399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98E75-5C60-A41A-2DA7-8F6A5704C18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130EE29-4B76-2E5A-3D76-2BE4354B1058}"/>
              </a:ext>
            </a:extLst>
          </p:cNvPr>
          <p:cNvSpPr>
            <a:spLocks noGrp="1"/>
          </p:cNvSpPr>
          <p:nvPr>
            <p:ph idx="1"/>
          </p:nvPr>
        </p:nvSpPr>
        <p:spPr>
          <a:xfrm>
            <a:off x="339475" y="674173"/>
            <a:ext cx="5000888" cy="4832092"/>
          </a:xfrm>
          <a:noFill/>
        </p:spPr>
        <p:txBody>
          <a:bodyPr>
            <a:normAutofit/>
          </a:bodyPr>
          <a:lstStyle/>
          <a:p>
            <a:pPr marL="228600" lvl="1" indent="0">
              <a:buNone/>
            </a:pPr>
            <a:endParaRPr lang="fr-FR" sz="1400" b="1" dirty="0">
              <a:solidFill>
                <a:srgbClr val="00204F"/>
              </a:solidFill>
              <a:latin typeface="Aptos" panose="020B0004020202020204" pitchFamily="34" charset="0"/>
            </a:endParaRPr>
          </a:p>
          <a:p>
            <a:pPr marL="228600" lvl="1" indent="0">
              <a:buNone/>
            </a:pPr>
            <a:r>
              <a:rPr lang="fr-FR" sz="1400" b="1" dirty="0">
                <a:solidFill>
                  <a:srgbClr val="00204F"/>
                </a:solidFill>
                <a:latin typeface="Aptos" panose="020B0004020202020204" pitchFamily="34" charset="0"/>
              </a:rPr>
              <a:t>OCTROI DE MER: 380 M€ (22%</a:t>
            </a:r>
            <a:r>
              <a:rPr lang="fr-FR" sz="1400" dirty="0">
                <a:solidFill>
                  <a:srgbClr val="00204F"/>
                </a:solidFill>
                <a:latin typeface="Aptos" panose="020B0004020202020204" pitchFamily="34" charset="0"/>
              </a:rPr>
              <a:t> des recettes fiscales)</a:t>
            </a:r>
          </a:p>
          <a:p>
            <a:pPr marL="228600" lvl="1" indent="0">
              <a:buNone/>
            </a:pPr>
            <a:r>
              <a:rPr lang="fr-FR" sz="1400" dirty="0">
                <a:solidFill>
                  <a:srgbClr val="00204F"/>
                </a:solidFill>
                <a:latin typeface="Aptos" panose="020B0004020202020204" pitchFamily="34" charset="0"/>
              </a:rPr>
              <a:t>Economie d’importation</a:t>
            </a:r>
          </a:p>
          <a:p>
            <a:pPr lvl="2">
              <a:buFont typeface="Wingdings" pitchFamily="2" charset="2"/>
              <a:buChar char="§"/>
            </a:pPr>
            <a:r>
              <a:rPr lang="fr-FR" sz="1400" b="1" dirty="0">
                <a:solidFill>
                  <a:srgbClr val="00204F"/>
                </a:solidFill>
                <a:latin typeface="Aptos" panose="020B0004020202020204" pitchFamily="34" charset="0"/>
              </a:rPr>
              <a:t>Socle de l’autonomie de gestion des collectivités et outil de protection des productions locales</a:t>
            </a:r>
          </a:p>
          <a:p>
            <a:pPr lvl="3">
              <a:buFont typeface="Courier New" panose="02070309020205020404" pitchFamily="49" charset="0"/>
              <a:buChar char="o"/>
            </a:pPr>
            <a:r>
              <a:rPr lang="fr-FR" sz="1400" dirty="0">
                <a:solidFill>
                  <a:srgbClr val="00204F"/>
                </a:solidFill>
                <a:latin typeface="Aptos" panose="020B0004020202020204" pitchFamily="34" charset="0"/>
              </a:rPr>
              <a:t>Compétence fiscale et douanière </a:t>
            </a:r>
          </a:p>
          <a:p>
            <a:pPr lvl="3">
              <a:buFont typeface="Courier New" panose="02070309020205020404" pitchFamily="49" charset="0"/>
              <a:buChar char="o"/>
            </a:pPr>
            <a:r>
              <a:rPr lang="fr-FR" sz="1400" dirty="0">
                <a:solidFill>
                  <a:srgbClr val="00204F"/>
                </a:solidFill>
                <a:latin typeface="Aptos" panose="020B0004020202020204" pitchFamily="34" charset="0"/>
              </a:rPr>
              <a:t>Décision du Conseil de l’UE (2021/991) du 7 juin 2021 (</a:t>
            </a:r>
            <a:r>
              <a:rPr lang="fr-FR" sz="1400" b="1" dirty="0">
                <a:solidFill>
                  <a:srgbClr val="00204F"/>
                </a:solidFill>
                <a:latin typeface="Aptos" panose="020B0004020202020204" pitchFamily="34" charset="0"/>
              </a:rPr>
              <a:t>exception au principe de liberté de circulation des biens avec différentiel des taux</a:t>
            </a:r>
            <a:r>
              <a:rPr lang="fr-FR" sz="1400" dirty="0">
                <a:solidFill>
                  <a:srgbClr val="00204F"/>
                </a:solidFill>
                <a:latin typeface="Aptos" panose="020B0004020202020204" pitchFamily="34" charset="0"/>
              </a:rPr>
              <a:t>).</a:t>
            </a:r>
          </a:p>
          <a:p>
            <a:pPr lvl="3">
              <a:buFont typeface="Courier New" panose="02070309020205020404" pitchFamily="49" charset="0"/>
              <a:buChar char="o"/>
            </a:pPr>
            <a:r>
              <a:rPr lang="fr-FR" sz="1400" dirty="0">
                <a:solidFill>
                  <a:srgbClr val="00204F"/>
                </a:solidFill>
                <a:latin typeface="Aptos" panose="020B0004020202020204" pitchFamily="34" charset="0"/>
              </a:rPr>
              <a:t>Taux fixés par le Conseil régional</a:t>
            </a:r>
          </a:p>
          <a:p>
            <a:pPr lvl="4">
              <a:buFont typeface="Courier New" panose="02070309020205020404" pitchFamily="49" charset="0"/>
              <a:buChar char="o"/>
            </a:pPr>
            <a:r>
              <a:rPr lang="fr-FR" sz="1400" dirty="0">
                <a:solidFill>
                  <a:srgbClr val="00204F"/>
                </a:solidFill>
                <a:latin typeface="Aptos" panose="020B0004020202020204" pitchFamily="34" charset="0"/>
              </a:rPr>
              <a:t>OME: 0 à 60%</a:t>
            </a:r>
          </a:p>
          <a:p>
            <a:pPr marL="685800" lvl="3" indent="0">
              <a:buNone/>
            </a:pPr>
            <a:endParaRPr lang="fr-FR" sz="1400" dirty="0">
              <a:solidFill>
                <a:srgbClr val="00204F"/>
              </a:solidFill>
              <a:latin typeface="Aptos" panose="020B0004020202020204" pitchFamily="34" charset="0"/>
            </a:endParaRPr>
          </a:p>
          <a:p>
            <a:pPr lvl="2" algn="just">
              <a:buFont typeface="Wingdings" pitchFamily="2" charset="2"/>
              <a:buChar char="§"/>
            </a:pPr>
            <a:r>
              <a:rPr lang="fr-FR" sz="1400" b="1" dirty="0">
                <a:solidFill>
                  <a:srgbClr val="00204F"/>
                </a:solidFill>
                <a:latin typeface="Aptos" panose="020B0004020202020204" pitchFamily="34" charset="0"/>
              </a:rPr>
              <a:t>Toute proposition d’évolution et mécanisme de reversement aux communes – dotation globale garantie  (32,7% des recettes réelles de fonctionnement)</a:t>
            </a:r>
          </a:p>
        </p:txBody>
      </p:sp>
      <p:sp>
        <p:nvSpPr>
          <p:cNvPr id="3" name="ZoneTexte 2">
            <a:extLst>
              <a:ext uri="{FF2B5EF4-FFF2-40B4-BE49-F238E27FC236}">
                <a16:creationId xmlns:a16="http://schemas.microsoft.com/office/drawing/2014/main" id="{02346DAB-1266-6706-3599-1589D8E337BA}"/>
              </a:ext>
            </a:extLst>
          </p:cNvPr>
          <p:cNvSpPr txBox="1"/>
          <p:nvPr/>
        </p:nvSpPr>
        <p:spPr>
          <a:xfrm>
            <a:off x="5453532" y="1228171"/>
            <a:ext cx="5659113" cy="3724096"/>
          </a:xfrm>
          <a:prstGeom prst="rect">
            <a:avLst/>
          </a:prstGeom>
          <a:solidFill>
            <a:srgbClr val="00B0F0">
              <a:alpha val="10000"/>
            </a:srgbClr>
          </a:solidFill>
        </p:spPr>
        <p:txBody>
          <a:bodyPr wrap="square" rtlCol="0">
            <a:spAutoFit/>
          </a:bodyPr>
          <a:lstStyle/>
          <a:p>
            <a:pPr lvl="1" algn="just"/>
            <a:endParaRPr lang="fr-FR" sz="1400" b="1" i="1" dirty="0">
              <a:solidFill>
                <a:srgbClr val="00204F"/>
              </a:solidFill>
              <a:latin typeface="Aptos" panose="020B0004020202020204" pitchFamily="34" charset="0"/>
            </a:endParaRPr>
          </a:p>
          <a:p>
            <a:pPr lvl="1" algn="ctr"/>
            <a:r>
              <a:rPr lang="fr-FR" sz="1400" b="1" i="1" dirty="0">
                <a:solidFill>
                  <a:srgbClr val="00204F"/>
                </a:solidFill>
                <a:latin typeface="Aptos" panose="020B0004020202020204" pitchFamily="34" charset="0"/>
              </a:rPr>
              <a:t>CONSTATS</a:t>
            </a:r>
            <a:r>
              <a:rPr lang="fr-FR" sz="1400" i="1" dirty="0">
                <a:solidFill>
                  <a:srgbClr val="00204F"/>
                </a:solidFill>
                <a:latin typeface="Aptos" panose="020B0004020202020204" pitchFamily="34" charset="0"/>
              </a:rPr>
              <a:t> </a:t>
            </a:r>
            <a:endParaRPr lang="fr-FR" sz="1400" b="1" i="1" dirty="0">
              <a:solidFill>
                <a:srgbClr val="00204F"/>
              </a:solidFill>
              <a:latin typeface="Aptos" panose="020B0004020202020204" pitchFamily="34" charset="0"/>
            </a:endParaRPr>
          </a:p>
          <a:p>
            <a:pPr marL="742950" lvl="2" indent="-285750" algn="just">
              <a:spcBef>
                <a:spcPts val="1200"/>
              </a:spcBef>
              <a:spcAft>
                <a:spcPts val="1200"/>
              </a:spcAft>
              <a:buFont typeface="Wingdings" panose="05000000000000000000" pitchFamily="2" charset="2"/>
              <a:buChar char="Ø"/>
            </a:pPr>
            <a:r>
              <a:rPr lang="fr-FR" sz="1400" b="1" i="1" dirty="0">
                <a:solidFill>
                  <a:srgbClr val="00204F"/>
                </a:solidFill>
                <a:latin typeface="Aptos" panose="020B0004020202020204" pitchFamily="34" charset="0"/>
              </a:rPr>
              <a:t>Lourdeur administrative et coût de gestion</a:t>
            </a:r>
          </a:p>
          <a:p>
            <a:pPr marL="742950" lvl="2" indent="-285750" algn="just">
              <a:spcBef>
                <a:spcPts val="1200"/>
              </a:spcBef>
              <a:spcAft>
                <a:spcPts val="1200"/>
              </a:spcAft>
              <a:buFont typeface="Wingdings" panose="05000000000000000000" pitchFamily="2" charset="2"/>
              <a:buChar char="Ø"/>
            </a:pPr>
            <a:r>
              <a:rPr lang="fr-FR" sz="1400" b="1" i="1" dirty="0">
                <a:solidFill>
                  <a:srgbClr val="00204F"/>
                </a:solidFill>
                <a:latin typeface="Aptos" panose="020B0004020202020204" pitchFamily="34" charset="0"/>
              </a:rPr>
              <a:t>Impact réel sur les prix supérieur à son taux effectif du fait de l’intégration de l’octroi de mer dans le prix de revient </a:t>
            </a:r>
            <a:r>
              <a:rPr lang="fr-FR" sz="1400" i="1" dirty="0">
                <a:solidFill>
                  <a:srgbClr val="00204F"/>
                </a:solidFill>
                <a:latin typeface="Aptos" panose="020B0004020202020204" pitchFamily="34" charset="0"/>
              </a:rPr>
              <a:t>: effet de cascade au détriment du consommateur</a:t>
            </a:r>
          </a:p>
          <a:p>
            <a:pPr marL="1200150" lvl="1" indent="-285750" algn="just">
              <a:buFont typeface="Wingdings" pitchFamily="2" charset="2"/>
              <a:buChar char="§"/>
            </a:pPr>
            <a:r>
              <a:rPr lang="fr-FR" sz="1400" i="1" dirty="0">
                <a:solidFill>
                  <a:srgbClr val="00204F"/>
                </a:solidFill>
                <a:latin typeface="Aptos" panose="020B0004020202020204" pitchFamily="34" charset="0"/>
              </a:rPr>
              <a:t>Marges définies dans la chaine de commercialisation sur la base de l’OM</a:t>
            </a:r>
          </a:p>
          <a:p>
            <a:pPr marL="1200150" lvl="1" indent="-285750" algn="just">
              <a:buFont typeface="Wingdings" pitchFamily="2" charset="2"/>
              <a:buChar char="§"/>
            </a:pPr>
            <a:r>
              <a:rPr lang="fr-FR" sz="1400" i="1" dirty="0">
                <a:solidFill>
                  <a:srgbClr val="00204F"/>
                </a:solidFill>
                <a:latin typeface="Aptos" panose="020B0004020202020204" pitchFamily="34" charset="0"/>
              </a:rPr>
              <a:t>Assiette taxable de la TVA comprend OM et marge augmentée</a:t>
            </a:r>
          </a:p>
          <a:p>
            <a:pPr marL="914400" lvl="1" algn="just"/>
            <a:endParaRPr lang="fr-FR" sz="1400" i="1" dirty="0">
              <a:solidFill>
                <a:srgbClr val="00204F"/>
              </a:solidFill>
              <a:latin typeface="Aptos" panose="020B0004020202020204" pitchFamily="34" charset="0"/>
            </a:endParaRPr>
          </a:p>
          <a:p>
            <a:pPr marL="742950" lvl="2" indent="-285750" algn="just">
              <a:buFont typeface="Wingdings" panose="05000000000000000000" pitchFamily="2" charset="2"/>
              <a:buChar char="Ø"/>
            </a:pPr>
            <a:r>
              <a:rPr lang="fr-FR" sz="1400" b="1" i="1" dirty="0">
                <a:solidFill>
                  <a:srgbClr val="00204F"/>
                </a:solidFill>
                <a:latin typeface="Aptos" panose="020B0004020202020204" pitchFamily="34" charset="0"/>
              </a:rPr>
              <a:t>Simplifier</a:t>
            </a:r>
            <a:r>
              <a:rPr lang="fr-FR" sz="1400" i="1" dirty="0">
                <a:solidFill>
                  <a:srgbClr val="00204F"/>
                </a:solidFill>
                <a:latin typeface="Aptos" panose="020B0004020202020204" pitchFamily="34" charset="0"/>
              </a:rPr>
              <a:t> </a:t>
            </a:r>
          </a:p>
          <a:p>
            <a:pPr marL="1200150" lvl="3" indent="-285750" algn="just">
              <a:buFont typeface="Arial" panose="020B0604020202020204" pitchFamily="34" charset="0"/>
              <a:buChar char="•"/>
            </a:pPr>
            <a:r>
              <a:rPr lang="fr-FR" sz="1400" i="1" dirty="0">
                <a:solidFill>
                  <a:srgbClr val="00204F"/>
                </a:solidFill>
                <a:latin typeface="Aptos" panose="020B0004020202020204" pitchFamily="34" charset="0"/>
              </a:rPr>
              <a:t>17 taux dont 14 pour OME</a:t>
            </a:r>
          </a:p>
          <a:p>
            <a:pPr marL="1371600" lvl="4" algn="just"/>
            <a:endParaRPr lang="fr-FR" sz="1400" i="1" dirty="0">
              <a:solidFill>
                <a:srgbClr val="00204F"/>
              </a:solidFill>
              <a:latin typeface="Aptos" panose="020B0004020202020204" pitchFamily="34" charset="0"/>
            </a:endParaRPr>
          </a:p>
        </p:txBody>
      </p:sp>
      <p:sp>
        <p:nvSpPr>
          <p:cNvPr id="8" name="ZoneTexte 7">
            <a:extLst>
              <a:ext uri="{FF2B5EF4-FFF2-40B4-BE49-F238E27FC236}">
                <a16:creationId xmlns:a16="http://schemas.microsoft.com/office/drawing/2014/main" id="{D28659AB-3A88-5E8F-EE45-6844790C8A95}"/>
              </a:ext>
            </a:extLst>
          </p:cNvPr>
          <p:cNvSpPr txBox="1"/>
          <p:nvPr/>
        </p:nvSpPr>
        <p:spPr>
          <a:xfrm>
            <a:off x="3094443" y="5506265"/>
            <a:ext cx="6522253" cy="369332"/>
          </a:xfrm>
          <a:prstGeom prst="rect">
            <a:avLst/>
          </a:prstGeom>
          <a:noFill/>
        </p:spPr>
        <p:txBody>
          <a:bodyPr wrap="square" rtlCol="0">
            <a:spAutoFit/>
          </a:bodyPr>
          <a:lstStyle/>
          <a:p>
            <a:pPr lvl="1" indent="-295275" algn="just">
              <a:buFont typeface="Wingdings" pitchFamily="2" charset="2"/>
              <a:buChar char="§"/>
            </a:pPr>
            <a:r>
              <a:rPr lang="fr-FR" sz="1800" b="1" i="1" dirty="0">
                <a:solidFill>
                  <a:srgbClr val="00204F"/>
                </a:solidFill>
                <a:latin typeface="Aptos" panose="020B0004020202020204" pitchFamily="34" charset="0"/>
              </a:rPr>
              <a:t>RUP ou PTOM : transfert de la compétence douanière ?</a:t>
            </a:r>
          </a:p>
        </p:txBody>
      </p:sp>
      <p:sp>
        <p:nvSpPr>
          <p:cNvPr id="5" name="Title 4">
            <a:extLst>
              <a:ext uri="{FF2B5EF4-FFF2-40B4-BE49-F238E27FC236}">
                <a16:creationId xmlns:a16="http://schemas.microsoft.com/office/drawing/2014/main" id="{51BF527A-752D-AF45-235E-3D8B24D54335}"/>
              </a:ext>
            </a:extLst>
          </p:cNvPr>
          <p:cNvSpPr txBox="1">
            <a:spLocks/>
          </p:cNvSpPr>
          <p:nvPr/>
        </p:nvSpPr>
        <p:spPr bwMode="black">
          <a:xfrm>
            <a:off x="730813" y="350540"/>
            <a:ext cx="11004001" cy="659782"/>
          </a:xfrm>
          <a:prstGeom prst="rect">
            <a:avLst/>
          </a:prstGeom>
          <a:noFill/>
          <a:ln w="9525"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endParaRPr lang="en-GB" sz="2000" kern="0" dirty="0">
              <a:solidFill>
                <a:srgbClr val="001E58"/>
              </a:solidFill>
              <a:latin typeface="Aptos" panose="020B0004020202020204" pitchFamily="34" charset="0"/>
            </a:endParaRPr>
          </a:p>
        </p:txBody>
      </p:sp>
      <p:sp>
        <p:nvSpPr>
          <p:cNvPr id="2" name="Title 4">
            <a:extLst>
              <a:ext uri="{FF2B5EF4-FFF2-40B4-BE49-F238E27FC236}">
                <a16:creationId xmlns:a16="http://schemas.microsoft.com/office/drawing/2014/main" id="{75BE6951-AAA3-E207-DF66-6935DF5871C1}"/>
              </a:ext>
            </a:extLst>
          </p:cNvPr>
          <p:cNvSpPr txBox="1">
            <a:spLocks/>
          </p:cNvSpPr>
          <p:nvPr/>
        </p:nvSpPr>
        <p:spPr bwMode="black">
          <a:xfrm>
            <a:off x="559324" y="367913"/>
            <a:ext cx="10744209" cy="399855"/>
          </a:xfrm>
          <a:prstGeom prst="rect">
            <a:avLst/>
          </a:prstGeom>
          <a:noFill/>
          <a:ln w="6350" cap="sq">
            <a:solidFill>
              <a:srgbClr val="001E58"/>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r>
              <a:rPr lang="fr-FR" sz="2000" b="1" kern="0" noProof="1">
                <a:solidFill>
                  <a:srgbClr val="00204F"/>
                </a:solidFill>
                <a:latin typeface="Aptos" panose="020B0004020202020204" pitchFamily="34" charset="0"/>
              </a:rPr>
              <a:t>OCTROI DE MER ET TVA</a:t>
            </a:r>
            <a:endParaRPr lang="en-GB" sz="2000" kern="0" dirty="0">
              <a:solidFill>
                <a:sysClr val="windowText" lastClr="000000"/>
              </a:solidFill>
              <a:latin typeface="Aptos" panose="020B0004020202020204" pitchFamily="34" charset="0"/>
            </a:endParaRPr>
          </a:p>
        </p:txBody>
      </p:sp>
    </p:spTree>
    <p:extLst>
      <p:ext uri="{BB962C8B-B14F-4D97-AF65-F5344CB8AC3E}">
        <p14:creationId xmlns:p14="http://schemas.microsoft.com/office/powerpoint/2010/main" val="227841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29C9E-87D6-712A-5816-2C708B8C9656}"/>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472DCEE-5340-7DB9-690D-33BD70DBE71E}"/>
              </a:ext>
            </a:extLst>
          </p:cNvPr>
          <p:cNvSpPr>
            <a:spLocks noGrp="1"/>
          </p:cNvSpPr>
          <p:nvPr>
            <p:ph idx="1"/>
          </p:nvPr>
        </p:nvSpPr>
        <p:spPr>
          <a:xfrm>
            <a:off x="1105361" y="567840"/>
            <a:ext cx="3743005" cy="5416661"/>
          </a:xfrm>
          <a:solidFill>
            <a:schemeClr val="bg1">
              <a:alpha val="10000"/>
            </a:schemeClr>
          </a:solidFill>
        </p:spPr>
        <p:txBody>
          <a:bodyPr>
            <a:normAutofit lnSpcReduction="10000"/>
          </a:bodyPr>
          <a:lstStyle/>
          <a:p>
            <a:pPr marL="0" indent="0" algn="ctr">
              <a:buNone/>
            </a:pPr>
            <a:r>
              <a:rPr lang="en-GB" u="sng" dirty="0">
                <a:latin typeface="Aptos" panose="020B0004020202020204" pitchFamily="34" charset="0"/>
              </a:rPr>
              <a:t> </a:t>
            </a:r>
          </a:p>
          <a:p>
            <a:pPr marL="0" indent="0">
              <a:buNone/>
            </a:pPr>
            <a:r>
              <a:rPr lang="en-GB" b="1" dirty="0">
                <a:solidFill>
                  <a:srgbClr val="00204F"/>
                </a:solidFill>
                <a:latin typeface="Aptos" panose="020B0004020202020204" pitchFamily="34" charset="0"/>
              </a:rPr>
              <a:t>1 </a:t>
            </a:r>
            <a:r>
              <a:rPr lang="fr-FR" sz="1500" b="1" noProof="1">
                <a:solidFill>
                  <a:srgbClr val="00204F"/>
                </a:solidFill>
                <a:latin typeface="Aptos" panose="020B0004020202020204" pitchFamily="34" charset="0"/>
              </a:rPr>
              <a:t>-  Réforme par ajustement</a:t>
            </a:r>
            <a:endParaRPr lang="fr-FR" sz="1500" u="sng" noProof="1">
              <a:solidFill>
                <a:srgbClr val="00204F"/>
              </a:solidFill>
              <a:latin typeface="Aptos" panose="020B0004020202020204" pitchFamily="34" charset="0"/>
            </a:endParaRPr>
          </a:p>
          <a:p>
            <a:pPr lvl="1">
              <a:buFont typeface="Wingdings" pitchFamily="2" charset="2"/>
              <a:buChar char="§"/>
            </a:pPr>
            <a:r>
              <a:rPr lang="fr-FR" sz="1500" u="sng" noProof="1">
                <a:solidFill>
                  <a:srgbClr val="00204F"/>
                </a:solidFill>
                <a:latin typeface="Aptos" panose="020B0004020202020204" pitchFamily="34" charset="0"/>
              </a:rPr>
              <a:t>Simplifier et atténuer l’effet sur les prix (préconisation n°47)</a:t>
            </a:r>
          </a:p>
          <a:p>
            <a:pPr lvl="2">
              <a:buFont typeface="Wingdings" pitchFamily="2" charset="2"/>
              <a:buChar char="§"/>
            </a:pPr>
            <a:r>
              <a:rPr lang="fr-FR" sz="1500" b="1" noProof="1">
                <a:solidFill>
                  <a:srgbClr val="00204F"/>
                </a:solidFill>
                <a:latin typeface="Aptos" panose="020B0004020202020204" pitchFamily="34" charset="0"/>
              </a:rPr>
              <a:t>Supprimer l’effet de cascade du fait de la double imposition avec TVA (article 45 loi octroi de mer)</a:t>
            </a:r>
          </a:p>
          <a:p>
            <a:pPr lvl="2">
              <a:buFont typeface="Wingdings" pitchFamily="2" charset="2"/>
              <a:buChar char="§"/>
            </a:pPr>
            <a:r>
              <a:rPr lang="fr-FR" sz="1500" b="1" noProof="1">
                <a:solidFill>
                  <a:srgbClr val="00204F"/>
                </a:solidFill>
                <a:latin typeface="Aptos" panose="020B0004020202020204" pitchFamily="34" charset="0"/>
              </a:rPr>
              <a:t>Réduire le nombre de taux </a:t>
            </a:r>
            <a:r>
              <a:rPr lang="fr-FR" sz="1500" noProof="1">
                <a:solidFill>
                  <a:srgbClr val="00204F"/>
                </a:solidFill>
                <a:latin typeface="Aptos" panose="020B0004020202020204" pitchFamily="34" charset="0"/>
              </a:rPr>
              <a:t>(les 4 sur 17 plus utilisés pour OM?)</a:t>
            </a:r>
          </a:p>
          <a:p>
            <a:pPr lvl="3">
              <a:buFont typeface="Wingdings" pitchFamily="2" charset="2"/>
              <a:buChar char="§"/>
            </a:pPr>
            <a:r>
              <a:rPr lang="fr-FR" sz="1500" noProof="1">
                <a:solidFill>
                  <a:srgbClr val="00204F"/>
                </a:solidFill>
                <a:latin typeface="Aptos" panose="020B0004020202020204" pitchFamily="34" charset="0"/>
              </a:rPr>
              <a:t>Exonération limitent la pluralité tarifaire.</a:t>
            </a:r>
          </a:p>
          <a:p>
            <a:pPr lvl="2">
              <a:buFont typeface="Wingdings" pitchFamily="2" charset="2"/>
              <a:buChar char="§"/>
            </a:pPr>
            <a:r>
              <a:rPr lang="fr-FR" sz="1500" b="1" noProof="1">
                <a:solidFill>
                  <a:srgbClr val="00204F"/>
                </a:solidFill>
                <a:latin typeface="Aptos" panose="020B0004020202020204" pitchFamily="34" charset="0"/>
              </a:rPr>
              <a:t>Exclure de l’assiette frais d’assurance et de fret </a:t>
            </a:r>
            <a:r>
              <a:rPr lang="fr-FR" sz="1500" noProof="1">
                <a:solidFill>
                  <a:srgbClr val="00204F"/>
                </a:solidFill>
                <a:latin typeface="Aptos" panose="020B0004020202020204" pitchFamily="34" charset="0"/>
              </a:rPr>
              <a:t>(?)</a:t>
            </a:r>
          </a:p>
          <a:p>
            <a:pPr lvl="2">
              <a:buFont typeface="Wingdings" pitchFamily="2" charset="2"/>
              <a:buChar char="§"/>
            </a:pPr>
            <a:r>
              <a:rPr lang="fr-FR" sz="1500" b="1" noProof="1">
                <a:solidFill>
                  <a:srgbClr val="00204F"/>
                </a:solidFill>
                <a:latin typeface="Aptos" panose="020B0004020202020204" pitchFamily="34" charset="0"/>
              </a:rPr>
              <a:t>Exonération des produits ne concurrençant pas production locale </a:t>
            </a:r>
            <a:r>
              <a:rPr lang="fr-FR" sz="1500" noProof="1">
                <a:solidFill>
                  <a:srgbClr val="00204F"/>
                </a:solidFill>
                <a:latin typeface="Aptos" panose="020B0004020202020204" pitchFamily="34" charset="0"/>
              </a:rPr>
              <a:t>(?)</a:t>
            </a:r>
          </a:p>
          <a:p>
            <a:pPr lvl="2">
              <a:buFont typeface="Wingdings" pitchFamily="2" charset="2"/>
              <a:buChar char="§"/>
            </a:pPr>
            <a:r>
              <a:rPr lang="fr-FR" sz="1500" b="1" noProof="1">
                <a:solidFill>
                  <a:srgbClr val="00204F"/>
                </a:solidFill>
                <a:latin typeface="Aptos" panose="020B0004020202020204" pitchFamily="34" charset="0"/>
              </a:rPr>
              <a:t>Exonération obligatoire des biens relevant des missions régaliennes de l’Etat et de la santé</a:t>
            </a:r>
            <a:r>
              <a:rPr lang="fr-FR" sz="1500" noProof="1">
                <a:solidFill>
                  <a:srgbClr val="00204F"/>
                </a:solidFill>
                <a:latin typeface="Aptos" panose="020B0004020202020204" pitchFamily="34" charset="0"/>
              </a:rPr>
              <a:t>.</a:t>
            </a:r>
          </a:p>
          <a:p>
            <a:pPr marL="628650" lvl="2"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a:p>
            <a:pPr marL="0" indent="0" algn="just">
              <a:buNone/>
            </a:pPr>
            <a:endParaRPr lang="fr-FR" sz="1600" b="1" noProof="1">
              <a:solidFill>
                <a:srgbClr val="00204F"/>
              </a:solidFill>
              <a:latin typeface="Aptos" panose="020B0004020202020204" pitchFamily="34" charset="0"/>
            </a:endParaRPr>
          </a:p>
        </p:txBody>
      </p:sp>
      <p:sp>
        <p:nvSpPr>
          <p:cNvPr id="9" name="ZoneTexte 8">
            <a:extLst>
              <a:ext uri="{FF2B5EF4-FFF2-40B4-BE49-F238E27FC236}">
                <a16:creationId xmlns:a16="http://schemas.microsoft.com/office/drawing/2014/main" id="{BF74785A-A9ED-5D78-9CBB-891D703BFFDD}"/>
              </a:ext>
            </a:extLst>
          </p:cNvPr>
          <p:cNvSpPr txBox="1"/>
          <p:nvPr/>
        </p:nvSpPr>
        <p:spPr>
          <a:xfrm>
            <a:off x="5100186" y="1005258"/>
            <a:ext cx="6419367" cy="5062924"/>
          </a:xfrm>
          <a:prstGeom prst="rect">
            <a:avLst/>
          </a:prstGeom>
          <a:noFill/>
        </p:spPr>
        <p:txBody>
          <a:bodyPr wrap="square">
            <a:spAutoFit/>
          </a:bodyPr>
          <a:lstStyle/>
          <a:p>
            <a:pPr marL="0" indent="0">
              <a:buNone/>
            </a:pPr>
            <a:r>
              <a:rPr lang="en-GB" b="1" dirty="0">
                <a:solidFill>
                  <a:srgbClr val="001E58"/>
                </a:solidFill>
                <a:latin typeface="Aptos" panose="020B0004020202020204" pitchFamily="34" charset="0"/>
              </a:rPr>
              <a:t>2 - </a:t>
            </a:r>
            <a:r>
              <a:rPr lang="fr-FR" sz="1400" b="1" noProof="1">
                <a:solidFill>
                  <a:srgbClr val="001E58"/>
                </a:solidFill>
                <a:latin typeface="Aptos" panose="020B0004020202020204" pitchFamily="34" charset="0"/>
              </a:rPr>
              <a:t>Réforme systémique</a:t>
            </a:r>
          </a:p>
          <a:p>
            <a:pPr marL="742950" lvl="1" indent="-285750">
              <a:spcBef>
                <a:spcPts val="600"/>
              </a:spcBef>
              <a:spcAft>
                <a:spcPts val="600"/>
              </a:spcAft>
              <a:buFont typeface="Wingdings" pitchFamily="2" charset="2"/>
              <a:buChar char="§"/>
            </a:pPr>
            <a:r>
              <a:rPr lang="fr-FR" sz="1400" noProof="1">
                <a:solidFill>
                  <a:srgbClr val="001E58"/>
                </a:solidFill>
                <a:latin typeface="Aptos" panose="020B0004020202020204" pitchFamily="34" charset="0"/>
              </a:rPr>
              <a:t>Avec le transfert de la compétence, la collectivité va hériter du produit de la TVA. Question de la pertinence d’envisager la création d’une TVA régionale au titre d’un OM réformé.</a:t>
            </a:r>
          </a:p>
          <a:p>
            <a:pPr marL="742950" lvl="1" indent="-285750">
              <a:spcBef>
                <a:spcPts val="600"/>
              </a:spcBef>
              <a:spcAft>
                <a:spcPts val="600"/>
              </a:spcAft>
              <a:buFont typeface="Wingdings" pitchFamily="2" charset="2"/>
              <a:buChar char="§"/>
            </a:pPr>
            <a:r>
              <a:rPr lang="fr-FR" sz="1400" noProof="1">
                <a:solidFill>
                  <a:srgbClr val="001E58"/>
                </a:solidFill>
                <a:latin typeface="Aptos" panose="020B0004020202020204" pitchFamily="34" charset="0"/>
              </a:rPr>
              <a:t>RUP : « Fusion de l’OM et TVA » ou réforme de l’OM?</a:t>
            </a:r>
          </a:p>
          <a:p>
            <a:pPr marL="1200150" lvl="2" indent="-285750">
              <a:spcBef>
                <a:spcPts val="600"/>
              </a:spcBef>
              <a:spcAft>
                <a:spcPts val="600"/>
              </a:spcAft>
              <a:buFont typeface="Wingdings" pitchFamily="2" charset="2"/>
              <a:buChar char="§"/>
            </a:pPr>
            <a:r>
              <a:rPr lang="fr-FR" sz="1400" noProof="1">
                <a:solidFill>
                  <a:srgbClr val="001E58"/>
                </a:solidFill>
                <a:latin typeface="Aptos" panose="020B0004020202020204" pitchFamily="34" charset="0"/>
              </a:rPr>
              <a:t>Assiette plus large (prix de revient plus marge)</a:t>
            </a:r>
          </a:p>
          <a:p>
            <a:pPr marL="1200150" lvl="2" indent="-285750">
              <a:spcBef>
                <a:spcPts val="600"/>
              </a:spcBef>
              <a:spcAft>
                <a:spcPts val="600"/>
              </a:spcAft>
              <a:buFont typeface="Wingdings" pitchFamily="2" charset="2"/>
              <a:buChar char="§"/>
            </a:pPr>
            <a:r>
              <a:rPr lang="fr-FR" sz="1400" noProof="1">
                <a:solidFill>
                  <a:srgbClr val="001E58"/>
                </a:solidFill>
                <a:latin typeface="Aptos" panose="020B0004020202020204" pitchFamily="34" charset="0"/>
              </a:rPr>
              <a:t>Applicable aux prestations de services</a:t>
            </a:r>
          </a:p>
          <a:p>
            <a:pPr marL="1200150" lvl="2" indent="-285750">
              <a:spcBef>
                <a:spcPts val="600"/>
              </a:spcBef>
              <a:spcAft>
                <a:spcPts val="600"/>
              </a:spcAft>
              <a:buFont typeface="Wingdings" pitchFamily="2" charset="2"/>
              <a:buChar char="§"/>
            </a:pPr>
            <a:r>
              <a:rPr lang="fr-FR" sz="1400" noProof="1">
                <a:solidFill>
                  <a:srgbClr val="001E58"/>
                </a:solidFill>
                <a:latin typeface="Aptos" panose="020B0004020202020204" pitchFamily="34" charset="0"/>
              </a:rPr>
              <a:t>Neutre pour les professionnels</a:t>
            </a:r>
          </a:p>
          <a:p>
            <a:pPr marL="1200150" lvl="2" indent="-285750">
              <a:spcBef>
                <a:spcPts val="600"/>
              </a:spcBef>
              <a:spcAft>
                <a:spcPts val="600"/>
              </a:spcAft>
              <a:buFont typeface="Wingdings" pitchFamily="2" charset="2"/>
              <a:buChar char="§"/>
            </a:pPr>
            <a:r>
              <a:rPr lang="fr-FR" sz="1400" noProof="1">
                <a:solidFill>
                  <a:srgbClr val="001E58"/>
                </a:solidFill>
                <a:latin typeface="Aptos" panose="020B0004020202020204" pitchFamily="34" charset="0"/>
              </a:rPr>
              <a:t>Pas de différentiel de taux (production locale et produits importés)</a:t>
            </a:r>
          </a:p>
          <a:p>
            <a:pPr marL="1200150" lvl="2" indent="-285750">
              <a:spcBef>
                <a:spcPts val="600"/>
              </a:spcBef>
              <a:spcAft>
                <a:spcPts val="600"/>
              </a:spcAft>
              <a:buFont typeface="Wingdings" pitchFamily="2" charset="2"/>
              <a:buChar char="§"/>
            </a:pPr>
            <a:r>
              <a:rPr lang="fr-FR" sz="1400" noProof="1">
                <a:solidFill>
                  <a:srgbClr val="001E58"/>
                </a:solidFill>
                <a:latin typeface="Aptos" panose="020B0004020202020204" pitchFamily="34" charset="0"/>
              </a:rPr>
              <a:t>Pas de cumul de deux taxes</a:t>
            </a:r>
          </a:p>
          <a:p>
            <a:pPr marL="1200150" lvl="2" indent="-285750">
              <a:spcBef>
                <a:spcPts val="600"/>
              </a:spcBef>
              <a:spcAft>
                <a:spcPts val="600"/>
              </a:spcAft>
              <a:buFont typeface="Wingdings" pitchFamily="2" charset="2"/>
              <a:buChar char="§"/>
            </a:pPr>
            <a:r>
              <a:rPr lang="fr-FR" sz="1400" noProof="1">
                <a:solidFill>
                  <a:srgbClr val="001E58"/>
                </a:solidFill>
                <a:latin typeface="Aptos" panose="020B0004020202020204" pitchFamily="34" charset="0"/>
              </a:rPr>
              <a:t>Réflexion sur les taux (taxation Moyenne pondérée de </a:t>
            </a:r>
            <a:r>
              <a:rPr lang="fr-FR" sz="1400" b="1" noProof="1">
                <a:solidFill>
                  <a:srgbClr val="001E58"/>
                </a:solidFill>
                <a:latin typeface="Aptos" panose="020B0004020202020204" pitchFamily="34" charset="0"/>
              </a:rPr>
              <a:t>13%, TVA 6%, OM 7%, OMI 2,1%)</a:t>
            </a:r>
          </a:p>
          <a:p>
            <a:pPr marL="742950" lvl="1" indent="-285750">
              <a:spcBef>
                <a:spcPts val="600"/>
              </a:spcBef>
              <a:spcAft>
                <a:spcPts val="600"/>
              </a:spcAft>
              <a:buFont typeface="Wingdings" pitchFamily="2" charset="2"/>
              <a:buChar char="§"/>
            </a:pPr>
            <a:r>
              <a:rPr lang="fr-FR" sz="1400" b="1" noProof="1">
                <a:solidFill>
                  <a:srgbClr val="001E58"/>
                </a:solidFill>
                <a:latin typeface="Aptos" panose="020B0004020202020204" pitchFamily="34" charset="0"/>
              </a:rPr>
              <a:t>Octroi de mer sur biens concurrençant production locale </a:t>
            </a:r>
            <a:r>
              <a:rPr lang="fr-FR" sz="1400" noProof="1">
                <a:solidFill>
                  <a:srgbClr val="001E58"/>
                </a:solidFill>
                <a:latin typeface="Aptos" panose="020B0004020202020204" pitchFamily="34" charset="0"/>
              </a:rPr>
              <a:t>(validation necessaire par le Conseil de l’UE – article 349 du TFUE) ?</a:t>
            </a:r>
          </a:p>
          <a:p>
            <a:pPr marL="742950" lvl="1" indent="-285750" algn="just">
              <a:spcBef>
                <a:spcPts val="600"/>
              </a:spcBef>
              <a:spcAft>
                <a:spcPts val="600"/>
              </a:spcAft>
              <a:buFont typeface="Wingdings" pitchFamily="2" charset="2"/>
              <a:buChar char="§"/>
            </a:pPr>
            <a:r>
              <a:rPr lang="fr-FR" sz="1400" noProof="1">
                <a:solidFill>
                  <a:srgbClr val="001E58"/>
                </a:solidFill>
                <a:latin typeface="Aptos" panose="020B0004020202020204" pitchFamily="34" charset="0"/>
              </a:rPr>
              <a:t>AIEM aux canaries (4 taux de 5 à 25%) doublée de l’IGIC (TVA simplifiée)</a:t>
            </a:r>
          </a:p>
        </p:txBody>
      </p:sp>
      <p:sp>
        <p:nvSpPr>
          <p:cNvPr id="3" name="Title 4">
            <a:extLst>
              <a:ext uri="{FF2B5EF4-FFF2-40B4-BE49-F238E27FC236}">
                <a16:creationId xmlns:a16="http://schemas.microsoft.com/office/drawing/2014/main" id="{3D59CAC4-5DD8-403E-108D-2E0807D659E3}"/>
              </a:ext>
            </a:extLst>
          </p:cNvPr>
          <p:cNvSpPr txBox="1">
            <a:spLocks/>
          </p:cNvSpPr>
          <p:nvPr/>
        </p:nvSpPr>
        <p:spPr bwMode="black">
          <a:xfrm>
            <a:off x="559324" y="367913"/>
            <a:ext cx="10744209" cy="399855"/>
          </a:xfrm>
          <a:prstGeom prst="rect">
            <a:avLst/>
          </a:prstGeom>
          <a:noFill/>
          <a:ln w="6350" cap="sq">
            <a:solidFill>
              <a:srgbClr val="001E58"/>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r>
              <a:rPr lang="fr-FR" sz="2000" b="1" kern="0" noProof="1">
                <a:solidFill>
                  <a:srgbClr val="00204F"/>
                </a:solidFill>
                <a:latin typeface="Aptos" panose="020B0004020202020204" pitchFamily="34" charset="0"/>
              </a:rPr>
              <a:t>OCTROI DE MER ET TVA</a:t>
            </a:r>
            <a:endParaRPr lang="en-GB" sz="2000" kern="0" dirty="0">
              <a:solidFill>
                <a:sysClr val="windowText" lastClr="000000"/>
              </a:solidFill>
              <a:latin typeface="Aptos" panose="020B0004020202020204" pitchFamily="34" charset="0"/>
            </a:endParaRPr>
          </a:p>
        </p:txBody>
      </p:sp>
    </p:spTree>
    <p:extLst>
      <p:ext uri="{BB962C8B-B14F-4D97-AF65-F5344CB8AC3E}">
        <p14:creationId xmlns:p14="http://schemas.microsoft.com/office/powerpoint/2010/main" val="2116140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76650-53DC-3ED8-1F92-713993C0BDD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9D0D45-864B-6D12-6BF2-01741CA4E835}"/>
              </a:ext>
            </a:extLst>
          </p:cNvPr>
          <p:cNvSpPr>
            <a:spLocks noGrp="1"/>
          </p:cNvSpPr>
          <p:nvPr>
            <p:ph type="title"/>
          </p:nvPr>
        </p:nvSpPr>
        <p:spPr>
          <a:xfrm>
            <a:off x="888467" y="274320"/>
            <a:ext cx="11004001" cy="715494"/>
          </a:xfrm>
          <a:noFill/>
          <a:ln w="12700">
            <a:solidFill>
              <a:srgbClr val="001E58"/>
            </a:solidFill>
          </a:ln>
        </p:spPr>
        <p:txBody>
          <a:bodyPr>
            <a:normAutofit fontScale="90000"/>
          </a:bodyPr>
          <a:lstStyle/>
          <a:p>
            <a:pPr marL="1153950" lvl="1" indent="0" algn="ctr">
              <a:spcBef>
                <a:spcPts val="600"/>
              </a:spcBef>
              <a:spcAft>
                <a:spcPts val="600"/>
              </a:spcAft>
            </a:pPr>
            <a:br>
              <a:rPr lang="en-GB" b="1" spc="450" dirty="0">
                <a:latin typeface="Aptos" panose="020B0004020202020204" pitchFamily="34" charset="0"/>
              </a:rPr>
            </a:br>
            <a:br>
              <a:rPr lang="en-GB" b="1" spc="450" dirty="0">
                <a:latin typeface="Aptos" panose="020B0004020202020204" pitchFamily="34" charset="0"/>
              </a:rPr>
            </a:br>
            <a:br>
              <a:rPr lang="en-GB" b="1" spc="450" dirty="0">
                <a:latin typeface="Aptos" panose="020B0004020202020204" pitchFamily="34" charset="0"/>
              </a:rPr>
            </a:br>
            <a:r>
              <a:rPr lang="fr-FR" sz="2200" b="1" spc="390" dirty="0">
                <a:solidFill>
                  <a:srgbClr val="002060"/>
                </a:solidFill>
                <a:latin typeface="Aptos" panose="020B0004020202020204" pitchFamily="34" charset="0"/>
              </a:rPr>
              <a:t>Compétence fiscale: pistes de réflexion pour une politique fiscale adaptée</a:t>
            </a:r>
            <a:br>
              <a:rPr lang="en-GB" sz="1600" b="1" dirty="0">
                <a:solidFill>
                  <a:schemeClr val="bg1"/>
                </a:solidFill>
                <a:latin typeface="Aptos" panose="020B0004020202020204" pitchFamily="34" charset="0"/>
              </a:rPr>
            </a:br>
            <a:br>
              <a:rPr lang="en-GB" b="1" spc="450" dirty="0">
                <a:solidFill>
                  <a:srgbClr val="002060"/>
                </a:solidFill>
                <a:latin typeface="Aptos" panose="020B0004020202020204" pitchFamily="34" charset="0"/>
              </a:rPr>
            </a:br>
            <a:br>
              <a:rPr lang="en-GB" b="1" spc="450" dirty="0">
                <a:solidFill>
                  <a:srgbClr val="002060"/>
                </a:solidFill>
                <a:latin typeface="Aptos" panose="020B0004020202020204" pitchFamily="34" charset="0"/>
              </a:rPr>
            </a:br>
            <a:endParaRPr lang="en-GB" dirty="0">
              <a:latin typeface="Aptos" panose="020B0004020202020204" pitchFamily="34" charset="0"/>
            </a:endParaRPr>
          </a:p>
        </p:txBody>
      </p:sp>
      <p:sp>
        <p:nvSpPr>
          <p:cNvPr id="6" name="Content Placeholder 5">
            <a:extLst>
              <a:ext uri="{FF2B5EF4-FFF2-40B4-BE49-F238E27FC236}">
                <a16:creationId xmlns:a16="http://schemas.microsoft.com/office/drawing/2014/main" id="{0B387E3A-2E31-1151-FD71-AB4EE15331C2}"/>
              </a:ext>
            </a:extLst>
          </p:cNvPr>
          <p:cNvSpPr>
            <a:spLocks noGrp="1"/>
          </p:cNvSpPr>
          <p:nvPr>
            <p:ph idx="1"/>
          </p:nvPr>
        </p:nvSpPr>
        <p:spPr>
          <a:xfrm>
            <a:off x="888467" y="674173"/>
            <a:ext cx="11004000" cy="5416661"/>
          </a:xfrm>
          <a:solidFill>
            <a:schemeClr val="bg1">
              <a:alpha val="10000"/>
            </a:schemeClr>
          </a:solidFill>
        </p:spPr>
        <p:txBody>
          <a:bodyPr>
            <a:normAutofit/>
          </a:bodyPr>
          <a:lstStyle/>
          <a:p>
            <a:pPr marL="0" indent="0" algn="just">
              <a:buNone/>
            </a:pPr>
            <a:endParaRPr lang="fr-FR" sz="1500" b="1" noProof="1">
              <a:solidFill>
                <a:srgbClr val="00204F"/>
              </a:solidFill>
              <a:latin typeface="Aptos" panose="020B0004020202020204" pitchFamily="34" charset="0"/>
            </a:endParaRPr>
          </a:p>
          <a:p>
            <a:pPr>
              <a:spcAft>
                <a:spcPts val="1200"/>
              </a:spcAft>
              <a:buFont typeface="Wingdings" pitchFamily="2" charset="2"/>
              <a:buChar char="§"/>
            </a:pPr>
            <a:endParaRPr lang="fr-FR" sz="1500" b="1" dirty="0">
              <a:latin typeface="Aptos" panose="020B0004020202020204" pitchFamily="34" charset="0"/>
            </a:endParaRPr>
          </a:p>
          <a:p>
            <a:pPr>
              <a:spcAft>
                <a:spcPts val="1200"/>
              </a:spcAft>
              <a:buFont typeface="Wingdings" pitchFamily="2" charset="2"/>
              <a:buChar char="§"/>
            </a:pPr>
            <a:r>
              <a:rPr lang="fr-FR" sz="1500" b="1" dirty="0">
                <a:solidFill>
                  <a:srgbClr val="001E58"/>
                </a:solidFill>
                <a:latin typeface="Aptos" panose="020B0004020202020204" pitchFamily="34" charset="0"/>
              </a:rPr>
              <a:t>Envisager suppression de l’Impôt sur la Fortune Immobilière </a:t>
            </a:r>
            <a:r>
              <a:rPr lang="fr-FR" sz="1500" dirty="0">
                <a:solidFill>
                  <a:srgbClr val="001E58"/>
                </a:solidFill>
                <a:latin typeface="Aptos" panose="020B0004020202020204" pitchFamily="34" charset="0"/>
              </a:rPr>
              <a:t>(IFI)</a:t>
            </a:r>
          </a:p>
          <a:p>
            <a:pPr lvl="1">
              <a:spcAft>
                <a:spcPts val="1200"/>
              </a:spcAft>
              <a:buFont typeface="Wingdings" pitchFamily="2" charset="2"/>
              <a:buChar char="§"/>
            </a:pPr>
            <a:r>
              <a:rPr lang="fr-FR" sz="1500" dirty="0">
                <a:solidFill>
                  <a:srgbClr val="001E58"/>
                </a:solidFill>
                <a:latin typeface="Aptos" panose="020B0004020202020204" pitchFamily="34" charset="0"/>
              </a:rPr>
              <a:t>Peu rentable (3M€) et peu attractif </a:t>
            </a:r>
          </a:p>
          <a:p>
            <a:pPr>
              <a:spcAft>
                <a:spcPts val="1200"/>
              </a:spcAft>
              <a:buFont typeface="Wingdings" pitchFamily="2" charset="2"/>
              <a:buChar char="§"/>
            </a:pPr>
            <a:r>
              <a:rPr lang="fr-FR" sz="1500" b="1" dirty="0">
                <a:solidFill>
                  <a:srgbClr val="001E58"/>
                </a:solidFill>
                <a:latin typeface="Aptos" panose="020B0004020202020204" pitchFamily="34" charset="0"/>
              </a:rPr>
              <a:t>DMTO et DMTG sans changement</a:t>
            </a:r>
          </a:p>
          <a:p>
            <a:pPr>
              <a:spcAft>
                <a:spcPts val="1200"/>
              </a:spcAft>
              <a:buFont typeface="Wingdings" pitchFamily="2" charset="2"/>
              <a:buChar char="§"/>
            </a:pPr>
            <a:r>
              <a:rPr lang="fr-FR" sz="1500" b="1" dirty="0">
                <a:solidFill>
                  <a:srgbClr val="001E58"/>
                </a:solidFill>
                <a:latin typeface="Aptos" panose="020B0004020202020204" pitchFamily="34" charset="0"/>
              </a:rPr>
              <a:t>Tourisme : Capacité d’absorption d’une taxe de séjour additionnelle (à celle des communes) du ressort de la Collectivité?</a:t>
            </a:r>
          </a:p>
          <a:p>
            <a:pPr>
              <a:spcAft>
                <a:spcPts val="1200"/>
              </a:spcAft>
              <a:buFont typeface="Wingdings" pitchFamily="2" charset="2"/>
              <a:buChar char="§"/>
            </a:pPr>
            <a:r>
              <a:rPr lang="fr-FR" sz="1500" b="1" dirty="0">
                <a:solidFill>
                  <a:srgbClr val="001E58"/>
                </a:solidFill>
                <a:latin typeface="Aptos" panose="020B0004020202020204" pitchFamily="34" charset="0"/>
              </a:rPr>
              <a:t>Lutte contre l'économie informelle</a:t>
            </a:r>
          </a:p>
          <a:p>
            <a:pPr lvl="1">
              <a:spcAft>
                <a:spcPts val="1200"/>
              </a:spcAft>
              <a:buFont typeface="Wingdings" pitchFamily="2" charset="2"/>
              <a:buChar char="§"/>
            </a:pPr>
            <a:r>
              <a:rPr lang="fr-FR" sz="1500" i="1" dirty="0">
                <a:solidFill>
                  <a:srgbClr val="001E58"/>
                </a:solidFill>
                <a:latin typeface="Aptos" panose="020B0004020202020204" pitchFamily="34" charset="0"/>
              </a:rPr>
              <a:t>Loterie fiscale ?</a:t>
            </a:r>
            <a:r>
              <a:rPr lang="fr-FR" sz="1500" dirty="0">
                <a:solidFill>
                  <a:srgbClr val="001E58"/>
                </a:solidFill>
                <a:latin typeface="Aptos" panose="020B0004020202020204" pitchFamily="34" charset="0"/>
              </a:rPr>
              <a:t> (Taiwan, Portugal, Brésil) – Evoquée en France (2018) – coût et image</a:t>
            </a:r>
          </a:p>
          <a:p>
            <a:pPr marL="0" indent="0" algn="just">
              <a:buNone/>
            </a:pPr>
            <a:endParaRPr lang="fr-FR" sz="1500" b="1" noProof="1">
              <a:solidFill>
                <a:srgbClr val="00204F"/>
              </a:solidFill>
              <a:latin typeface="Aptos" panose="020B0004020202020204" pitchFamily="34" charset="0"/>
            </a:endParaRPr>
          </a:p>
        </p:txBody>
      </p:sp>
    </p:spTree>
    <p:extLst>
      <p:ext uri="{BB962C8B-B14F-4D97-AF65-F5344CB8AC3E}">
        <p14:creationId xmlns:p14="http://schemas.microsoft.com/office/powerpoint/2010/main" val="2679684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DBB89-5AE9-079F-9CF7-0DA7B62626E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E20662F-1E8B-B293-A382-29725664856B}"/>
              </a:ext>
            </a:extLst>
          </p:cNvPr>
          <p:cNvSpPr>
            <a:spLocks noGrp="1"/>
          </p:cNvSpPr>
          <p:nvPr>
            <p:ph idx="1"/>
          </p:nvPr>
        </p:nvSpPr>
        <p:spPr>
          <a:xfrm>
            <a:off x="888467" y="674173"/>
            <a:ext cx="11004000" cy="5416661"/>
          </a:xfrm>
          <a:solidFill>
            <a:schemeClr val="bg1">
              <a:alpha val="10000"/>
            </a:schemeClr>
          </a:solidFill>
        </p:spPr>
        <p:txBody>
          <a:bodyPr>
            <a:normAutofit/>
          </a:bodyPr>
          <a:lstStyle/>
          <a:p>
            <a:pPr algn="just">
              <a:buFont typeface="Wingdings" pitchFamily="2" charset="2"/>
              <a:buChar char="§"/>
            </a:pPr>
            <a:endParaRPr lang="fr-FR" sz="1600" b="1" noProof="1">
              <a:solidFill>
                <a:srgbClr val="00204F"/>
              </a:solidFill>
              <a:latin typeface="Aptos" panose="020B0004020202020204" pitchFamily="34" charset="0"/>
            </a:endParaRPr>
          </a:p>
          <a:p>
            <a:pPr marL="0" indent="0" algn="just">
              <a:buNone/>
            </a:pPr>
            <a:endParaRPr lang="fr-FR" sz="1600" b="1" noProof="1">
              <a:solidFill>
                <a:srgbClr val="00204F"/>
              </a:solidFill>
              <a:latin typeface="Aptos" panose="020B0004020202020204" pitchFamily="34" charset="0"/>
            </a:endParaRPr>
          </a:p>
          <a:p>
            <a:pPr marL="0" indent="0" algn="just">
              <a:buNone/>
            </a:pPr>
            <a:endParaRPr lang="fr-FR" sz="1600" b="1" noProof="1">
              <a:solidFill>
                <a:srgbClr val="00204F"/>
              </a:solidFill>
              <a:latin typeface="Aptos" panose="020B0004020202020204" pitchFamily="34" charset="0"/>
            </a:endParaRPr>
          </a:p>
          <a:p>
            <a:pPr marL="436200" indent="-342900">
              <a:buFont typeface="Wingdings" pitchFamily="2" charset="2"/>
              <a:buChar char="§"/>
            </a:pPr>
            <a:r>
              <a:rPr lang="fr-FR" dirty="0">
                <a:solidFill>
                  <a:srgbClr val="001E58"/>
                </a:solidFill>
                <a:latin typeface="Aptos" panose="020B0004020202020204" pitchFamily="34" charset="0"/>
              </a:rPr>
              <a:t>Préconisation n°45 (défiscalisation Madelin PME) </a:t>
            </a:r>
          </a:p>
          <a:p>
            <a:pPr lvl="2">
              <a:buFont typeface="Wingdings" pitchFamily="2" charset="2"/>
              <a:buChar char="§"/>
            </a:pPr>
            <a:r>
              <a:rPr lang="fr-FR" dirty="0">
                <a:solidFill>
                  <a:srgbClr val="001E58"/>
                </a:solidFill>
                <a:latin typeface="Aptos" panose="020B0004020202020204" pitchFamily="34" charset="0"/>
              </a:rPr>
              <a:t>Compétence de l’Etat avec possibilité des COM d’influencer sur secteurs</a:t>
            </a:r>
          </a:p>
          <a:p>
            <a:pPr marL="647700" lvl="1" indent="-285750">
              <a:buFont typeface="Wingdings" pitchFamily="2" charset="2"/>
              <a:buChar char="§"/>
            </a:pPr>
            <a:endParaRPr lang="fr-FR" dirty="0">
              <a:solidFill>
                <a:srgbClr val="001E58"/>
              </a:solidFill>
              <a:latin typeface="Aptos" panose="020B0004020202020204" pitchFamily="34" charset="0"/>
            </a:endParaRPr>
          </a:p>
          <a:p>
            <a:pPr marL="436200" indent="-342900">
              <a:buFont typeface="Wingdings" pitchFamily="2" charset="2"/>
              <a:buChar char="§"/>
            </a:pPr>
            <a:r>
              <a:rPr lang="fr-FR" dirty="0">
                <a:solidFill>
                  <a:srgbClr val="001E58"/>
                </a:solidFill>
                <a:latin typeface="Aptos" panose="020B0004020202020204" pitchFamily="34" charset="0"/>
              </a:rPr>
              <a:t>Préconisation n° 46 FIP DOM, n°79 CI Cinéma et Audiovisuelle</a:t>
            </a:r>
          </a:p>
          <a:p>
            <a:pPr marL="664800" lvl="1" indent="-342900">
              <a:buFont typeface="Wingdings" pitchFamily="2" charset="2"/>
              <a:buChar char="§"/>
            </a:pPr>
            <a:r>
              <a:rPr lang="fr-FR" dirty="0">
                <a:solidFill>
                  <a:srgbClr val="001E58"/>
                </a:solidFill>
                <a:latin typeface="Aptos" panose="020B0004020202020204" pitchFamily="34" charset="0"/>
              </a:rPr>
              <a:t>Compétence de l’Etat</a:t>
            </a:r>
          </a:p>
          <a:p>
            <a:pPr marL="436200" indent="-342900">
              <a:buFont typeface="Wingdings" pitchFamily="2" charset="2"/>
              <a:buChar char="§"/>
            </a:pPr>
            <a:endParaRPr lang="fr-FR" dirty="0">
              <a:solidFill>
                <a:srgbClr val="001E58"/>
              </a:solidFill>
              <a:latin typeface="Aptos" panose="020B0004020202020204" pitchFamily="34" charset="0"/>
            </a:endParaRPr>
          </a:p>
          <a:p>
            <a:pPr marL="436200" indent="-342900">
              <a:buFont typeface="Wingdings" pitchFamily="2" charset="2"/>
              <a:buChar char="§"/>
            </a:pPr>
            <a:r>
              <a:rPr lang="fr-FR" dirty="0">
                <a:solidFill>
                  <a:srgbClr val="001E58"/>
                </a:solidFill>
                <a:latin typeface="Aptos" panose="020B0004020202020204" pitchFamily="34" charset="0"/>
              </a:rPr>
              <a:t>Préconisation n° 43 Reconduction des zones de duty-free</a:t>
            </a:r>
          </a:p>
          <a:p>
            <a:pPr marL="664800" lvl="1" indent="-342900">
              <a:buFont typeface="Wingdings" pitchFamily="2" charset="2"/>
              <a:buChar char="§"/>
            </a:pPr>
            <a:r>
              <a:rPr lang="fr-FR" dirty="0">
                <a:solidFill>
                  <a:srgbClr val="001E58"/>
                </a:solidFill>
                <a:latin typeface="Aptos" panose="020B0004020202020204" pitchFamily="34" charset="0"/>
              </a:rPr>
              <a:t>Compétence de l’Etat sous réserve de l’autorisation de la Commission Européenne</a:t>
            </a:r>
            <a:endParaRPr lang="fr-FR" sz="1400" b="1" noProof="1">
              <a:solidFill>
                <a:srgbClr val="001E58"/>
              </a:solidFill>
              <a:latin typeface="Aptos" panose="020B0004020202020204" pitchFamily="34" charset="0"/>
            </a:endParaRPr>
          </a:p>
        </p:txBody>
      </p:sp>
      <p:sp>
        <p:nvSpPr>
          <p:cNvPr id="3" name="Title 4">
            <a:extLst>
              <a:ext uri="{FF2B5EF4-FFF2-40B4-BE49-F238E27FC236}">
                <a16:creationId xmlns:a16="http://schemas.microsoft.com/office/drawing/2014/main" id="{37438307-9FE7-A3EC-D2B9-D59F4D731679}"/>
              </a:ext>
            </a:extLst>
          </p:cNvPr>
          <p:cNvSpPr txBox="1">
            <a:spLocks/>
          </p:cNvSpPr>
          <p:nvPr/>
        </p:nvSpPr>
        <p:spPr bwMode="black">
          <a:xfrm>
            <a:off x="888466" y="716281"/>
            <a:ext cx="11004001" cy="715494"/>
          </a:xfrm>
          <a:prstGeom prst="rect">
            <a:avLst/>
          </a:prstGeom>
          <a:noFill/>
          <a:ln w="12700" cap="sq">
            <a:solidFill>
              <a:srgbClr val="001E58"/>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br>
              <a:rPr lang="en-GB" sz="2000" b="1" kern="0" spc="450" dirty="0">
                <a:solidFill>
                  <a:sysClr val="windowText" lastClr="000000"/>
                </a:solidFill>
                <a:latin typeface="Aptos" panose="020B0004020202020204" pitchFamily="34" charset="0"/>
              </a:rPr>
            </a:br>
            <a:br>
              <a:rPr lang="en-GB" sz="2000" b="1" kern="0" spc="450" dirty="0">
                <a:solidFill>
                  <a:sysClr val="windowText" lastClr="000000"/>
                </a:solidFill>
                <a:latin typeface="Aptos" panose="020B0004020202020204" pitchFamily="34" charset="0"/>
              </a:rPr>
            </a:br>
            <a:br>
              <a:rPr lang="en-GB" sz="2000" b="1" kern="0" spc="450" dirty="0">
                <a:solidFill>
                  <a:sysClr val="windowText" lastClr="000000"/>
                </a:solidFill>
                <a:latin typeface="Aptos" panose="020B0004020202020204" pitchFamily="34" charset="0"/>
              </a:rPr>
            </a:br>
            <a:r>
              <a:rPr lang="fr-FR" sz="2000" b="1" kern="0" spc="390" dirty="0">
                <a:solidFill>
                  <a:srgbClr val="002060"/>
                </a:solidFill>
                <a:latin typeface="Aptos" panose="020B0004020202020204" pitchFamily="34" charset="0"/>
              </a:rPr>
              <a:t>Compétence fiscale: pistes de réflexion pour une politique fiscale adaptée</a:t>
            </a:r>
            <a:br>
              <a:rPr lang="en-GB" sz="2000" b="1" kern="0" dirty="0">
                <a:solidFill>
                  <a:schemeClr val="bg1"/>
                </a:solidFill>
                <a:latin typeface="Aptos" panose="020B0004020202020204" pitchFamily="34" charset="0"/>
              </a:rPr>
            </a:br>
            <a:br>
              <a:rPr lang="en-GB" sz="2000" b="1" kern="0" spc="450" dirty="0">
                <a:solidFill>
                  <a:srgbClr val="002060"/>
                </a:solidFill>
                <a:latin typeface="Aptos" panose="020B0004020202020204" pitchFamily="34" charset="0"/>
              </a:rPr>
            </a:br>
            <a:br>
              <a:rPr lang="en-GB" sz="2000" b="1" kern="0" spc="450" dirty="0">
                <a:solidFill>
                  <a:srgbClr val="002060"/>
                </a:solidFill>
                <a:latin typeface="Aptos" panose="020B0004020202020204" pitchFamily="34" charset="0"/>
              </a:rPr>
            </a:br>
            <a:endParaRPr lang="en-GB" sz="2000" kern="0" dirty="0">
              <a:solidFill>
                <a:sysClr val="windowText" lastClr="000000"/>
              </a:solidFill>
              <a:latin typeface="Aptos" panose="020B0004020202020204" pitchFamily="34" charset="0"/>
            </a:endParaRPr>
          </a:p>
        </p:txBody>
      </p:sp>
    </p:spTree>
    <p:extLst>
      <p:ext uri="{BB962C8B-B14F-4D97-AF65-F5344CB8AC3E}">
        <p14:creationId xmlns:p14="http://schemas.microsoft.com/office/powerpoint/2010/main" val="2157895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AAB4F-3DAA-E165-6CF6-94ADA90E43E7}"/>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A639EA-27FD-432B-8D12-2AADEBD54B28}"/>
              </a:ext>
            </a:extLst>
          </p:cNvPr>
          <p:cNvSpPr>
            <a:spLocks noGrp="1"/>
          </p:cNvSpPr>
          <p:nvPr>
            <p:ph idx="1"/>
          </p:nvPr>
        </p:nvSpPr>
        <p:spPr/>
        <p:txBody>
          <a:bodyPr>
            <a:normAutofit/>
          </a:bodyPr>
          <a:lstStyle/>
          <a:p>
            <a:pPr marL="0" indent="0">
              <a:buNone/>
            </a:pPr>
            <a:r>
              <a:rPr lang="fr-FR" sz="2700" dirty="0">
                <a:solidFill>
                  <a:srgbClr val="001E58"/>
                </a:solidFill>
              </a:rPr>
              <a:t>  </a:t>
            </a:r>
          </a:p>
        </p:txBody>
      </p:sp>
    </p:spTree>
    <p:extLst>
      <p:ext uri="{BB962C8B-B14F-4D97-AF65-F5344CB8AC3E}">
        <p14:creationId xmlns:p14="http://schemas.microsoft.com/office/powerpoint/2010/main" val="412980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54DFC-CCFF-C19A-FF2A-59022D744C4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A7842C7C-4F24-FF52-A1AB-3D0C69C3A072}"/>
              </a:ext>
            </a:extLst>
          </p:cNvPr>
          <p:cNvSpPr>
            <a:spLocks noGrp="1"/>
          </p:cNvSpPr>
          <p:nvPr>
            <p:ph type="title"/>
          </p:nvPr>
        </p:nvSpPr>
        <p:spPr>
          <a:xfrm>
            <a:off x="436880" y="2466155"/>
            <a:ext cx="4523015" cy="1389407"/>
          </a:xfrm>
          <a:noFill/>
          <a:ln>
            <a:solidFill>
              <a:srgbClr val="002060"/>
            </a:solidFill>
          </a:ln>
        </p:spPr>
        <p:txBody>
          <a:bodyPr>
            <a:noAutofit/>
          </a:bodyPr>
          <a:lstStyle/>
          <a:p>
            <a:pPr marL="361950" lvl="1" indent="0" algn="ctr"/>
            <a:br>
              <a:rPr lang="en-GB" sz="2000" b="1" dirty="0">
                <a:solidFill>
                  <a:srgbClr val="00204F"/>
                </a:solidFill>
                <a:latin typeface="Aptos" panose="020B0004020202020204" pitchFamily="34" charset="0"/>
              </a:rPr>
            </a:br>
            <a:br>
              <a:rPr lang="en-GB" sz="2000" b="1" dirty="0">
                <a:solidFill>
                  <a:srgbClr val="00204F"/>
                </a:solidFill>
                <a:latin typeface="Aptos" panose="020B0004020202020204" pitchFamily="34" charset="0"/>
              </a:rPr>
            </a:br>
            <a:br>
              <a:rPr lang="en-GB" sz="2000" b="1" dirty="0">
                <a:solidFill>
                  <a:srgbClr val="001E58"/>
                </a:solidFill>
                <a:latin typeface="Aptos" panose="020B0004020202020204" pitchFamily="34" charset="0"/>
              </a:rPr>
            </a:br>
            <a:r>
              <a:rPr lang="en-GB" sz="2000" b="1" dirty="0">
                <a:solidFill>
                  <a:srgbClr val="001E58"/>
                </a:solidFill>
                <a:latin typeface="Aptos" panose="020B0004020202020204" pitchFamily="34" charset="0"/>
              </a:rPr>
              <a:t>ENJEUX SOCIO-ÉCONOMIQUES                ET CULTURELS</a:t>
            </a:r>
            <a:br>
              <a:rPr lang="en-GB" sz="2000" b="1" dirty="0">
                <a:solidFill>
                  <a:srgbClr val="001E58"/>
                </a:solidFill>
                <a:latin typeface="Aptos" panose="020B0004020202020204" pitchFamily="34" charset="0"/>
              </a:rPr>
            </a:br>
            <a:r>
              <a:rPr lang="en-GB" sz="2000" b="1" dirty="0">
                <a:solidFill>
                  <a:srgbClr val="001E58"/>
                </a:solidFill>
                <a:latin typeface="Aptos" panose="020B0004020202020204" pitchFamily="34" charset="0"/>
              </a:rPr>
              <a:t>SUSCEPTIBLES D’INFLUENCER                 LES BESOINS FISCAUX</a:t>
            </a:r>
            <a:br>
              <a:rPr lang="en-GB" sz="2000" b="1" spc="300" dirty="0">
                <a:solidFill>
                  <a:srgbClr val="00204F"/>
                </a:solidFill>
                <a:latin typeface="Aptos" panose="020B0004020202020204" pitchFamily="34" charset="0"/>
              </a:rPr>
            </a:br>
            <a:br>
              <a:rPr lang="en-GB" sz="2000" b="1" dirty="0">
                <a:solidFill>
                  <a:srgbClr val="00204F"/>
                </a:solidFill>
                <a:latin typeface="Aptos" panose="020B0004020202020204" pitchFamily="34" charset="0"/>
              </a:rPr>
            </a:br>
            <a:br>
              <a:rPr lang="en-GB" sz="2000" b="1" dirty="0">
                <a:solidFill>
                  <a:srgbClr val="00204F"/>
                </a:solidFill>
                <a:latin typeface="Aptos" panose="020B0004020202020204" pitchFamily="34" charset="0"/>
              </a:rPr>
            </a:br>
            <a:endParaRPr lang="en-GB" sz="2000" b="1" dirty="0">
              <a:solidFill>
                <a:srgbClr val="00204F"/>
              </a:solidFill>
              <a:latin typeface="Aptos" panose="020B0004020202020204" pitchFamily="34" charset="0"/>
            </a:endParaRPr>
          </a:p>
        </p:txBody>
      </p:sp>
      <p:sp>
        <p:nvSpPr>
          <p:cNvPr id="3" name="ZoneTexte 2">
            <a:extLst>
              <a:ext uri="{FF2B5EF4-FFF2-40B4-BE49-F238E27FC236}">
                <a16:creationId xmlns:a16="http://schemas.microsoft.com/office/drawing/2014/main" id="{90B95D79-0EF5-C72F-739E-2CECAB597AD6}"/>
              </a:ext>
            </a:extLst>
          </p:cNvPr>
          <p:cNvSpPr txBox="1"/>
          <p:nvPr/>
        </p:nvSpPr>
        <p:spPr>
          <a:xfrm>
            <a:off x="6636470" y="1730552"/>
            <a:ext cx="4958499" cy="2610971"/>
          </a:xfrm>
          <a:prstGeom prst="rect">
            <a:avLst/>
          </a:prstGeom>
          <a:noFill/>
        </p:spPr>
        <p:txBody>
          <a:bodyPr wrap="square">
            <a:spAutoFit/>
          </a:bodyPr>
          <a:lstStyle/>
          <a:p>
            <a:pPr marL="361950" lvl="1" indent="0" algn="ctr">
              <a:spcBef>
                <a:spcPts val="115"/>
              </a:spcBef>
              <a:buNone/>
            </a:pPr>
            <a:r>
              <a:rPr lang="fr-FR" sz="1800" b="1" dirty="0">
                <a:solidFill>
                  <a:srgbClr val="00204F"/>
                </a:solidFill>
                <a:latin typeface="Aptos" panose="020B0004020202020204" pitchFamily="34" charset="0"/>
              </a:rPr>
              <a:t>Objectif</a:t>
            </a:r>
            <a:r>
              <a:rPr lang="fr-FR" b="1" dirty="0">
                <a:solidFill>
                  <a:srgbClr val="00204F"/>
                </a:solidFill>
                <a:latin typeface="Aptos" panose="020B0004020202020204" pitchFamily="34" charset="0"/>
              </a:rPr>
              <a:t>  </a:t>
            </a:r>
          </a:p>
          <a:p>
            <a:pPr marL="361950" lvl="1" indent="0" algn="just">
              <a:spcBef>
                <a:spcPts val="115"/>
              </a:spcBef>
              <a:buNone/>
            </a:pPr>
            <a:endParaRPr lang="fr-FR" b="1" dirty="0">
              <a:solidFill>
                <a:srgbClr val="00204F"/>
              </a:solidFill>
              <a:latin typeface="Aptos" panose="020B0004020202020204" pitchFamily="34" charset="0"/>
            </a:endParaRPr>
          </a:p>
          <a:p>
            <a:pPr marL="361950" lvl="1" indent="0" algn="just">
              <a:spcBef>
                <a:spcPts val="115"/>
              </a:spcBef>
              <a:spcAft>
                <a:spcPts val="115"/>
              </a:spcAft>
              <a:buNone/>
            </a:pPr>
            <a:r>
              <a:rPr lang="fr-FR" sz="1800" b="1" i="1" dirty="0">
                <a:solidFill>
                  <a:srgbClr val="00204F"/>
                </a:solidFill>
                <a:latin typeface="Aptos" panose="020B0004020202020204" pitchFamily="34" charset="0"/>
              </a:rPr>
              <a:t>Articuler attractivité fiscale et dynamisme des politiques économiques et sociales tout en garantissant les ressources budgétaires indispensables au fonctionnement des institutions sans compromettre la compétitivité du territoire. </a:t>
            </a:r>
          </a:p>
        </p:txBody>
      </p:sp>
    </p:spTree>
    <p:extLst>
      <p:ext uri="{BB962C8B-B14F-4D97-AF65-F5344CB8AC3E}">
        <p14:creationId xmlns:p14="http://schemas.microsoft.com/office/powerpoint/2010/main" val="198034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9E94B-010A-18C0-0B9D-A6851F330C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74AD94-64D5-FB30-789D-2915C8F921AE}"/>
              </a:ext>
            </a:extLst>
          </p:cNvPr>
          <p:cNvSpPr>
            <a:spLocks noGrp="1"/>
          </p:cNvSpPr>
          <p:nvPr>
            <p:ph type="title"/>
          </p:nvPr>
        </p:nvSpPr>
        <p:spPr>
          <a:xfrm>
            <a:off x="593999" y="274321"/>
            <a:ext cx="11004001" cy="781612"/>
          </a:xfrm>
          <a:noFill/>
          <a:ln w="12700">
            <a:solidFill>
              <a:srgbClr val="001E58">
                <a:alpha val="21176"/>
              </a:srgbClr>
            </a:solidFill>
          </a:ln>
        </p:spPr>
        <p:txBody>
          <a:bodyPr>
            <a:noAutofit/>
          </a:bodyPr>
          <a:lstStyle/>
          <a:p>
            <a:pPr marL="1153950" lvl="1" indent="0" algn="ctr">
              <a:spcBef>
                <a:spcPts val="600"/>
              </a:spcBef>
              <a:spcAft>
                <a:spcPts val="600"/>
              </a:spcAft>
            </a:pPr>
            <a:br>
              <a:rPr lang="en-GB" sz="2000" b="1" spc="450" dirty="0">
                <a:latin typeface="Aptos" panose="020B0004020202020204" pitchFamily="34" charset="0"/>
              </a:rPr>
            </a:br>
            <a:br>
              <a:rPr lang="en-GB" sz="2000" b="1" spc="450" dirty="0">
                <a:latin typeface="Aptos" panose="020B0004020202020204" pitchFamily="34" charset="0"/>
              </a:rPr>
            </a:br>
            <a:r>
              <a:rPr lang="fr-FR" sz="2000" b="1" spc="450" dirty="0">
                <a:solidFill>
                  <a:srgbClr val="002060"/>
                </a:solidFill>
                <a:latin typeface="Aptos" panose="020B0004020202020204" pitchFamily="34" charset="0"/>
              </a:rPr>
              <a:t>ENJEUX SOCIO-ÉCONOMIQUES ET CULTURELS</a:t>
            </a:r>
            <a:br>
              <a:rPr lang="en-GB" sz="2000" b="1" spc="450" dirty="0">
                <a:solidFill>
                  <a:srgbClr val="002060"/>
                </a:solidFill>
                <a:latin typeface="Aptos" panose="020B0004020202020204" pitchFamily="34" charset="0"/>
              </a:rPr>
            </a:br>
            <a:br>
              <a:rPr lang="en-GB" sz="2000" b="1" spc="450" dirty="0">
                <a:solidFill>
                  <a:srgbClr val="002060"/>
                </a:solidFill>
                <a:latin typeface="Aptos" panose="020B0004020202020204" pitchFamily="34" charset="0"/>
              </a:rPr>
            </a:br>
            <a:endParaRPr lang="en-GB" sz="2000" dirty="0">
              <a:latin typeface="Aptos" panose="020B0004020202020204" pitchFamily="34" charset="0"/>
            </a:endParaRPr>
          </a:p>
        </p:txBody>
      </p:sp>
      <p:sp>
        <p:nvSpPr>
          <p:cNvPr id="6" name="Content Placeholder 5">
            <a:extLst>
              <a:ext uri="{FF2B5EF4-FFF2-40B4-BE49-F238E27FC236}">
                <a16:creationId xmlns:a16="http://schemas.microsoft.com/office/drawing/2014/main" id="{2FE367CF-32A3-DEA0-5EFB-7773F968D273}"/>
              </a:ext>
            </a:extLst>
          </p:cNvPr>
          <p:cNvSpPr>
            <a:spLocks noGrp="1"/>
          </p:cNvSpPr>
          <p:nvPr>
            <p:ph idx="1"/>
          </p:nvPr>
        </p:nvSpPr>
        <p:spPr>
          <a:xfrm>
            <a:off x="269296" y="631597"/>
            <a:ext cx="5683943" cy="5884714"/>
          </a:xfrm>
        </p:spPr>
        <p:txBody>
          <a:bodyPr>
            <a:normAutofit/>
          </a:bodyPr>
          <a:lstStyle/>
          <a:p>
            <a:pPr marL="361950" lvl="1" indent="0">
              <a:buNone/>
            </a:pPr>
            <a:endParaRPr lang="fr-FR" sz="1100" b="1" dirty="0">
              <a:solidFill>
                <a:srgbClr val="00204F"/>
              </a:solidFill>
              <a:latin typeface="Aptos" panose="020B0004020202020204" pitchFamily="34" charset="0"/>
            </a:endParaRPr>
          </a:p>
          <a:p>
            <a:pPr marL="361950" lvl="1" indent="0">
              <a:buNone/>
            </a:pPr>
            <a:endParaRPr lang="fr-FR" sz="1100" b="1" dirty="0">
              <a:solidFill>
                <a:srgbClr val="00204F"/>
              </a:solidFill>
              <a:latin typeface="Aptos" panose="020B0004020202020204" pitchFamily="34" charset="0"/>
            </a:endParaRPr>
          </a:p>
          <a:p>
            <a:pPr marL="361950" lvl="1" indent="0">
              <a:buNone/>
            </a:pPr>
            <a:r>
              <a:rPr lang="fr-FR" b="1" dirty="0">
                <a:solidFill>
                  <a:srgbClr val="001E58"/>
                </a:solidFill>
                <a:latin typeface="Aptos" panose="020B0004020202020204" pitchFamily="34" charset="0"/>
              </a:rPr>
              <a:t>ÉCONOMIE (données 2022) -</a:t>
            </a:r>
          </a:p>
          <a:p>
            <a:pPr marL="876300" lvl="2" indent="-285750"/>
            <a:r>
              <a:rPr lang="fr-FR" sz="1400" b="1" dirty="0">
                <a:solidFill>
                  <a:srgbClr val="001E58"/>
                </a:solidFill>
                <a:latin typeface="Aptos" panose="020B0004020202020204" pitchFamily="34" charset="0"/>
              </a:rPr>
              <a:t>PIB 9,65 milliards </a:t>
            </a:r>
            <a:r>
              <a:rPr lang="fr-FR" sz="1400" dirty="0">
                <a:solidFill>
                  <a:srgbClr val="001E58"/>
                </a:solidFill>
                <a:latin typeface="Aptos" panose="020B0004020202020204" pitchFamily="34" charset="0"/>
              </a:rPr>
              <a:t>d’euros </a:t>
            </a:r>
          </a:p>
          <a:p>
            <a:pPr marL="876300" lvl="2" indent="-285750"/>
            <a:r>
              <a:rPr lang="fr-FR" sz="1400" b="1" dirty="0">
                <a:solidFill>
                  <a:srgbClr val="001E58"/>
                </a:solidFill>
                <a:latin typeface="Aptos" panose="020B0004020202020204" pitchFamily="34" charset="0"/>
              </a:rPr>
              <a:t>Dépendance aux importations</a:t>
            </a:r>
            <a:r>
              <a:rPr lang="fr-FR" sz="1400" dirty="0">
                <a:solidFill>
                  <a:srgbClr val="001E58"/>
                </a:solidFill>
                <a:latin typeface="Aptos" panose="020B0004020202020204" pitchFamily="34" charset="0"/>
              </a:rPr>
              <a:t>, dont l’énergie</a:t>
            </a:r>
          </a:p>
          <a:p>
            <a:pPr marL="876300" lvl="2" indent="-285750"/>
            <a:r>
              <a:rPr lang="fr-FR" sz="1400" b="1" dirty="0">
                <a:solidFill>
                  <a:srgbClr val="001E58"/>
                </a:solidFill>
                <a:latin typeface="Aptos" panose="020B0004020202020204" pitchFamily="34" charset="0"/>
              </a:rPr>
              <a:t>Problème de la vie chère</a:t>
            </a:r>
          </a:p>
          <a:p>
            <a:pPr marL="876300" lvl="2" indent="-285750"/>
            <a:r>
              <a:rPr lang="fr-FR" sz="1400" b="1" dirty="0">
                <a:solidFill>
                  <a:srgbClr val="001E58"/>
                </a:solidFill>
                <a:latin typeface="Aptos" panose="020B0004020202020204" pitchFamily="34" charset="0"/>
              </a:rPr>
              <a:t>Economie</a:t>
            </a:r>
            <a:r>
              <a:rPr lang="fr-FR" sz="1400" dirty="0">
                <a:solidFill>
                  <a:srgbClr val="001E58"/>
                </a:solidFill>
                <a:latin typeface="Aptos" panose="020B0004020202020204" pitchFamily="34" charset="0"/>
              </a:rPr>
              <a:t> fortement </a:t>
            </a:r>
            <a:r>
              <a:rPr lang="fr-FR" sz="1400" b="1" dirty="0">
                <a:solidFill>
                  <a:srgbClr val="001E58"/>
                </a:solidFill>
                <a:latin typeface="Aptos" panose="020B0004020202020204" pitchFamily="34" charset="0"/>
              </a:rPr>
              <a:t>tertiarisée</a:t>
            </a:r>
            <a:r>
              <a:rPr lang="fr-FR" sz="1400" dirty="0">
                <a:solidFill>
                  <a:srgbClr val="001E58"/>
                </a:solidFill>
                <a:latin typeface="Aptos" panose="020B0004020202020204" pitchFamily="34" charset="0"/>
              </a:rPr>
              <a:t> : de l’ordre de 85% de la VA</a:t>
            </a:r>
          </a:p>
          <a:p>
            <a:pPr marL="1104900" lvl="3" indent="-285750">
              <a:buFont typeface="Wingdings" panose="05000000000000000000" pitchFamily="2" charset="2"/>
              <a:buChar char="Ø"/>
            </a:pPr>
            <a:r>
              <a:rPr lang="fr-FR" sz="1400" dirty="0">
                <a:solidFill>
                  <a:srgbClr val="001E58"/>
                </a:solidFill>
                <a:latin typeface="Aptos" panose="020B0004020202020204" pitchFamily="34" charset="0"/>
              </a:rPr>
              <a:t>38,5% (services non marchand) pour 45,9% (marchands)</a:t>
            </a:r>
          </a:p>
          <a:p>
            <a:pPr marL="1104900" lvl="3" indent="-285750">
              <a:buFont typeface="Wingdings" panose="05000000000000000000" pitchFamily="2" charset="2"/>
              <a:buChar char="Ø"/>
            </a:pPr>
            <a:r>
              <a:rPr lang="fr-FR" sz="1400" dirty="0">
                <a:solidFill>
                  <a:srgbClr val="001E58"/>
                </a:solidFill>
                <a:latin typeface="Aptos" panose="020B0004020202020204" pitchFamily="34" charset="0"/>
              </a:rPr>
              <a:t>10% industrie/ 3% construction / 2% agriculture</a:t>
            </a:r>
          </a:p>
          <a:p>
            <a:pPr marL="876300" lvl="2" indent="-285750"/>
            <a:r>
              <a:rPr lang="fr-FR" sz="1400" dirty="0">
                <a:solidFill>
                  <a:srgbClr val="001E58"/>
                </a:solidFill>
                <a:latin typeface="Aptos" panose="020B0004020202020204" pitchFamily="34" charset="0"/>
              </a:rPr>
              <a:t>Dépendance à l’économie publique</a:t>
            </a:r>
          </a:p>
          <a:p>
            <a:pPr marL="1104900" lvl="3" indent="-285750">
              <a:buFont typeface="Wingdings" panose="05000000000000000000" pitchFamily="2" charset="2"/>
              <a:buChar char="Ø"/>
            </a:pPr>
            <a:r>
              <a:rPr lang="fr-FR" sz="1400" dirty="0">
                <a:solidFill>
                  <a:srgbClr val="001E58"/>
                </a:solidFill>
                <a:latin typeface="Aptos" panose="020B0004020202020204" pitchFamily="34" charset="0"/>
              </a:rPr>
              <a:t>38% des emplois</a:t>
            </a:r>
          </a:p>
          <a:p>
            <a:pPr marL="590550" lvl="2" indent="0">
              <a:buNone/>
            </a:pPr>
            <a:endParaRPr lang="fr-FR" sz="500" b="1" dirty="0">
              <a:solidFill>
                <a:srgbClr val="001E58"/>
              </a:solidFill>
              <a:latin typeface="Aptos" panose="020B0004020202020204" pitchFamily="34" charset="0"/>
            </a:endParaRPr>
          </a:p>
          <a:p>
            <a:pPr marL="590550" lvl="2" indent="0">
              <a:buNone/>
            </a:pPr>
            <a:r>
              <a:rPr lang="fr-FR" b="1" dirty="0">
                <a:solidFill>
                  <a:srgbClr val="001E58"/>
                </a:solidFill>
                <a:latin typeface="Aptos" panose="020B0004020202020204" pitchFamily="34" charset="0"/>
              </a:rPr>
              <a:t>ENTREPRISES - </a:t>
            </a:r>
          </a:p>
          <a:p>
            <a:pPr lvl="3" algn="just"/>
            <a:r>
              <a:rPr lang="fr-FR" sz="1400" b="1" dirty="0">
                <a:solidFill>
                  <a:srgbClr val="001E58"/>
                </a:solidFill>
                <a:latin typeface="Aptos" panose="020B0004020202020204" pitchFamily="34" charset="0"/>
              </a:rPr>
              <a:t>90% de TPE </a:t>
            </a:r>
            <a:r>
              <a:rPr lang="fr-FR" sz="1400" dirty="0">
                <a:solidFill>
                  <a:srgbClr val="001E58"/>
                </a:solidFill>
                <a:latin typeface="Aptos" panose="020B0004020202020204" pitchFamily="34" charset="0"/>
              </a:rPr>
              <a:t>dont 50% dans les services.</a:t>
            </a:r>
          </a:p>
          <a:p>
            <a:pPr lvl="3" algn="just"/>
            <a:r>
              <a:rPr lang="fr-FR" sz="1400" b="1" dirty="0">
                <a:solidFill>
                  <a:srgbClr val="001E58"/>
                </a:solidFill>
                <a:latin typeface="Aptos" panose="020B0004020202020204" pitchFamily="34" charset="0"/>
              </a:rPr>
              <a:t>Grandes entreprises</a:t>
            </a:r>
            <a:r>
              <a:rPr lang="fr-FR" sz="1400" dirty="0">
                <a:solidFill>
                  <a:srgbClr val="001E58"/>
                </a:solidFill>
                <a:latin typeface="Aptos" panose="020B0004020202020204" pitchFamily="34" charset="0"/>
              </a:rPr>
              <a:t> présentes dans les secteurs suivants : grande distribution et commerce ; agroalimentaire ; énergie ; automobile ; tourisme et hôtellerie ; transport et logistique. </a:t>
            </a:r>
          </a:p>
          <a:p>
            <a:pPr lvl="3" algn="just"/>
            <a:r>
              <a:rPr lang="fr-FR" sz="1400" dirty="0">
                <a:solidFill>
                  <a:srgbClr val="001E58"/>
                </a:solidFill>
                <a:latin typeface="Aptos" panose="020B0004020202020204" pitchFamily="34" charset="0"/>
              </a:rPr>
              <a:t>Poids de l’économie informelle à déterminer.</a:t>
            </a:r>
          </a:p>
          <a:p>
            <a:pPr marL="361950" lvl="1" indent="0" algn="ctr">
              <a:buNone/>
            </a:pPr>
            <a:endParaRPr lang="fr-FR" b="1" dirty="0">
              <a:solidFill>
                <a:srgbClr val="001E58"/>
              </a:solidFill>
              <a:latin typeface="Aptos" panose="020B0004020202020204" pitchFamily="34" charset="0"/>
            </a:endParaRPr>
          </a:p>
          <a:p>
            <a:pPr marL="361950" lvl="1" indent="0" algn="ctr">
              <a:buNone/>
            </a:pPr>
            <a:endParaRPr lang="en-GB" b="1" dirty="0">
              <a:latin typeface="Aptos" panose="020B0004020202020204" pitchFamily="34" charset="0"/>
            </a:endParaRPr>
          </a:p>
          <a:p>
            <a:pPr lvl="2">
              <a:buFont typeface="Wingdings" panose="05000000000000000000" pitchFamily="2" charset="2"/>
              <a:buChar char="Ø"/>
            </a:pPr>
            <a:endParaRPr lang="en-GB" dirty="0">
              <a:latin typeface="Aptos" panose="020B0004020202020204" pitchFamily="34" charset="0"/>
            </a:endParaRPr>
          </a:p>
          <a:p>
            <a:endParaRPr lang="en-GB" dirty="0">
              <a:latin typeface="Aptos" panose="020B0004020202020204" pitchFamily="34" charset="0"/>
            </a:endParaRPr>
          </a:p>
        </p:txBody>
      </p:sp>
      <p:sp>
        <p:nvSpPr>
          <p:cNvPr id="3" name="ZoneTexte 2">
            <a:extLst>
              <a:ext uri="{FF2B5EF4-FFF2-40B4-BE49-F238E27FC236}">
                <a16:creationId xmlns:a16="http://schemas.microsoft.com/office/drawing/2014/main" id="{F56114BD-D937-3C5B-FF03-11D9F16C24F9}"/>
              </a:ext>
            </a:extLst>
          </p:cNvPr>
          <p:cNvSpPr txBox="1"/>
          <p:nvPr/>
        </p:nvSpPr>
        <p:spPr>
          <a:xfrm>
            <a:off x="6306532" y="4534173"/>
            <a:ext cx="5393245" cy="1297791"/>
          </a:xfrm>
          <a:prstGeom prst="rect">
            <a:avLst/>
          </a:prstGeom>
          <a:noFill/>
          <a:ln w="12700">
            <a:solidFill>
              <a:srgbClr val="001E58"/>
            </a:solidFill>
          </a:ln>
        </p:spPr>
        <p:txBody>
          <a:bodyPr wrap="square" rtlCol="0">
            <a:spAutoFit/>
          </a:bodyPr>
          <a:lstStyle/>
          <a:p>
            <a:pPr algn="just">
              <a:spcBef>
                <a:spcPts val="115"/>
              </a:spcBef>
              <a:spcAft>
                <a:spcPts val="100"/>
              </a:spcAft>
            </a:pPr>
            <a:r>
              <a:rPr lang="fr-FR" sz="1500" b="1" i="1" dirty="0">
                <a:solidFill>
                  <a:srgbClr val="001E58"/>
                </a:solidFill>
                <a:latin typeface="Aptos" panose="020B0004020202020204" pitchFamily="34" charset="0"/>
              </a:rPr>
              <a:t>CONSTATS</a:t>
            </a:r>
          </a:p>
          <a:p>
            <a:pPr marL="285750" indent="-285750" algn="just">
              <a:spcBef>
                <a:spcPts val="115"/>
              </a:spcBef>
              <a:spcAft>
                <a:spcPts val="100"/>
              </a:spcAft>
              <a:buFont typeface="Wingdings" panose="05000000000000000000" pitchFamily="2" charset="2"/>
              <a:buChar char="Ø"/>
            </a:pPr>
            <a:r>
              <a:rPr lang="fr-FR" sz="1500" b="1" i="1" dirty="0">
                <a:solidFill>
                  <a:srgbClr val="001E58"/>
                </a:solidFill>
                <a:latin typeface="Aptos" panose="020B0004020202020204" pitchFamily="34" charset="0"/>
              </a:rPr>
              <a:t>Diversifier l’économie avec le développement de filières locales (tourisme, énergies vertes, agriculture et pêche) ; </a:t>
            </a:r>
          </a:p>
          <a:p>
            <a:pPr marL="285750" indent="-285750" algn="just">
              <a:spcBef>
                <a:spcPts val="115"/>
              </a:spcBef>
              <a:spcAft>
                <a:spcPts val="100"/>
              </a:spcAft>
              <a:buFont typeface="Wingdings" panose="05000000000000000000" pitchFamily="2" charset="2"/>
              <a:buChar char="Ø"/>
            </a:pPr>
            <a:r>
              <a:rPr lang="fr-FR" sz="1500" b="1" i="1" dirty="0">
                <a:solidFill>
                  <a:srgbClr val="001E58"/>
                </a:solidFill>
                <a:latin typeface="Aptos" panose="020B0004020202020204" pitchFamily="34" charset="0"/>
              </a:rPr>
              <a:t>Promouvoir échanges dans le bassin Caribéen notamment avec attractivité fiscale.</a:t>
            </a:r>
          </a:p>
        </p:txBody>
      </p:sp>
      <p:pic>
        <p:nvPicPr>
          <p:cNvPr id="8" name="Picture 1434709050">
            <a:extLst>
              <a:ext uri="{FF2B5EF4-FFF2-40B4-BE49-F238E27FC236}">
                <a16:creationId xmlns:a16="http://schemas.microsoft.com/office/drawing/2014/main" id="{497FE836-ECAE-C6EA-0416-C82E62506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763" y="1349584"/>
            <a:ext cx="5461014" cy="2890998"/>
          </a:xfrm>
          <a:prstGeom prst="rect">
            <a:avLst/>
          </a:prstGeom>
          <a:ln w="3175">
            <a:solidFill>
              <a:schemeClr val="tx1"/>
            </a:solidFill>
          </a:ln>
        </p:spPr>
      </p:pic>
    </p:spTree>
    <p:extLst>
      <p:ext uri="{BB962C8B-B14F-4D97-AF65-F5344CB8AC3E}">
        <p14:creationId xmlns:p14="http://schemas.microsoft.com/office/powerpoint/2010/main" val="286475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77387-06EE-C87E-CDE6-EBAECCAB0BD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8DF5609-86D1-508B-C138-4440D6992749}"/>
              </a:ext>
            </a:extLst>
          </p:cNvPr>
          <p:cNvSpPr>
            <a:spLocks noGrp="1"/>
          </p:cNvSpPr>
          <p:nvPr>
            <p:ph idx="1"/>
          </p:nvPr>
        </p:nvSpPr>
        <p:spPr>
          <a:xfrm>
            <a:off x="594000" y="1268804"/>
            <a:ext cx="5302303" cy="4494509"/>
          </a:xfrm>
        </p:spPr>
        <p:txBody>
          <a:bodyPr>
            <a:normAutofit/>
          </a:bodyPr>
          <a:lstStyle/>
          <a:p>
            <a:pPr marL="361950" lvl="1" indent="0" algn="just">
              <a:buNone/>
            </a:pPr>
            <a:endParaRPr lang="fr-FR" sz="1400" b="1" dirty="0">
              <a:solidFill>
                <a:srgbClr val="00204F"/>
              </a:solidFill>
              <a:latin typeface="Aptos" panose="020B0004020202020204" pitchFamily="34" charset="0"/>
            </a:endParaRPr>
          </a:p>
          <a:p>
            <a:pPr marL="361950" lvl="1" indent="0" algn="just">
              <a:buNone/>
            </a:pPr>
            <a:r>
              <a:rPr lang="fr-FR" b="1" dirty="0">
                <a:solidFill>
                  <a:srgbClr val="00204F"/>
                </a:solidFill>
                <a:latin typeface="Aptos" panose="020B0004020202020204" pitchFamily="34" charset="0"/>
              </a:rPr>
              <a:t>POTENTIEL ÉCONOMIQUE </a:t>
            </a:r>
            <a:endParaRPr lang="fr-FR" b="1" dirty="0">
              <a:latin typeface="Aptos" panose="020B0004020202020204" pitchFamily="34" charset="0"/>
            </a:endParaRPr>
          </a:p>
          <a:p>
            <a:pPr lvl="1" algn="just"/>
            <a:r>
              <a:rPr lang="fr-FR" sz="1400" dirty="0">
                <a:solidFill>
                  <a:srgbClr val="001E58"/>
                </a:solidFill>
                <a:latin typeface="Aptos" panose="020B0004020202020204" pitchFamily="34" charset="0"/>
              </a:rPr>
              <a:t>Ressources naturelles, culturelles et géographiques</a:t>
            </a:r>
          </a:p>
          <a:p>
            <a:pPr lvl="2" algn="just"/>
            <a:r>
              <a:rPr lang="fr-FR" sz="1400" dirty="0">
                <a:solidFill>
                  <a:srgbClr val="001E58"/>
                </a:solidFill>
                <a:latin typeface="Aptos" panose="020B0004020202020204" pitchFamily="34" charset="0"/>
              </a:rPr>
              <a:t>Environnement naturel diversifié propice au développement du tourisme ; </a:t>
            </a:r>
          </a:p>
          <a:p>
            <a:pPr lvl="2" algn="just"/>
            <a:r>
              <a:rPr lang="fr-FR" sz="1400" dirty="0">
                <a:solidFill>
                  <a:srgbClr val="001E58"/>
                </a:solidFill>
                <a:latin typeface="Aptos" panose="020B0004020202020204" pitchFamily="34" charset="0"/>
              </a:rPr>
              <a:t>Une culture riche : vecteur d’attractivité ; </a:t>
            </a:r>
          </a:p>
          <a:p>
            <a:pPr lvl="2" algn="just"/>
            <a:r>
              <a:rPr lang="fr-FR" sz="1400" dirty="0">
                <a:solidFill>
                  <a:srgbClr val="001E58"/>
                </a:solidFill>
                <a:latin typeface="Aptos" panose="020B0004020202020204" pitchFamily="34" charset="0"/>
              </a:rPr>
              <a:t>Position géostratégique au cœur de la Caraïbes (CEPALC/AEC/OECO/CARICOM) ; </a:t>
            </a:r>
          </a:p>
          <a:p>
            <a:pPr lvl="1" algn="just"/>
            <a:r>
              <a:rPr lang="fr-FR" sz="1400" dirty="0">
                <a:solidFill>
                  <a:srgbClr val="001E58"/>
                </a:solidFill>
                <a:latin typeface="Aptos" panose="020B0004020202020204" pitchFamily="34" charset="0"/>
              </a:rPr>
              <a:t>Industrie du tourisme ; </a:t>
            </a:r>
          </a:p>
          <a:p>
            <a:pPr lvl="1" algn="just"/>
            <a:r>
              <a:rPr lang="fr-FR" sz="1400" dirty="0">
                <a:solidFill>
                  <a:srgbClr val="001E58"/>
                </a:solidFill>
                <a:latin typeface="Aptos" panose="020B0004020202020204" pitchFamily="34" charset="0"/>
              </a:rPr>
              <a:t>Filière verte (et agricole) à développer ; </a:t>
            </a:r>
          </a:p>
          <a:p>
            <a:pPr lvl="1" algn="just"/>
            <a:r>
              <a:rPr lang="fr-FR" sz="1400" dirty="0">
                <a:solidFill>
                  <a:srgbClr val="001E58"/>
                </a:solidFill>
                <a:latin typeface="Aptos" panose="020B0004020202020204" pitchFamily="34" charset="0"/>
              </a:rPr>
              <a:t>Energies renouvelables (solaire, géothermie, biocarburants, biomasse). </a:t>
            </a:r>
          </a:p>
          <a:p>
            <a:pPr lvl="1" algn="just">
              <a:buFont typeface="Wingdings" pitchFamily="2" charset="2"/>
              <a:buChar char="§"/>
            </a:pPr>
            <a:endParaRPr lang="fr-FR" dirty="0">
              <a:latin typeface="Aptos" panose="020B0004020202020204" pitchFamily="34" charset="0"/>
            </a:endParaRPr>
          </a:p>
          <a:p>
            <a:pPr marL="361950" lvl="1" indent="0" algn="ctr">
              <a:buNone/>
            </a:pPr>
            <a:endParaRPr lang="fr-FR" b="1" dirty="0">
              <a:latin typeface="Aptos" panose="020B0004020202020204" pitchFamily="34" charset="0"/>
            </a:endParaRPr>
          </a:p>
          <a:p>
            <a:pPr marL="361950" lvl="1" indent="0" algn="ctr">
              <a:buNone/>
            </a:pPr>
            <a:endParaRPr lang="fr-FR" b="1" dirty="0">
              <a:latin typeface="Aptos" panose="020B0004020202020204" pitchFamily="34" charset="0"/>
            </a:endParaRPr>
          </a:p>
          <a:p>
            <a:pPr lvl="2">
              <a:buFont typeface="Wingdings" panose="05000000000000000000" pitchFamily="2" charset="2"/>
              <a:buChar char="Ø"/>
            </a:pPr>
            <a:endParaRPr lang="fr-FR" dirty="0">
              <a:latin typeface="Aptos" panose="020B0004020202020204" pitchFamily="34" charset="0"/>
            </a:endParaRPr>
          </a:p>
          <a:p>
            <a:endParaRPr lang="en-GB" dirty="0">
              <a:latin typeface="Aptos" panose="020B0004020202020204" pitchFamily="34" charset="0"/>
            </a:endParaRPr>
          </a:p>
        </p:txBody>
      </p:sp>
      <p:sp>
        <p:nvSpPr>
          <p:cNvPr id="3" name="ZoneTexte 2">
            <a:extLst>
              <a:ext uri="{FF2B5EF4-FFF2-40B4-BE49-F238E27FC236}">
                <a16:creationId xmlns:a16="http://schemas.microsoft.com/office/drawing/2014/main" id="{D90E24E1-9A8C-F7A0-6947-8CF267939939}"/>
              </a:ext>
            </a:extLst>
          </p:cNvPr>
          <p:cNvSpPr txBox="1"/>
          <p:nvPr/>
        </p:nvSpPr>
        <p:spPr>
          <a:xfrm>
            <a:off x="6096000" y="1536557"/>
            <a:ext cx="5473543" cy="2790508"/>
          </a:xfrm>
          <a:prstGeom prst="rect">
            <a:avLst/>
          </a:prstGeom>
          <a:noFill/>
        </p:spPr>
        <p:txBody>
          <a:bodyPr wrap="square" rtlCol="0">
            <a:spAutoFit/>
          </a:bodyPr>
          <a:lstStyle/>
          <a:p>
            <a:pPr marL="361950" lvl="1" algn="just" defTabSz="914400">
              <a:spcBef>
                <a:spcPts val="1000"/>
              </a:spcBef>
              <a:buClr>
                <a:schemeClr val="accent2"/>
              </a:buClr>
            </a:pPr>
            <a:r>
              <a:rPr lang="en-GB" sz="1600" b="1" dirty="0">
                <a:solidFill>
                  <a:srgbClr val="00204F"/>
                </a:solidFill>
                <a:latin typeface="Aptos" panose="020B0004020202020204" pitchFamily="34" charset="0"/>
              </a:rPr>
              <a:t>PRINCIPAUX DÉFIS</a:t>
            </a:r>
          </a:p>
          <a:p>
            <a:pPr marL="742950" lvl="1" indent="-285750" algn="just">
              <a:spcBef>
                <a:spcPts val="1000"/>
              </a:spcBef>
              <a:buFont typeface="Arial" panose="020B0604020202020204" pitchFamily="34" charset="0"/>
              <a:buChar char="•"/>
            </a:pPr>
            <a:r>
              <a:rPr lang="fr-FR" sz="1400" b="1" dirty="0">
                <a:solidFill>
                  <a:srgbClr val="001E58"/>
                </a:solidFill>
                <a:latin typeface="Aptos" panose="020B0004020202020204" pitchFamily="34" charset="0"/>
              </a:rPr>
              <a:t>Développer le tissu industriel local </a:t>
            </a:r>
            <a:r>
              <a:rPr lang="fr-FR" sz="1400" dirty="0">
                <a:solidFill>
                  <a:srgbClr val="001E58"/>
                </a:solidFill>
                <a:latin typeface="Aptos" panose="020B0004020202020204" pitchFamily="34" charset="0"/>
              </a:rPr>
              <a:t>pour répondre aux besoins du marché et concurrencer les importations (alimentaire, énergie, matériel de transport) ; </a:t>
            </a:r>
          </a:p>
          <a:p>
            <a:pPr marL="742950" lvl="1" indent="-285750" algn="just">
              <a:spcBef>
                <a:spcPts val="1000"/>
              </a:spcBef>
              <a:buFont typeface="Arial" panose="020B0604020202020204" pitchFamily="34" charset="0"/>
              <a:buChar char="•"/>
            </a:pPr>
            <a:r>
              <a:rPr lang="fr-FR" sz="1400" b="1" dirty="0">
                <a:solidFill>
                  <a:srgbClr val="001E58"/>
                </a:solidFill>
                <a:latin typeface="Aptos" panose="020B0004020202020204" pitchFamily="34" charset="0"/>
              </a:rPr>
              <a:t>Stimuler l’investissement </a:t>
            </a:r>
            <a:r>
              <a:rPr lang="fr-FR" sz="1400" dirty="0">
                <a:solidFill>
                  <a:srgbClr val="001E58"/>
                </a:solidFill>
                <a:latin typeface="Aptos" panose="020B0004020202020204" pitchFamily="34" charset="0"/>
              </a:rPr>
              <a:t>privé français et international ; </a:t>
            </a:r>
          </a:p>
          <a:p>
            <a:pPr marL="742950" lvl="1" indent="-285750" algn="just">
              <a:spcBef>
                <a:spcPts val="1000"/>
              </a:spcBef>
              <a:buFont typeface="Arial" panose="020B0604020202020204" pitchFamily="34" charset="0"/>
              <a:buChar char="•"/>
            </a:pPr>
            <a:r>
              <a:rPr lang="fr-FR" sz="1400" b="1" dirty="0">
                <a:solidFill>
                  <a:srgbClr val="001E58"/>
                </a:solidFill>
                <a:latin typeface="Aptos" panose="020B0004020202020204" pitchFamily="34" charset="0"/>
              </a:rPr>
              <a:t>Renforcement des infrastructures </a:t>
            </a:r>
            <a:r>
              <a:rPr lang="fr-FR" sz="1400" dirty="0">
                <a:solidFill>
                  <a:srgbClr val="001E58"/>
                </a:solidFill>
                <a:latin typeface="Aptos" panose="020B0004020202020204" pitchFamily="34" charset="0"/>
              </a:rPr>
              <a:t>: transport, numériques (tourisme et investissements), assainissement et approvisionnement d’eau, santé et accueil des personnes âgées ; </a:t>
            </a:r>
          </a:p>
          <a:p>
            <a:pPr marL="742950" lvl="1" indent="-285750" algn="just">
              <a:spcBef>
                <a:spcPts val="1000"/>
              </a:spcBef>
              <a:buFont typeface="Arial" panose="020B0604020202020204" pitchFamily="34" charset="0"/>
              <a:buChar char="•"/>
            </a:pPr>
            <a:r>
              <a:rPr lang="fr-FR" sz="1400" b="1" dirty="0">
                <a:solidFill>
                  <a:srgbClr val="001E58"/>
                </a:solidFill>
                <a:latin typeface="Aptos" panose="020B0004020202020204" pitchFamily="34" charset="0"/>
              </a:rPr>
              <a:t>Augmenter les recettes fiscales</a:t>
            </a:r>
          </a:p>
        </p:txBody>
      </p:sp>
      <p:sp>
        <p:nvSpPr>
          <p:cNvPr id="10" name="ZoneTexte 9">
            <a:extLst>
              <a:ext uri="{FF2B5EF4-FFF2-40B4-BE49-F238E27FC236}">
                <a16:creationId xmlns:a16="http://schemas.microsoft.com/office/drawing/2014/main" id="{7616579D-ED2C-33B2-B884-E4B9018D720A}"/>
              </a:ext>
            </a:extLst>
          </p:cNvPr>
          <p:cNvSpPr txBox="1"/>
          <p:nvPr/>
        </p:nvSpPr>
        <p:spPr>
          <a:xfrm>
            <a:off x="4509818" y="4804366"/>
            <a:ext cx="3353788" cy="784830"/>
          </a:xfrm>
          <a:prstGeom prst="rect">
            <a:avLst/>
          </a:prstGeom>
          <a:noFill/>
          <a:ln w="12700">
            <a:solidFill>
              <a:srgbClr val="001E58"/>
            </a:solidFill>
          </a:ln>
        </p:spPr>
        <p:txBody>
          <a:bodyPr wrap="square">
            <a:spAutoFit/>
          </a:bodyPr>
          <a:lstStyle/>
          <a:p>
            <a:pPr algn="just"/>
            <a:r>
              <a:rPr lang="fr-FR" sz="1500" b="1" i="1" dirty="0">
                <a:solidFill>
                  <a:srgbClr val="001E58"/>
                </a:solidFill>
                <a:latin typeface="Aptos" panose="020B0004020202020204" pitchFamily="34" charset="0"/>
              </a:rPr>
              <a:t>CONSTATS</a:t>
            </a:r>
            <a:endParaRPr lang="fr-FR" sz="1500" i="1" dirty="0">
              <a:solidFill>
                <a:srgbClr val="001E58"/>
              </a:solidFill>
              <a:latin typeface="Aptos" panose="020B0004020202020204" pitchFamily="34" charset="0"/>
            </a:endParaRPr>
          </a:p>
          <a:p>
            <a:pPr marL="285750" indent="-285750" algn="just">
              <a:buFont typeface="Wingdings" panose="05000000000000000000" pitchFamily="2" charset="2"/>
              <a:buChar char="Ø"/>
            </a:pPr>
            <a:r>
              <a:rPr lang="fr-FR" sz="1500" i="1" dirty="0">
                <a:solidFill>
                  <a:srgbClr val="001E58"/>
                </a:solidFill>
                <a:latin typeface="Aptos" panose="020B0004020202020204" pitchFamily="34" charset="0"/>
              </a:rPr>
              <a:t>Renforcement de l’attractivité</a:t>
            </a:r>
          </a:p>
          <a:p>
            <a:pPr marL="285750" indent="-285750" algn="just">
              <a:buFont typeface="Wingdings" panose="05000000000000000000" pitchFamily="2" charset="2"/>
              <a:buChar char="Ø"/>
            </a:pPr>
            <a:r>
              <a:rPr lang="fr-FR" sz="1500" i="1" dirty="0">
                <a:solidFill>
                  <a:srgbClr val="001E58"/>
                </a:solidFill>
                <a:latin typeface="Aptos" panose="020B0004020202020204" pitchFamily="34" charset="0"/>
              </a:rPr>
              <a:t>Simplification de la norme </a:t>
            </a:r>
          </a:p>
        </p:txBody>
      </p:sp>
      <p:sp>
        <p:nvSpPr>
          <p:cNvPr id="13" name="Title 4">
            <a:extLst>
              <a:ext uri="{FF2B5EF4-FFF2-40B4-BE49-F238E27FC236}">
                <a16:creationId xmlns:a16="http://schemas.microsoft.com/office/drawing/2014/main" id="{D5931B10-712F-1F6D-FA89-9D9A3167B29B}"/>
              </a:ext>
            </a:extLst>
          </p:cNvPr>
          <p:cNvSpPr txBox="1">
            <a:spLocks/>
          </p:cNvSpPr>
          <p:nvPr/>
        </p:nvSpPr>
        <p:spPr bwMode="black">
          <a:xfrm>
            <a:off x="594000" y="441879"/>
            <a:ext cx="11004001" cy="781612"/>
          </a:xfrm>
          <a:prstGeom prst="rect">
            <a:avLst/>
          </a:prstGeom>
          <a:noFill/>
          <a:ln w="12700" cap="sq">
            <a:solidFill>
              <a:srgbClr val="001E58">
                <a:alpha val="21176"/>
              </a:srgb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br>
              <a:rPr lang="en-GB" sz="2000" b="1" kern="0" spc="450" dirty="0">
                <a:solidFill>
                  <a:sysClr val="windowText" lastClr="000000"/>
                </a:solidFill>
                <a:latin typeface="Aptos" panose="020B0004020202020204" pitchFamily="34" charset="0"/>
              </a:rPr>
            </a:br>
            <a:br>
              <a:rPr lang="en-GB" sz="2000" b="1" kern="0" spc="450" dirty="0">
                <a:solidFill>
                  <a:sysClr val="windowText" lastClr="000000"/>
                </a:solidFill>
                <a:latin typeface="Aptos" panose="020B0004020202020204" pitchFamily="34" charset="0"/>
              </a:rPr>
            </a:br>
            <a:r>
              <a:rPr lang="fr-FR" sz="2000" b="1" kern="0" spc="450" dirty="0">
                <a:solidFill>
                  <a:srgbClr val="002060"/>
                </a:solidFill>
                <a:latin typeface="Aptos" panose="020B0004020202020204" pitchFamily="34" charset="0"/>
              </a:rPr>
              <a:t>ENJEUX SOCIO-ÉCONOMIQUES ET CULTURELS</a:t>
            </a:r>
            <a:br>
              <a:rPr lang="en-GB" sz="2000" b="1" kern="0" spc="450" dirty="0">
                <a:solidFill>
                  <a:srgbClr val="002060"/>
                </a:solidFill>
                <a:latin typeface="Aptos" panose="020B0004020202020204" pitchFamily="34" charset="0"/>
              </a:rPr>
            </a:br>
            <a:br>
              <a:rPr lang="en-GB" sz="2000" b="1" kern="0" spc="450" dirty="0">
                <a:solidFill>
                  <a:srgbClr val="002060"/>
                </a:solidFill>
                <a:latin typeface="Aptos" panose="020B0004020202020204" pitchFamily="34" charset="0"/>
              </a:rPr>
            </a:br>
            <a:endParaRPr lang="en-GB" sz="2000" kern="0" dirty="0">
              <a:solidFill>
                <a:sysClr val="windowText" lastClr="000000"/>
              </a:solidFill>
              <a:latin typeface="Aptos" panose="020B0004020202020204" pitchFamily="34" charset="0"/>
            </a:endParaRPr>
          </a:p>
        </p:txBody>
      </p:sp>
    </p:spTree>
    <p:extLst>
      <p:ext uri="{BB962C8B-B14F-4D97-AF65-F5344CB8AC3E}">
        <p14:creationId xmlns:p14="http://schemas.microsoft.com/office/powerpoint/2010/main" val="200701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A2C62-FE86-4F37-CA0D-3635E4A68E06}"/>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86E0D90-8487-D1CC-0985-12892AB5539F}"/>
              </a:ext>
            </a:extLst>
          </p:cNvPr>
          <p:cNvSpPr>
            <a:spLocks noGrp="1"/>
          </p:cNvSpPr>
          <p:nvPr>
            <p:ph idx="1"/>
          </p:nvPr>
        </p:nvSpPr>
        <p:spPr>
          <a:xfrm>
            <a:off x="264061" y="976120"/>
            <a:ext cx="6259287" cy="5118687"/>
          </a:xfrm>
        </p:spPr>
        <p:txBody>
          <a:bodyPr>
            <a:normAutofit/>
          </a:bodyPr>
          <a:lstStyle/>
          <a:p>
            <a:pPr marL="361950" lvl="1" indent="0">
              <a:buNone/>
            </a:pPr>
            <a:endParaRPr lang="fr-FR" sz="1100" b="1" dirty="0">
              <a:solidFill>
                <a:srgbClr val="00204F"/>
              </a:solidFill>
              <a:latin typeface="Aptos" panose="020B0004020202020204" pitchFamily="34" charset="0"/>
            </a:endParaRPr>
          </a:p>
          <a:p>
            <a:pPr marL="361950" lvl="1" indent="0" algn="just">
              <a:buNone/>
            </a:pPr>
            <a:r>
              <a:rPr lang="fr-FR" b="1" dirty="0">
                <a:solidFill>
                  <a:srgbClr val="001E58"/>
                </a:solidFill>
                <a:latin typeface="Aptos" panose="020B0004020202020204" pitchFamily="34" charset="0"/>
              </a:rPr>
              <a:t>POPULATION </a:t>
            </a:r>
          </a:p>
          <a:p>
            <a:pPr lvl="2" algn="just">
              <a:spcBef>
                <a:spcPts val="500"/>
              </a:spcBef>
            </a:pPr>
            <a:r>
              <a:rPr lang="fr-FR" sz="1400" b="1" dirty="0">
                <a:solidFill>
                  <a:srgbClr val="001E58"/>
                </a:solidFill>
                <a:latin typeface="Aptos" panose="020B0004020202020204" pitchFamily="34" charset="0"/>
              </a:rPr>
              <a:t>¾ des actifs </a:t>
            </a:r>
            <a:r>
              <a:rPr lang="fr-FR" sz="1400" dirty="0">
                <a:solidFill>
                  <a:srgbClr val="001E58"/>
                </a:solidFill>
                <a:latin typeface="Aptos" panose="020B0004020202020204" pitchFamily="34" charset="0"/>
              </a:rPr>
              <a:t>travaillent dans le </a:t>
            </a:r>
            <a:r>
              <a:rPr lang="fr-FR" sz="1400" b="1" dirty="0">
                <a:solidFill>
                  <a:srgbClr val="001E58"/>
                </a:solidFill>
                <a:latin typeface="Aptos" panose="020B0004020202020204" pitchFamily="34" charset="0"/>
              </a:rPr>
              <a:t>secteur tertiaire </a:t>
            </a:r>
            <a:r>
              <a:rPr lang="fr-FR" sz="1400" dirty="0">
                <a:solidFill>
                  <a:srgbClr val="001E58"/>
                </a:solidFill>
                <a:latin typeface="Aptos" panose="020B0004020202020204" pitchFamily="34" charset="0"/>
              </a:rPr>
              <a:t>(le double du taux national) ; </a:t>
            </a:r>
          </a:p>
          <a:p>
            <a:pPr lvl="4" algn="just">
              <a:spcBef>
                <a:spcPts val="500"/>
              </a:spcBef>
              <a:buFont typeface="Aptos" panose="020B0004020202020204" pitchFamily="34" charset="0"/>
              <a:buChar char="̶"/>
            </a:pPr>
            <a:r>
              <a:rPr lang="fr-FR" sz="1400" b="1" dirty="0">
                <a:solidFill>
                  <a:srgbClr val="001E58"/>
                </a:solidFill>
                <a:latin typeface="Aptos" panose="020B0004020202020204" pitchFamily="34" charset="0"/>
              </a:rPr>
              <a:t>37 % dans la fonction publique </a:t>
            </a:r>
            <a:r>
              <a:rPr lang="fr-FR" sz="1400" dirty="0">
                <a:solidFill>
                  <a:srgbClr val="001E58"/>
                </a:solidFill>
                <a:latin typeface="Aptos" panose="020B0004020202020204" pitchFamily="34" charset="0"/>
              </a:rPr>
              <a:t>; </a:t>
            </a:r>
          </a:p>
          <a:p>
            <a:pPr lvl="4" algn="just">
              <a:spcBef>
                <a:spcPts val="500"/>
              </a:spcBef>
              <a:buFont typeface="Aptos" panose="020B0004020202020204" pitchFamily="34" charset="0"/>
              <a:buChar char="̶"/>
            </a:pPr>
            <a:r>
              <a:rPr lang="fr-FR" sz="1400" b="1" dirty="0">
                <a:solidFill>
                  <a:srgbClr val="001E58"/>
                </a:solidFill>
                <a:latin typeface="Aptos" panose="020B0004020202020204" pitchFamily="34" charset="0"/>
              </a:rPr>
              <a:t>22 % </a:t>
            </a:r>
            <a:r>
              <a:rPr lang="fr-FR" sz="1400" dirty="0">
                <a:solidFill>
                  <a:srgbClr val="001E58"/>
                </a:solidFill>
                <a:latin typeface="Aptos" panose="020B0004020202020204" pitchFamily="34" charset="0"/>
              </a:rPr>
              <a:t>dans le commerce, restauration, transport, hébergement.</a:t>
            </a:r>
          </a:p>
          <a:p>
            <a:pPr lvl="2" algn="just">
              <a:spcBef>
                <a:spcPts val="500"/>
              </a:spcBef>
            </a:pPr>
            <a:r>
              <a:rPr lang="fr-FR" sz="1400" dirty="0">
                <a:solidFill>
                  <a:srgbClr val="001E58"/>
                </a:solidFill>
                <a:latin typeface="Aptos" panose="020B0004020202020204" pitchFamily="34" charset="0"/>
              </a:rPr>
              <a:t>Salaires du privé souvent plafonnés aux exonérations LODEOM (entre 1,2 et 2 SMIC) ; </a:t>
            </a:r>
          </a:p>
          <a:p>
            <a:pPr lvl="2" algn="just">
              <a:spcBef>
                <a:spcPts val="500"/>
              </a:spcBef>
            </a:pPr>
            <a:r>
              <a:rPr lang="fr-FR" sz="1400" b="1" dirty="0">
                <a:solidFill>
                  <a:srgbClr val="001E58"/>
                </a:solidFill>
                <a:latin typeface="Aptos" panose="020B0004020202020204" pitchFamily="34" charset="0"/>
              </a:rPr>
              <a:t>Demande de prestations sociales plus élevées que la moyenne nationale ; </a:t>
            </a:r>
          </a:p>
          <a:p>
            <a:pPr lvl="2" algn="just">
              <a:spcBef>
                <a:spcPts val="500"/>
              </a:spcBef>
            </a:pPr>
            <a:r>
              <a:rPr lang="fr-FR" sz="1400" b="1" dirty="0">
                <a:solidFill>
                  <a:srgbClr val="001E58"/>
                </a:solidFill>
                <a:latin typeface="Aptos" panose="020B0004020202020204" pitchFamily="34" charset="0"/>
              </a:rPr>
              <a:t>Niveau faible des revenus</a:t>
            </a:r>
          </a:p>
          <a:p>
            <a:pPr lvl="3" algn="just">
              <a:spcBef>
                <a:spcPts val="500"/>
              </a:spcBef>
              <a:buFont typeface="Aptos" panose="020B0004020202020204" pitchFamily="34" charset="0"/>
              <a:buChar char="-"/>
            </a:pPr>
            <a:r>
              <a:rPr lang="fr-FR" sz="1400" b="1" dirty="0">
                <a:solidFill>
                  <a:srgbClr val="001E58"/>
                </a:solidFill>
                <a:latin typeface="Aptos" panose="020B0004020202020204" pitchFamily="34" charset="0"/>
              </a:rPr>
              <a:t>75 % des foyers ne sont pas imposables</a:t>
            </a:r>
            <a:r>
              <a:rPr lang="fr-FR" sz="1400" dirty="0">
                <a:solidFill>
                  <a:srgbClr val="001E58"/>
                </a:solidFill>
                <a:latin typeface="Aptos" panose="020B0004020202020204" pitchFamily="34" charset="0"/>
              </a:rPr>
              <a:t> (&lt; 11.497 €) ; </a:t>
            </a:r>
          </a:p>
          <a:p>
            <a:pPr lvl="2" algn="just">
              <a:spcBef>
                <a:spcPts val="500"/>
              </a:spcBef>
            </a:pPr>
            <a:r>
              <a:rPr lang="fr-FR" sz="1400" b="1" dirty="0">
                <a:solidFill>
                  <a:srgbClr val="001E58"/>
                </a:solidFill>
                <a:latin typeface="Aptos" panose="020B0004020202020204" pitchFamily="34" charset="0"/>
              </a:rPr>
              <a:t>Natalité en baisse et déclin migratoire : </a:t>
            </a:r>
          </a:p>
          <a:p>
            <a:pPr lvl="3">
              <a:spcBef>
                <a:spcPts val="500"/>
              </a:spcBef>
              <a:buFont typeface="Aptos" panose="020B0004020202020204" pitchFamily="34" charset="0"/>
              <a:buChar char="-"/>
            </a:pPr>
            <a:r>
              <a:rPr lang="fr-FR" sz="1400" dirty="0">
                <a:solidFill>
                  <a:srgbClr val="00204F"/>
                </a:solidFill>
                <a:latin typeface="Aptos" panose="020B0004020202020204" pitchFamily="34" charset="0"/>
              </a:rPr>
              <a:t>Moins de 25 ans : de 32% à 27% (2015-2025) ; </a:t>
            </a:r>
          </a:p>
          <a:p>
            <a:pPr lvl="3">
              <a:spcBef>
                <a:spcPts val="500"/>
              </a:spcBef>
              <a:buFont typeface="Aptos" panose="020B0004020202020204" pitchFamily="34" charset="0"/>
              <a:buChar char="-"/>
            </a:pPr>
            <a:r>
              <a:rPr lang="fr-FR" sz="1400" dirty="0">
                <a:solidFill>
                  <a:srgbClr val="00204F"/>
                </a:solidFill>
                <a:latin typeface="Aptos" panose="020B0004020202020204" pitchFamily="34" charset="0"/>
              </a:rPr>
              <a:t>60 ans et plus : de 23 % à 33 %.</a:t>
            </a:r>
          </a:p>
          <a:p>
            <a:pPr lvl="3">
              <a:spcBef>
                <a:spcPts val="500"/>
              </a:spcBef>
            </a:pPr>
            <a:r>
              <a:rPr lang="fr-FR" sz="1400" b="1" dirty="0">
                <a:solidFill>
                  <a:srgbClr val="00204F"/>
                </a:solidFill>
                <a:latin typeface="Aptos" panose="020B0004020202020204" pitchFamily="34" charset="0"/>
              </a:rPr>
              <a:t>Population totale </a:t>
            </a:r>
            <a:r>
              <a:rPr lang="fr-FR" sz="1400" dirty="0">
                <a:solidFill>
                  <a:srgbClr val="00204F"/>
                </a:solidFill>
                <a:latin typeface="Aptos" panose="020B0004020202020204" pitchFamily="34" charset="0"/>
              </a:rPr>
              <a:t>: De 400.000 à 380.400 habitants au 1er janvier 2025. </a:t>
            </a:r>
          </a:p>
          <a:p>
            <a:pPr lvl="3" algn="just">
              <a:buFont typeface="Wingdings" pitchFamily="2" charset="2"/>
              <a:buChar char="§"/>
            </a:pPr>
            <a:endParaRPr lang="fr-FR" sz="1700" dirty="0">
              <a:solidFill>
                <a:srgbClr val="001E58"/>
              </a:solidFill>
              <a:latin typeface="Aptos" panose="020B0004020202020204" pitchFamily="34" charset="0"/>
            </a:endParaRPr>
          </a:p>
          <a:p>
            <a:pPr marL="361950" lvl="1" indent="0" algn="just">
              <a:buNone/>
            </a:pPr>
            <a:endParaRPr lang="fr-FR" b="1" dirty="0">
              <a:latin typeface="Aptos" panose="020B0004020202020204" pitchFamily="34" charset="0"/>
            </a:endParaRPr>
          </a:p>
          <a:p>
            <a:pPr marL="361950" lvl="1" indent="0" algn="ctr">
              <a:buNone/>
            </a:pPr>
            <a:endParaRPr lang="en-GB" b="1" dirty="0">
              <a:latin typeface="Aptos" panose="020B0004020202020204" pitchFamily="34" charset="0"/>
            </a:endParaRPr>
          </a:p>
          <a:p>
            <a:pPr lvl="2">
              <a:buFont typeface="Wingdings" panose="05000000000000000000" pitchFamily="2" charset="2"/>
              <a:buChar char="Ø"/>
            </a:pPr>
            <a:endParaRPr lang="en-GB" dirty="0">
              <a:latin typeface="Aptos" panose="020B0004020202020204" pitchFamily="34" charset="0"/>
            </a:endParaRPr>
          </a:p>
          <a:p>
            <a:endParaRPr lang="en-GB" dirty="0">
              <a:latin typeface="Aptos" panose="020B0004020202020204" pitchFamily="34" charset="0"/>
            </a:endParaRPr>
          </a:p>
        </p:txBody>
      </p:sp>
      <p:sp>
        <p:nvSpPr>
          <p:cNvPr id="5" name="Title 4">
            <a:extLst>
              <a:ext uri="{FF2B5EF4-FFF2-40B4-BE49-F238E27FC236}">
                <a16:creationId xmlns:a16="http://schemas.microsoft.com/office/drawing/2014/main" id="{A7146896-3A43-1580-9C98-F61C31585641}"/>
              </a:ext>
            </a:extLst>
          </p:cNvPr>
          <p:cNvSpPr>
            <a:spLocks noGrp="1"/>
          </p:cNvSpPr>
          <p:nvPr>
            <p:ph type="title"/>
          </p:nvPr>
        </p:nvSpPr>
        <p:spPr>
          <a:xfrm>
            <a:off x="593999" y="274321"/>
            <a:ext cx="11004001" cy="781612"/>
          </a:xfrm>
          <a:noFill/>
          <a:ln w="12700">
            <a:solidFill>
              <a:srgbClr val="001E58">
                <a:alpha val="21176"/>
              </a:srgbClr>
            </a:solidFill>
          </a:ln>
        </p:spPr>
        <p:txBody>
          <a:bodyPr>
            <a:noAutofit/>
          </a:bodyPr>
          <a:lstStyle/>
          <a:p>
            <a:pPr marL="1153950" lvl="1" indent="0" algn="ctr">
              <a:spcBef>
                <a:spcPts val="600"/>
              </a:spcBef>
              <a:spcAft>
                <a:spcPts val="600"/>
              </a:spcAft>
            </a:pPr>
            <a:br>
              <a:rPr lang="en-GB" sz="2000" b="1" spc="450" dirty="0">
                <a:latin typeface="Aptos" panose="020B0004020202020204" pitchFamily="34" charset="0"/>
              </a:rPr>
            </a:br>
            <a:br>
              <a:rPr lang="en-GB" sz="2000" b="1" spc="450" dirty="0">
                <a:latin typeface="Aptos" panose="020B0004020202020204" pitchFamily="34" charset="0"/>
              </a:rPr>
            </a:br>
            <a:r>
              <a:rPr lang="fr-FR" sz="2000" b="1" spc="450" dirty="0">
                <a:solidFill>
                  <a:srgbClr val="002060"/>
                </a:solidFill>
                <a:latin typeface="Aptos" panose="020B0004020202020204" pitchFamily="34" charset="0"/>
              </a:rPr>
              <a:t>ENJEUX SOCIO-ÉCONOMIQUES ET CULTURELS</a:t>
            </a:r>
            <a:br>
              <a:rPr lang="en-GB" sz="2000" b="1" spc="450" dirty="0">
                <a:solidFill>
                  <a:srgbClr val="002060"/>
                </a:solidFill>
                <a:latin typeface="Aptos" panose="020B0004020202020204" pitchFamily="34" charset="0"/>
              </a:rPr>
            </a:br>
            <a:br>
              <a:rPr lang="en-GB" sz="2000" b="1" spc="450" dirty="0">
                <a:solidFill>
                  <a:srgbClr val="002060"/>
                </a:solidFill>
                <a:latin typeface="Aptos" panose="020B0004020202020204" pitchFamily="34" charset="0"/>
              </a:rPr>
            </a:br>
            <a:endParaRPr lang="en-GB" sz="2000" dirty="0">
              <a:latin typeface="Aptos" panose="020B0004020202020204" pitchFamily="34" charset="0"/>
            </a:endParaRPr>
          </a:p>
        </p:txBody>
      </p:sp>
      <p:sp>
        <p:nvSpPr>
          <p:cNvPr id="8" name="ZoneTexte 7">
            <a:extLst>
              <a:ext uri="{FF2B5EF4-FFF2-40B4-BE49-F238E27FC236}">
                <a16:creationId xmlns:a16="http://schemas.microsoft.com/office/drawing/2014/main" id="{A708300B-FB37-B09C-35CD-E4B24B215190}"/>
              </a:ext>
            </a:extLst>
          </p:cNvPr>
          <p:cNvSpPr txBox="1"/>
          <p:nvPr/>
        </p:nvSpPr>
        <p:spPr>
          <a:xfrm>
            <a:off x="6938127" y="1801362"/>
            <a:ext cx="4895543" cy="3888244"/>
          </a:xfrm>
          <a:prstGeom prst="rect">
            <a:avLst/>
          </a:prstGeom>
          <a:noFill/>
          <a:ln w="12700">
            <a:solidFill>
              <a:srgbClr val="001E58"/>
            </a:solidFill>
          </a:ln>
        </p:spPr>
        <p:txBody>
          <a:bodyPr wrap="square" rtlCol="0">
            <a:spAutoFit/>
          </a:bodyPr>
          <a:lstStyle/>
          <a:p>
            <a:pPr algn="ctr"/>
            <a:r>
              <a:rPr lang="en-GB" sz="1600" b="1" i="1" dirty="0">
                <a:solidFill>
                  <a:srgbClr val="001E58"/>
                </a:solidFill>
                <a:latin typeface="Aptos" panose="020B0004020202020204" pitchFamily="34" charset="0"/>
              </a:rPr>
              <a:t>CONSTATS</a:t>
            </a:r>
          </a:p>
          <a:p>
            <a:pPr algn="ctr"/>
            <a:endParaRPr lang="en-GB" sz="1600" b="1" i="1" dirty="0">
              <a:solidFill>
                <a:srgbClr val="001E58"/>
              </a:solidFill>
              <a:latin typeface="Aptos" panose="020B0004020202020204" pitchFamily="34" charset="0"/>
            </a:endParaRPr>
          </a:p>
          <a:p>
            <a:pPr marL="285750" indent="-285750" algn="just">
              <a:spcBef>
                <a:spcPts val="115"/>
              </a:spcBef>
              <a:buFont typeface="Wingdings" panose="05000000000000000000" pitchFamily="2" charset="2"/>
              <a:buChar char="Ø"/>
            </a:pPr>
            <a:r>
              <a:rPr lang="fr-FR" sz="1600" i="1" dirty="0">
                <a:solidFill>
                  <a:srgbClr val="001E58"/>
                </a:solidFill>
                <a:latin typeface="Aptos" panose="020B0004020202020204" pitchFamily="34" charset="0"/>
              </a:rPr>
              <a:t>Moindre recettes fiscales et augmentation de la dépense sociale ; </a:t>
            </a:r>
          </a:p>
          <a:p>
            <a:pPr marL="285750" indent="-285750" algn="just">
              <a:spcBef>
                <a:spcPts val="115"/>
              </a:spcBef>
              <a:buFont typeface="Wingdings" panose="05000000000000000000" pitchFamily="2" charset="2"/>
              <a:buChar char="Ø"/>
            </a:pPr>
            <a:r>
              <a:rPr lang="fr-FR" sz="1600" i="1" dirty="0">
                <a:solidFill>
                  <a:srgbClr val="001E58"/>
                </a:solidFill>
                <a:latin typeface="Aptos" panose="020B0004020202020204" pitchFamily="34" charset="0"/>
              </a:rPr>
              <a:t>Enjeux de politiques publiques : santé, retraite, services sociaux et pression sur les infrastructures principalement ; </a:t>
            </a:r>
          </a:p>
          <a:p>
            <a:pPr algn="just">
              <a:spcBef>
                <a:spcPts val="115"/>
              </a:spcBef>
            </a:pPr>
            <a:endParaRPr lang="fr-FR" sz="1600" i="1" dirty="0">
              <a:solidFill>
                <a:srgbClr val="001E58"/>
              </a:solidFill>
              <a:latin typeface="Aptos" panose="020B0004020202020204" pitchFamily="34" charset="0"/>
            </a:endParaRPr>
          </a:p>
          <a:p>
            <a:pPr marL="285750" indent="-285750" algn="just">
              <a:spcBef>
                <a:spcPts val="115"/>
              </a:spcBef>
              <a:buFont typeface="Wingdings" panose="05000000000000000000" pitchFamily="2" charset="2"/>
              <a:buChar char="Ø"/>
            </a:pPr>
            <a:r>
              <a:rPr lang="fr-FR" sz="1600" i="1" dirty="0">
                <a:solidFill>
                  <a:srgbClr val="001E58"/>
                </a:solidFill>
                <a:latin typeface="Aptos" panose="020B0004020202020204" pitchFamily="34" charset="0"/>
              </a:rPr>
              <a:t>Développer une  économique diversifiée ; </a:t>
            </a:r>
          </a:p>
          <a:p>
            <a:pPr marL="285750" indent="-285750" algn="just">
              <a:spcBef>
                <a:spcPts val="115"/>
              </a:spcBef>
              <a:buFont typeface="Wingdings" panose="05000000000000000000" pitchFamily="2" charset="2"/>
              <a:buChar char="Ø"/>
            </a:pPr>
            <a:r>
              <a:rPr lang="fr-FR" sz="1600" i="1" dirty="0">
                <a:solidFill>
                  <a:srgbClr val="001E58"/>
                </a:solidFill>
                <a:latin typeface="Aptos" panose="020B0004020202020204" pitchFamily="34" charset="0"/>
              </a:rPr>
              <a:t>Attirer les jeunes talents et promouvoir la formation/qualification sur place</a:t>
            </a:r>
          </a:p>
          <a:p>
            <a:pPr algn="just">
              <a:spcBef>
                <a:spcPts val="115"/>
              </a:spcBef>
            </a:pPr>
            <a:endParaRPr lang="fr-FR" sz="1600" i="1" dirty="0">
              <a:solidFill>
                <a:srgbClr val="001E58"/>
              </a:solidFill>
              <a:latin typeface="Aptos" panose="020B0004020202020204" pitchFamily="34" charset="0"/>
            </a:endParaRPr>
          </a:p>
          <a:p>
            <a:pPr marL="285750" indent="-285750" algn="just">
              <a:spcBef>
                <a:spcPts val="115"/>
              </a:spcBef>
              <a:buFont typeface="Wingdings" panose="05000000000000000000" pitchFamily="2" charset="2"/>
              <a:buChar char="Ø"/>
            </a:pPr>
            <a:r>
              <a:rPr lang="fr-FR" sz="1600" i="1" dirty="0">
                <a:solidFill>
                  <a:srgbClr val="001E58"/>
                </a:solidFill>
                <a:latin typeface="Aptos" panose="020B0004020202020204" pitchFamily="34" charset="0"/>
              </a:rPr>
              <a:t>Enjeu de développement économique et social </a:t>
            </a:r>
          </a:p>
          <a:p>
            <a:pPr algn="just">
              <a:spcBef>
                <a:spcPts val="115"/>
              </a:spcBef>
            </a:pPr>
            <a:r>
              <a:rPr lang="fr-FR" sz="1600" i="1" dirty="0">
                <a:solidFill>
                  <a:srgbClr val="001E58"/>
                </a:solidFill>
                <a:latin typeface="Aptos" panose="020B0004020202020204" pitchFamily="34" charset="0"/>
              </a:rPr>
              <a:t> </a:t>
            </a:r>
          </a:p>
          <a:p>
            <a:pPr marL="742950" lvl="1" indent="-285750" algn="just">
              <a:buFont typeface="Wingdings" panose="05000000000000000000" pitchFamily="2" charset="2"/>
              <a:buChar char="Ø"/>
            </a:pPr>
            <a:endParaRPr lang="fr-FR" sz="1600" i="1" dirty="0">
              <a:latin typeface="Aptos" panose="020B0004020202020204" pitchFamily="34" charset="0"/>
            </a:endParaRPr>
          </a:p>
        </p:txBody>
      </p:sp>
    </p:spTree>
    <p:extLst>
      <p:ext uri="{BB962C8B-B14F-4D97-AF65-F5344CB8AC3E}">
        <p14:creationId xmlns:p14="http://schemas.microsoft.com/office/powerpoint/2010/main" val="244708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8D05E-FC70-E76E-38C2-8B0246B901AE}"/>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C576EC61-67D9-0139-6B43-95EAAE106E76}"/>
              </a:ext>
            </a:extLst>
          </p:cNvPr>
          <p:cNvSpPr>
            <a:spLocks noGrp="1"/>
          </p:cNvSpPr>
          <p:nvPr>
            <p:ph type="title"/>
          </p:nvPr>
        </p:nvSpPr>
        <p:spPr>
          <a:xfrm>
            <a:off x="763571" y="2477131"/>
            <a:ext cx="4312589" cy="1389407"/>
          </a:xfrm>
          <a:noFill/>
          <a:ln>
            <a:solidFill>
              <a:srgbClr val="002060"/>
            </a:solidFill>
          </a:ln>
        </p:spPr>
        <p:txBody>
          <a:bodyPr>
            <a:noAutofit/>
          </a:bodyPr>
          <a:lstStyle/>
          <a:p>
            <a:pPr marL="361950" lvl="1" indent="0" algn="ctr"/>
            <a:br>
              <a:rPr lang="en-GB" sz="2000" b="1" dirty="0">
                <a:solidFill>
                  <a:srgbClr val="00204F"/>
                </a:solidFill>
                <a:latin typeface="Aptos" panose="020B0004020202020204" pitchFamily="34" charset="0"/>
              </a:rPr>
            </a:br>
            <a:br>
              <a:rPr lang="en-GB" sz="2000" b="1" dirty="0">
                <a:solidFill>
                  <a:srgbClr val="001E58"/>
                </a:solidFill>
                <a:latin typeface="Aptos" panose="020B0004020202020204" pitchFamily="34" charset="0"/>
              </a:rPr>
            </a:br>
            <a:br>
              <a:rPr lang="en-GB" sz="2000" b="1" dirty="0">
                <a:solidFill>
                  <a:srgbClr val="001E58"/>
                </a:solidFill>
                <a:latin typeface="Aptos" panose="020B0004020202020204" pitchFamily="34" charset="0"/>
              </a:rPr>
            </a:br>
            <a:r>
              <a:rPr lang="fr-FR" sz="2000" b="1" dirty="0">
                <a:solidFill>
                  <a:srgbClr val="001E58"/>
                </a:solidFill>
                <a:latin typeface="Aptos" panose="020B0004020202020204" pitchFamily="34" charset="0"/>
              </a:rPr>
              <a:t>CARTOGRAPHIE DE LA FISCALITÉ ACTUELLE </a:t>
            </a:r>
            <a:br>
              <a:rPr lang="en-GB" sz="2000" b="1" spc="300" dirty="0">
                <a:solidFill>
                  <a:srgbClr val="001E58"/>
                </a:solidFill>
                <a:latin typeface="Aptos" panose="020B0004020202020204" pitchFamily="34" charset="0"/>
              </a:rPr>
            </a:br>
            <a:br>
              <a:rPr lang="en-GB" sz="2000" b="1" dirty="0">
                <a:solidFill>
                  <a:srgbClr val="001E58"/>
                </a:solidFill>
                <a:latin typeface="Aptos" panose="020B0004020202020204" pitchFamily="34" charset="0"/>
              </a:rPr>
            </a:br>
            <a:br>
              <a:rPr lang="en-GB" sz="2000" b="1" dirty="0">
                <a:solidFill>
                  <a:srgbClr val="00204F"/>
                </a:solidFill>
                <a:latin typeface="Aptos" panose="020B0004020202020204" pitchFamily="34" charset="0"/>
              </a:rPr>
            </a:br>
            <a:endParaRPr lang="en-GB" sz="2000" b="1" dirty="0">
              <a:solidFill>
                <a:srgbClr val="00204F"/>
              </a:solidFill>
              <a:latin typeface="Aptos" panose="020B0004020202020204" pitchFamily="34" charset="0"/>
            </a:endParaRPr>
          </a:p>
        </p:txBody>
      </p:sp>
      <p:sp>
        <p:nvSpPr>
          <p:cNvPr id="3" name="ZoneTexte 2">
            <a:extLst>
              <a:ext uri="{FF2B5EF4-FFF2-40B4-BE49-F238E27FC236}">
                <a16:creationId xmlns:a16="http://schemas.microsoft.com/office/drawing/2014/main" id="{0F4F7E1D-47EE-0C8E-E76C-C8224650F8DA}"/>
              </a:ext>
            </a:extLst>
          </p:cNvPr>
          <p:cNvSpPr txBox="1"/>
          <p:nvPr/>
        </p:nvSpPr>
        <p:spPr>
          <a:xfrm>
            <a:off x="7367220" y="2477131"/>
            <a:ext cx="3987539" cy="1554272"/>
          </a:xfrm>
          <a:prstGeom prst="rect">
            <a:avLst/>
          </a:prstGeom>
          <a:noFill/>
        </p:spPr>
        <p:txBody>
          <a:bodyPr wrap="square">
            <a:spAutoFit/>
          </a:bodyPr>
          <a:lstStyle/>
          <a:p>
            <a:pPr marL="285750" indent="-285750">
              <a:spcBef>
                <a:spcPts val="115"/>
              </a:spcBef>
              <a:spcAft>
                <a:spcPts val="115"/>
              </a:spcAft>
              <a:buFont typeface="Arial" panose="020B0604020202020204" pitchFamily="34" charset="0"/>
              <a:buChar char="•"/>
            </a:pPr>
            <a:r>
              <a:rPr lang="fr-FR" dirty="0">
                <a:solidFill>
                  <a:srgbClr val="001E58"/>
                </a:solidFill>
                <a:latin typeface="Aptos" panose="020B0004020202020204" pitchFamily="34" charset="0"/>
              </a:rPr>
              <a:t>Estimations à confirmer </a:t>
            </a:r>
          </a:p>
          <a:p>
            <a:pPr marL="285750" indent="-285750">
              <a:spcBef>
                <a:spcPts val="115"/>
              </a:spcBef>
              <a:spcAft>
                <a:spcPts val="115"/>
              </a:spcAft>
              <a:buFont typeface="Arial" panose="020B0604020202020204" pitchFamily="34" charset="0"/>
              <a:buChar char="•"/>
            </a:pPr>
            <a:r>
              <a:rPr lang="fr-FR" dirty="0">
                <a:solidFill>
                  <a:srgbClr val="001E58"/>
                </a:solidFill>
                <a:latin typeface="Aptos" panose="020B0004020202020204" pitchFamily="34" charset="0"/>
              </a:rPr>
              <a:t>Données à compléter </a:t>
            </a:r>
          </a:p>
          <a:p>
            <a:pPr marL="742950" lvl="1" indent="-285750" algn="just">
              <a:spcBef>
                <a:spcPts val="115"/>
              </a:spcBef>
              <a:spcAft>
                <a:spcPts val="115"/>
              </a:spcAft>
              <a:buFont typeface="Wingdings" panose="05000000000000000000" pitchFamily="2" charset="2"/>
              <a:buChar char="Ø"/>
            </a:pPr>
            <a:r>
              <a:rPr lang="fr-FR" i="1" dirty="0">
                <a:solidFill>
                  <a:srgbClr val="001E58"/>
                </a:solidFill>
                <a:latin typeface="Aptos" panose="020B0004020202020204" pitchFamily="34" charset="0"/>
              </a:rPr>
              <a:t>Disponibilité des données</a:t>
            </a:r>
          </a:p>
          <a:p>
            <a:pPr marL="742950" lvl="1" indent="-285750" algn="just">
              <a:spcBef>
                <a:spcPts val="115"/>
              </a:spcBef>
              <a:spcAft>
                <a:spcPts val="115"/>
              </a:spcAft>
              <a:buFont typeface="Wingdings" panose="05000000000000000000" pitchFamily="2" charset="2"/>
              <a:buChar char="Ø"/>
            </a:pPr>
            <a:r>
              <a:rPr lang="fr-FR" i="1" dirty="0">
                <a:solidFill>
                  <a:srgbClr val="001E58"/>
                </a:solidFill>
                <a:latin typeface="Aptos" panose="020B0004020202020204" pitchFamily="34" charset="0"/>
              </a:rPr>
              <a:t>Urgences économiques du fait du contexte mondial  </a:t>
            </a:r>
          </a:p>
        </p:txBody>
      </p:sp>
    </p:spTree>
    <p:extLst>
      <p:ext uri="{BB962C8B-B14F-4D97-AF65-F5344CB8AC3E}">
        <p14:creationId xmlns:p14="http://schemas.microsoft.com/office/powerpoint/2010/main" val="573696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25DD1-7EE5-04D5-2897-BD82A36E359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DAADC7-4C16-B4A8-DC53-EB144ED79EFF}"/>
              </a:ext>
            </a:extLst>
          </p:cNvPr>
          <p:cNvSpPr>
            <a:spLocks noGrp="1"/>
          </p:cNvSpPr>
          <p:nvPr>
            <p:ph idx="1"/>
          </p:nvPr>
        </p:nvSpPr>
        <p:spPr>
          <a:xfrm>
            <a:off x="593999" y="1468887"/>
            <a:ext cx="6271750" cy="4494509"/>
          </a:xfrm>
        </p:spPr>
        <p:txBody>
          <a:bodyPr>
            <a:normAutofit/>
          </a:bodyPr>
          <a:lstStyle/>
          <a:p>
            <a:pPr marL="361950" lvl="1" indent="0" algn="just">
              <a:buNone/>
            </a:pPr>
            <a:endParaRPr lang="fr-FR" sz="1400" b="1" dirty="0">
              <a:solidFill>
                <a:srgbClr val="001E58"/>
              </a:solidFill>
              <a:latin typeface="Aptos" panose="020B0004020202020204" pitchFamily="34" charset="0"/>
            </a:endParaRPr>
          </a:p>
          <a:p>
            <a:pPr marL="361950" lvl="1" indent="0" algn="just">
              <a:buNone/>
            </a:pPr>
            <a:r>
              <a:rPr lang="fr-FR" b="1" dirty="0">
                <a:solidFill>
                  <a:srgbClr val="001E58"/>
                </a:solidFill>
                <a:latin typeface="Aptos" panose="020B0004020202020204" pitchFamily="34" charset="0"/>
              </a:rPr>
              <a:t>RECETTES FISCALES ESTIMÉES: 1.7 Mds €</a:t>
            </a:r>
          </a:p>
          <a:p>
            <a:pPr marL="361950" lvl="1" indent="0" algn="just">
              <a:buNone/>
            </a:pPr>
            <a:endParaRPr lang="fr-FR" b="1" dirty="0">
              <a:solidFill>
                <a:srgbClr val="001E58"/>
              </a:solidFill>
              <a:latin typeface="Aptos" panose="020B0004020202020204" pitchFamily="34" charset="0"/>
            </a:endParaRPr>
          </a:p>
          <a:p>
            <a:pPr marL="379050" indent="-285750"/>
            <a:r>
              <a:rPr lang="en-GB" sz="1400" b="1" dirty="0">
                <a:solidFill>
                  <a:srgbClr val="001E58"/>
                </a:solidFill>
                <a:latin typeface="Aptos" panose="020B0004020202020204" pitchFamily="34" charset="0"/>
              </a:rPr>
              <a:t> </a:t>
            </a:r>
            <a:r>
              <a:rPr lang="fr-FR" sz="1400" b="1" dirty="0">
                <a:solidFill>
                  <a:srgbClr val="001E58"/>
                </a:solidFill>
                <a:latin typeface="Aptos" panose="020B0004020202020204" pitchFamily="34" charset="0"/>
              </a:rPr>
              <a:t>20% du PIB environ </a:t>
            </a:r>
            <a:r>
              <a:rPr lang="fr-FR" sz="1400" dirty="0">
                <a:solidFill>
                  <a:srgbClr val="001E58"/>
                </a:solidFill>
                <a:latin typeface="Aptos" panose="020B0004020202020204" pitchFamily="34" charset="0"/>
              </a:rPr>
              <a:t>contre 26% du PIB au niveau national </a:t>
            </a:r>
          </a:p>
          <a:p>
            <a:pPr marL="379050" indent="-285750"/>
            <a:r>
              <a:rPr lang="fr-FR" sz="1400" dirty="0">
                <a:solidFill>
                  <a:srgbClr val="001E58"/>
                </a:solidFill>
                <a:latin typeface="Aptos" panose="020B0004020202020204" pitchFamily="34" charset="0"/>
              </a:rPr>
              <a:t>Cadre spécifique doublé des </a:t>
            </a:r>
            <a:r>
              <a:rPr lang="fr-FR" sz="1400" b="1" dirty="0">
                <a:solidFill>
                  <a:srgbClr val="001E58"/>
                </a:solidFill>
                <a:latin typeface="Aptos" panose="020B0004020202020204" pitchFamily="34" charset="0"/>
              </a:rPr>
              <a:t>dispositifs de défiscalisation</a:t>
            </a:r>
          </a:p>
          <a:p>
            <a:pPr marL="721950" lvl="2" indent="-171450">
              <a:buFont typeface="Wingdings" panose="05000000000000000000" pitchFamily="2" charset="2"/>
              <a:buChar char="ü"/>
            </a:pPr>
            <a:r>
              <a:rPr lang="fr-FR" sz="1400" dirty="0">
                <a:solidFill>
                  <a:srgbClr val="001E58"/>
                </a:solidFill>
                <a:latin typeface="Aptos" panose="020B0004020202020204" pitchFamily="34" charset="0"/>
              </a:rPr>
              <a:t>Adaptation aux contraintes locales par mesures d’allégement</a:t>
            </a:r>
          </a:p>
          <a:p>
            <a:pPr marL="721950" lvl="2" indent="-171450">
              <a:buFont typeface="Wingdings" panose="05000000000000000000" pitchFamily="2" charset="2"/>
              <a:buChar char="ü"/>
            </a:pPr>
            <a:r>
              <a:rPr lang="fr-FR" sz="1400" dirty="0">
                <a:solidFill>
                  <a:srgbClr val="001E58"/>
                </a:solidFill>
                <a:latin typeface="Aptos" panose="020B0004020202020204" pitchFamily="34" charset="0"/>
              </a:rPr>
              <a:t>Renforcer le pouvoir d’achat</a:t>
            </a:r>
          </a:p>
          <a:p>
            <a:pPr marL="721950" lvl="2" indent="-171450">
              <a:buFont typeface="Wingdings" panose="05000000000000000000" pitchFamily="2" charset="2"/>
              <a:buChar char="ü"/>
            </a:pPr>
            <a:r>
              <a:rPr lang="fr-FR" sz="1400" dirty="0">
                <a:solidFill>
                  <a:srgbClr val="001E58"/>
                </a:solidFill>
                <a:latin typeface="Aptos" panose="020B0004020202020204" pitchFamily="34" charset="0"/>
              </a:rPr>
              <a:t>Favoriser l’investissement</a:t>
            </a:r>
          </a:p>
          <a:p>
            <a:pPr marL="721950" lvl="2" indent="-171450">
              <a:buFont typeface="Wingdings" panose="05000000000000000000" pitchFamily="2" charset="2"/>
              <a:buChar char="ü"/>
            </a:pPr>
            <a:r>
              <a:rPr lang="fr-FR" sz="1400" dirty="0">
                <a:solidFill>
                  <a:srgbClr val="001E58"/>
                </a:solidFill>
                <a:latin typeface="Aptos" panose="020B0004020202020204" pitchFamily="34" charset="0"/>
              </a:rPr>
              <a:t>Corriger handicaps structurels</a:t>
            </a:r>
          </a:p>
          <a:p>
            <a:pPr marL="321900" lvl="1" indent="0">
              <a:buNone/>
            </a:pPr>
            <a:endParaRPr lang="fr-FR" sz="1400" dirty="0">
              <a:solidFill>
                <a:srgbClr val="00204F"/>
              </a:solidFill>
              <a:latin typeface="Aptos" panose="020B0004020202020204" pitchFamily="34" charset="0"/>
            </a:endParaRPr>
          </a:p>
          <a:p>
            <a:pPr lvl="1" algn="just">
              <a:buFont typeface="Wingdings" pitchFamily="2" charset="2"/>
              <a:buChar char="§"/>
            </a:pPr>
            <a:endParaRPr lang="fr-FR" sz="1400" dirty="0">
              <a:latin typeface="Aptos" panose="020B0004020202020204" pitchFamily="34" charset="0"/>
            </a:endParaRPr>
          </a:p>
          <a:p>
            <a:pPr marL="361950" lvl="1" indent="0" algn="ctr">
              <a:buNone/>
            </a:pPr>
            <a:endParaRPr lang="fr-FR" b="1" dirty="0">
              <a:latin typeface="Aptos" panose="020B0004020202020204" pitchFamily="34" charset="0"/>
            </a:endParaRPr>
          </a:p>
          <a:p>
            <a:pPr marL="361950" lvl="1" indent="0" algn="ctr">
              <a:buNone/>
            </a:pPr>
            <a:endParaRPr lang="fr-FR" b="1" dirty="0">
              <a:latin typeface="Aptos" panose="020B0004020202020204" pitchFamily="34" charset="0"/>
            </a:endParaRPr>
          </a:p>
          <a:p>
            <a:pPr lvl="2">
              <a:buFont typeface="Wingdings" panose="05000000000000000000" pitchFamily="2" charset="2"/>
              <a:buChar char="Ø"/>
            </a:pPr>
            <a:endParaRPr lang="fr-FR" dirty="0">
              <a:latin typeface="Aptos" panose="020B0004020202020204" pitchFamily="34" charset="0"/>
            </a:endParaRPr>
          </a:p>
          <a:p>
            <a:endParaRPr lang="en-GB" dirty="0">
              <a:latin typeface="Aptos" panose="020B0004020202020204" pitchFamily="34" charset="0"/>
            </a:endParaRPr>
          </a:p>
        </p:txBody>
      </p:sp>
      <p:graphicFrame>
        <p:nvGraphicFramePr>
          <p:cNvPr id="8" name="Graphique 7">
            <a:extLst>
              <a:ext uri="{FF2B5EF4-FFF2-40B4-BE49-F238E27FC236}">
                <a16:creationId xmlns:a16="http://schemas.microsoft.com/office/drawing/2014/main" id="{850C58B2-5445-7DCD-9CA5-0D8DF0A63B57}"/>
              </a:ext>
            </a:extLst>
          </p:cNvPr>
          <p:cNvGraphicFramePr/>
          <p:nvPr>
            <p:extLst>
              <p:ext uri="{D42A27DB-BD31-4B8C-83A1-F6EECF244321}">
                <p14:modId xmlns:p14="http://schemas.microsoft.com/office/powerpoint/2010/main" val="3974450171"/>
              </p:ext>
            </p:extLst>
          </p:nvPr>
        </p:nvGraphicFramePr>
        <p:xfrm>
          <a:off x="6231118" y="1794252"/>
          <a:ext cx="5294897" cy="339991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4">
            <a:extLst>
              <a:ext uri="{FF2B5EF4-FFF2-40B4-BE49-F238E27FC236}">
                <a16:creationId xmlns:a16="http://schemas.microsoft.com/office/drawing/2014/main" id="{ADEA3FEE-EC44-EE26-95E2-41EC0636E2F2}"/>
              </a:ext>
            </a:extLst>
          </p:cNvPr>
          <p:cNvSpPr txBox="1">
            <a:spLocks/>
          </p:cNvSpPr>
          <p:nvPr/>
        </p:nvSpPr>
        <p:spPr bwMode="black">
          <a:xfrm>
            <a:off x="593999" y="247562"/>
            <a:ext cx="11004001" cy="781612"/>
          </a:xfrm>
          <a:prstGeom prst="rect">
            <a:avLst/>
          </a:prstGeom>
          <a:noFill/>
          <a:ln w="12700" cap="sq">
            <a:solidFill>
              <a:srgbClr val="001E58"/>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1153950" lvl="1" algn="ctr" defTabSz="914400">
              <a:spcBef>
                <a:spcPts val="600"/>
              </a:spcBef>
              <a:spcAft>
                <a:spcPts val="600"/>
              </a:spcAft>
            </a:pPr>
            <a:r>
              <a:rPr lang="fr-FR" sz="2000" b="1" kern="0" spc="450">
                <a:solidFill>
                  <a:srgbClr val="001E58"/>
                </a:solidFill>
                <a:latin typeface="Aptos" panose="020B0004020202020204" pitchFamily="34" charset="0"/>
              </a:rPr>
              <a:t>CARTOGRAPHIE DE LA FISCALITÉ ACTUELLE </a:t>
            </a:r>
            <a:endParaRPr lang="en-GB" sz="2000" kern="0">
              <a:solidFill>
                <a:srgbClr val="001E58"/>
              </a:solidFill>
              <a:latin typeface="Aptos" panose="020B0004020202020204" pitchFamily="34" charset="0"/>
            </a:endParaRPr>
          </a:p>
        </p:txBody>
      </p:sp>
    </p:spTree>
    <p:extLst>
      <p:ext uri="{BB962C8B-B14F-4D97-AF65-F5344CB8AC3E}">
        <p14:creationId xmlns:p14="http://schemas.microsoft.com/office/powerpoint/2010/main" val="1646291793"/>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