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6" r:id="rId5"/>
    <p:sldId id="267" r:id="rId6"/>
    <p:sldId id="269" r:id="rId7"/>
    <p:sldId id="270" r:id="rId8"/>
    <p:sldId id="260" r:id="rId9"/>
    <p:sldId id="276" r:id="rId10"/>
    <p:sldId id="263" r:id="rId11"/>
    <p:sldId id="271" r:id="rId12"/>
    <p:sldId id="272" r:id="rId13"/>
    <p:sldId id="264" r:id="rId14"/>
    <p:sldId id="275" r:id="rId15"/>
    <p:sldId id="277" r:id="rId16"/>
    <p:sldId id="278"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snapToObjects="1">
      <p:cViewPr varScale="1">
        <p:scale>
          <a:sx n="112" d="100"/>
          <a:sy n="112" d="100"/>
        </p:scale>
        <p:origin x="164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40D38-0AD2-4F56-819C-B21DB1EDFD4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129C6AC-47D6-4C22-9FA6-740393FF9D58}">
      <dgm:prSet custT="1"/>
      <dgm:spPr/>
      <dgm:t>
        <a:bodyPr/>
        <a:lstStyle/>
        <a:p>
          <a:pPr>
            <a:lnSpc>
              <a:spcPct val="100000"/>
            </a:lnSpc>
            <a:spcBef>
              <a:spcPts val="1200"/>
            </a:spcBef>
            <a:spcAft>
              <a:spcPts val="1200"/>
            </a:spcAft>
          </a:pPr>
          <a:r>
            <a:rPr lang="fr-FR" sz="2200" dirty="0"/>
            <a:t>Le territoire de la Guadeloupe constitue une </a:t>
          </a:r>
          <a:r>
            <a:rPr lang="fr-FR" sz="2200" b="1" dirty="0">
              <a:solidFill>
                <a:schemeClr val="tx1"/>
              </a:solidFill>
            </a:rPr>
            <a:t>circonscription unique </a:t>
          </a:r>
          <a:r>
            <a:rPr lang="fr-FR" sz="2200" dirty="0"/>
            <a:t>comme c’est le cas aujourd’hui pour l’élection régionale</a:t>
          </a:r>
          <a:endParaRPr lang="en-US" sz="2200" b="1" dirty="0">
            <a:solidFill>
              <a:schemeClr val="tx1"/>
            </a:solidFill>
          </a:endParaRPr>
        </a:p>
      </dgm:t>
    </dgm:pt>
    <dgm:pt modelId="{8A2A6143-78DA-4D75-B673-48F5C7C2E97D}" type="parTrans" cxnId="{E735E1E7-CA25-4AD2-85FC-B7F9FCABC974}">
      <dgm:prSet/>
      <dgm:spPr/>
      <dgm:t>
        <a:bodyPr/>
        <a:lstStyle/>
        <a:p>
          <a:pPr>
            <a:lnSpc>
              <a:spcPct val="100000"/>
            </a:lnSpc>
            <a:spcBef>
              <a:spcPts val="1200"/>
            </a:spcBef>
            <a:spcAft>
              <a:spcPts val="1200"/>
            </a:spcAft>
          </a:pPr>
          <a:endParaRPr lang="en-US" sz="2200"/>
        </a:p>
      </dgm:t>
    </dgm:pt>
    <dgm:pt modelId="{5B00193A-B047-4156-8110-E88AC5DCE16E}" type="sibTrans" cxnId="{E735E1E7-CA25-4AD2-85FC-B7F9FCABC974}">
      <dgm:prSet/>
      <dgm:spPr/>
      <dgm:t>
        <a:bodyPr/>
        <a:lstStyle/>
        <a:p>
          <a:pPr>
            <a:lnSpc>
              <a:spcPct val="100000"/>
            </a:lnSpc>
            <a:spcBef>
              <a:spcPts val="1200"/>
            </a:spcBef>
            <a:spcAft>
              <a:spcPts val="1200"/>
            </a:spcAft>
          </a:pPr>
          <a:endParaRPr lang="en-US" sz="2200"/>
        </a:p>
      </dgm:t>
    </dgm:pt>
    <dgm:pt modelId="{AF11DCA6-C10F-41AC-A435-394E84074653}">
      <dgm:prSet custT="1"/>
      <dgm:spPr/>
      <dgm:t>
        <a:bodyPr/>
        <a:lstStyle/>
        <a:p>
          <a:pPr>
            <a:lnSpc>
              <a:spcPct val="100000"/>
            </a:lnSpc>
            <a:spcBef>
              <a:spcPts val="1200"/>
            </a:spcBef>
            <a:spcAft>
              <a:spcPts val="1200"/>
            </a:spcAft>
          </a:pPr>
          <a:r>
            <a:rPr lang="fr-GP" sz="2200" dirty="0"/>
            <a:t>Ce territoire </a:t>
          </a:r>
          <a:r>
            <a:rPr lang="fr-FR" sz="2200" dirty="0"/>
            <a:t>guadeloupéen est</a:t>
          </a:r>
          <a:r>
            <a:rPr lang="fr-GP" sz="2200" dirty="0"/>
            <a:t> divisé en </a:t>
          </a:r>
          <a:r>
            <a:rPr lang="fr-GP" sz="2200" b="1" dirty="0"/>
            <a:t>8 sections électorales </a:t>
          </a:r>
          <a:r>
            <a:rPr lang="fr-GP" sz="2200" dirty="0"/>
            <a:t>auxquelles on attribue un nombre de sièges en fonction de leur population.</a:t>
          </a:r>
          <a:endParaRPr lang="en-US" sz="2200" dirty="0"/>
        </a:p>
      </dgm:t>
    </dgm:pt>
    <dgm:pt modelId="{E3A323CD-8B4B-42C7-97EC-59B6358155CF}" type="parTrans" cxnId="{DBF835B2-DD4C-4268-84EE-FBC89EE85372}">
      <dgm:prSet/>
      <dgm:spPr/>
      <dgm:t>
        <a:bodyPr/>
        <a:lstStyle/>
        <a:p>
          <a:pPr>
            <a:lnSpc>
              <a:spcPct val="100000"/>
            </a:lnSpc>
            <a:spcBef>
              <a:spcPts val="1200"/>
            </a:spcBef>
            <a:spcAft>
              <a:spcPts val="1200"/>
            </a:spcAft>
          </a:pPr>
          <a:endParaRPr lang="en-US" sz="2200"/>
        </a:p>
      </dgm:t>
    </dgm:pt>
    <dgm:pt modelId="{848001BE-40CF-44A7-920B-8369F63BACFA}" type="sibTrans" cxnId="{DBF835B2-DD4C-4268-84EE-FBC89EE85372}">
      <dgm:prSet/>
      <dgm:spPr/>
      <dgm:t>
        <a:bodyPr/>
        <a:lstStyle/>
        <a:p>
          <a:pPr>
            <a:lnSpc>
              <a:spcPct val="100000"/>
            </a:lnSpc>
            <a:spcBef>
              <a:spcPts val="1200"/>
            </a:spcBef>
            <a:spcAft>
              <a:spcPts val="1200"/>
            </a:spcAft>
          </a:pPr>
          <a:endParaRPr lang="en-US" sz="2200"/>
        </a:p>
      </dgm:t>
    </dgm:pt>
    <dgm:pt modelId="{1ACB2F95-E560-41E2-B2CC-8C004975E875}">
      <dgm:prSet custT="1"/>
      <dgm:spPr/>
      <dgm:t>
        <a:bodyPr/>
        <a:lstStyle/>
        <a:p>
          <a:pPr>
            <a:lnSpc>
              <a:spcPct val="100000"/>
            </a:lnSpc>
            <a:spcBef>
              <a:spcPts val="1200"/>
            </a:spcBef>
            <a:spcAft>
              <a:spcPts val="1200"/>
            </a:spcAft>
          </a:pPr>
          <a:r>
            <a:rPr lang="fr-FR" sz="2200" b="1" dirty="0"/>
            <a:t>Chaque liste est composée de 60 candidats répartis en sous-listes </a:t>
          </a:r>
          <a:r>
            <a:rPr lang="fr-FR" sz="2200" dirty="0"/>
            <a:t>dans chaque section . Les sous-listes correspondent au nombre de sièges attribués à chaque section.</a:t>
          </a:r>
          <a:endParaRPr lang="en-US" sz="2200" dirty="0"/>
        </a:p>
      </dgm:t>
    </dgm:pt>
    <dgm:pt modelId="{1ED7E55A-45B2-4008-82E5-18CF3D0A4C4E}" type="parTrans" cxnId="{DC13DD49-1580-4B21-AAC5-CB7F0EE77626}">
      <dgm:prSet/>
      <dgm:spPr/>
      <dgm:t>
        <a:bodyPr/>
        <a:lstStyle/>
        <a:p>
          <a:pPr>
            <a:lnSpc>
              <a:spcPct val="100000"/>
            </a:lnSpc>
            <a:spcBef>
              <a:spcPts val="1200"/>
            </a:spcBef>
            <a:spcAft>
              <a:spcPts val="1200"/>
            </a:spcAft>
          </a:pPr>
          <a:endParaRPr lang="en-US" sz="2200"/>
        </a:p>
      </dgm:t>
    </dgm:pt>
    <dgm:pt modelId="{DAA81042-BD5F-41C0-962E-9470A20C4044}" type="sibTrans" cxnId="{DC13DD49-1580-4B21-AAC5-CB7F0EE77626}">
      <dgm:prSet/>
      <dgm:spPr/>
      <dgm:t>
        <a:bodyPr/>
        <a:lstStyle/>
        <a:p>
          <a:pPr>
            <a:lnSpc>
              <a:spcPct val="100000"/>
            </a:lnSpc>
            <a:spcBef>
              <a:spcPts val="1200"/>
            </a:spcBef>
            <a:spcAft>
              <a:spcPts val="1200"/>
            </a:spcAft>
          </a:pPr>
          <a:endParaRPr lang="en-US" sz="2200"/>
        </a:p>
      </dgm:t>
    </dgm:pt>
    <dgm:pt modelId="{09BA998A-E532-4EB9-B167-51ED9DF3FBA5}">
      <dgm:prSet custT="1"/>
      <dgm:spPr/>
      <dgm:t>
        <a:bodyPr/>
        <a:lstStyle/>
        <a:p>
          <a:pPr>
            <a:lnSpc>
              <a:spcPct val="100000"/>
            </a:lnSpc>
            <a:spcBef>
              <a:spcPts val="1200"/>
            </a:spcBef>
            <a:spcAft>
              <a:spcPts val="1200"/>
            </a:spcAft>
          </a:pPr>
          <a:r>
            <a:rPr lang="fr-FR" sz="2200" b="1" dirty="0"/>
            <a:t>La représentation territoriale de chaque liste </a:t>
          </a:r>
          <a:r>
            <a:rPr lang="fr-FR" sz="2200" dirty="0"/>
            <a:t>est obtenue par </a:t>
          </a:r>
          <a:r>
            <a:rPr lang="fr-FR" sz="2200" b="1" dirty="0"/>
            <a:t>addition du nombre de sièges obtenus dans chaque section après attribution de la prime majoritaire</a:t>
          </a:r>
          <a:r>
            <a:rPr lang="fr-FR" sz="2200" dirty="0"/>
            <a:t>.</a:t>
          </a:r>
          <a:endParaRPr lang="en-US" sz="2200" dirty="0"/>
        </a:p>
      </dgm:t>
    </dgm:pt>
    <dgm:pt modelId="{1B19D954-28F4-4196-A6C8-842D303CC618}" type="parTrans" cxnId="{8DD69C9A-6EF1-4710-89CE-C21AC4B82057}">
      <dgm:prSet/>
      <dgm:spPr/>
      <dgm:t>
        <a:bodyPr/>
        <a:lstStyle/>
        <a:p>
          <a:pPr>
            <a:lnSpc>
              <a:spcPct val="100000"/>
            </a:lnSpc>
            <a:spcBef>
              <a:spcPts val="1200"/>
            </a:spcBef>
            <a:spcAft>
              <a:spcPts val="1200"/>
            </a:spcAft>
          </a:pPr>
          <a:endParaRPr lang="en-US" sz="2200"/>
        </a:p>
      </dgm:t>
    </dgm:pt>
    <dgm:pt modelId="{EF7A2113-AC6E-49FB-8E5B-D3B174A199BA}" type="sibTrans" cxnId="{8DD69C9A-6EF1-4710-89CE-C21AC4B82057}">
      <dgm:prSet/>
      <dgm:spPr/>
      <dgm:t>
        <a:bodyPr/>
        <a:lstStyle/>
        <a:p>
          <a:pPr>
            <a:lnSpc>
              <a:spcPct val="100000"/>
            </a:lnSpc>
            <a:spcBef>
              <a:spcPts val="1200"/>
            </a:spcBef>
            <a:spcAft>
              <a:spcPts val="1200"/>
            </a:spcAft>
          </a:pPr>
          <a:endParaRPr lang="en-US" sz="2200"/>
        </a:p>
      </dgm:t>
    </dgm:pt>
    <dgm:pt modelId="{A58C437E-F533-B74B-9C56-40BD828B3BC5}" type="pres">
      <dgm:prSet presAssocID="{CD340D38-0AD2-4F56-819C-B21DB1EDFD4C}" presName="vert0" presStyleCnt="0">
        <dgm:presLayoutVars>
          <dgm:dir/>
          <dgm:animOne val="branch"/>
          <dgm:animLvl val="lvl"/>
        </dgm:presLayoutVars>
      </dgm:prSet>
      <dgm:spPr/>
    </dgm:pt>
    <dgm:pt modelId="{1A430DBB-266A-934B-A43C-EC34A279BCC2}" type="pres">
      <dgm:prSet presAssocID="{C129C6AC-47D6-4C22-9FA6-740393FF9D58}" presName="thickLine" presStyleLbl="alignNode1" presStyleIdx="0" presStyleCnt="4"/>
      <dgm:spPr/>
    </dgm:pt>
    <dgm:pt modelId="{C2F08F70-7E24-D644-B6F4-5675F1462970}" type="pres">
      <dgm:prSet presAssocID="{C129C6AC-47D6-4C22-9FA6-740393FF9D58}" presName="horz1" presStyleCnt="0"/>
      <dgm:spPr/>
    </dgm:pt>
    <dgm:pt modelId="{396C1CC0-B4FD-6E49-A03E-7CBC17211FC3}" type="pres">
      <dgm:prSet presAssocID="{C129C6AC-47D6-4C22-9FA6-740393FF9D58}" presName="tx1" presStyleLbl="revTx" presStyleIdx="0" presStyleCnt="4"/>
      <dgm:spPr/>
    </dgm:pt>
    <dgm:pt modelId="{E0A91202-DCD5-F84B-9847-3C1868D6D328}" type="pres">
      <dgm:prSet presAssocID="{C129C6AC-47D6-4C22-9FA6-740393FF9D58}" presName="vert1" presStyleCnt="0"/>
      <dgm:spPr/>
    </dgm:pt>
    <dgm:pt modelId="{1B50F4F7-1C9F-3A41-B964-33BD9D9A9304}" type="pres">
      <dgm:prSet presAssocID="{AF11DCA6-C10F-41AC-A435-394E84074653}" presName="thickLine" presStyleLbl="alignNode1" presStyleIdx="1" presStyleCnt="4"/>
      <dgm:spPr/>
    </dgm:pt>
    <dgm:pt modelId="{F299189D-251C-F341-947A-637B3D412E83}" type="pres">
      <dgm:prSet presAssocID="{AF11DCA6-C10F-41AC-A435-394E84074653}" presName="horz1" presStyleCnt="0"/>
      <dgm:spPr/>
    </dgm:pt>
    <dgm:pt modelId="{C77B89D1-08D2-1944-B495-D1A6D693128E}" type="pres">
      <dgm:prSet presAssocID="{AF11DCA6-C10F-41AC-A435-394E84074653}" presName="tx1" presStyleLbl="revTx" presStyleIdx="1" presStyleCnt="4"/>
      <dgm:spPr/>
    </dgm:pt>
    <dgm:pt modelId="{70C0B8A2-4E16-444D-9998-7E4168152DC1}" type="pres">
      <dgm:prSet presAssocID="{AF11DCA6-C10F-41AC-A435-394E84074653}" presName="vert1" presStyleCnt="0"/>
      <dgm:spPr/>
    </dgm:pt>
    <dgm:pt modelId="{95DE901C-D93B-3747-8E0D-F3F89A9D0BA6}" type="pres">
      <dgm:prSet presAssocID="{1ACB2F95-E560-41E2-B2CC-8C004975E875}" presName="thickLine" presStyleLbl="alignNode1" presStyleIdx="2" presStyleCnt="4"/>
      <dgm:spPr/>
    </dgm:pt>
    <dgm:pt modelId="{A8F6228A-98F9-A245-A5D8-1F884C122BBA}" type="pres">
      <dgm:prSet presAssocID="{1ACB2F95-E560-41E2-B2CC-8C004975E875}" presName="horz1" presStyleCnt="0"/>
      <dgm:spPr/>
    </dgm:pt>
    <dgm:pt modelId="{40887E50-9F47-DE4C-A6E6-BACC02291554}" type="pres">
      <dgm:prSet presAssocID="{1ACB2F95-E560-41E2-B2CC-8C004975E875}" presName="tx1" presStyleLbl="revTx" presStyleIdx="2" presStyleCnt="4" custScaleY="100735"/>
      <dgm:spPr/>
    </dgm:pt>
    <dgm:pt modelId="{1B2971C8-73A9-7945-9E4D-5AC1DE6DD872}" type="pres">
      <dgm:prSet presAssocID="{1ACB2F95-E560-41E2-B2CC-8C004975E875}" presName="vert1" presStyleCnt="0"/>
      <dgm:spPr/>
    </dgm:pt>
    <dgm:pt modelId="{24CA3E04-2B5F-E248-AEB9-9D97D2593556}" type="pres">
      <dgm:prSet presAssocID="{09BA998A-E532-4EB9-B167-51ED9DF3FBA5}" presName="thickLine" presStyleLbl="alignNode1" presStyleIdx="3" presStyleCnt="4"/>
      <dgm:spPr/>
    </dgm:pt>
    <dgm:pt modelId="{1EF19D94-E100-8841-AC13-A95ED24470D4}" type="pres">
      <dgm:prSet presAssocID="{09BA998A-E532-4EB9-B167-51ED9DF3FBA5}" presName="horz1" presStyleCnt="0"/>
      <dgm:spPr/>
    </dgm:pt>
    <dgm:pt modelId="{FA08B1B7-A116-BB4E-BB23-186F5BCCBAE4}" type="pres">
      <dgm:prSet presAssocID="{09BA998A-E532-4EB9-B167-51ED9DF3FBA5}" presName="tx1" presStyleLbl="revTx" presStyleIdx="3" presStyleCnt="4"/>
      <dgm:spPr/>
    </dgm:pt>
    <dgm:pt modelId="{A6A6C417-7BBE-2B49-9E34-923ACBD85059}" type="pres">
      <dgm:prSet presAssocID="{09BA998A-E532-4EB9-B167-51ED9DF3FBA5}" presName="vert1" presStyleCnt="0"/>
      <dgm:spPr/>
    </dgm:pt>
  </dgm:ptLst>
  <dgm:cxnLst>
    <dgm:cxn modelId="{E59C5311-FC75-2F43-A834-46ACCD5F9C93}" type="presOf" srcId="{C129C6AC-47D6-4C22-9FA6-740393FF9D58}" destId="{396C1CC0-B4FD-6E49-A03E-7CBC17211FC3}" srcOrd="0" destOrd="0" presId="urn:microsoft.com/office/officeart/2008/layout/LinedList"/>
    <dgm:cxn modelId="{29CC303E-4D1C-A44F-BDC1-E3B94FEEDDB6}" type="presOf" srcId="{CD340D38-0AD2-4F56-819C-B21DB1EDFD4C}" destId="{A58C437E-F533-B74B-9C56-40BD828B3BC5}" srcOrd="0" destOrd="0" presId="urn:microsoft.com/office/officeart/2008/layout/LinedList"/>
    <dgm:cxn modelId="{DC13DD49-1580-4B21-AAC5-CB7F0EE77626}" srcId="{CD340D38-0AD2-4F56-819C-B21DB1EDFD4C}" destId="{1ACB2F95-E560-41E2-B2CC-8C004975E875}" srcOrd="2" destOrd="0" parTransId="{1ED7E55A-45B2-4008-82E5-18CF3D0A4C4E}" sibTransId="{DAA81042-BD5F-41C0-962E-9470A20C4044}"/>
    <dgm:cxn modelId="{1082554E-92F1-8046-8F75-D3BA908241D5}" type="presOf" srcId="{AF11DCA6-C10F-41AC-A435-394E84074653}" destId="{C77B89D1-08D2-1944-B495-D1A6D693128E}" srcOrd="0" destOrd="0" presId="urn:microsoft.com/office/officeart/2008/layout/LinedList"/>
    <dgm:cxn modelId="{14DCEE59-7750-E947-9300-F93FD947709A}" type="presOf" srcId="{1ACB2F95-E560-41E2-B2CC-8C004975E875}" destId="{40887E50-9F47-DE4C-A6E6-BACC02291554}" srcOrd="0" destOrd="0" presId="urn:microsoft.com/office/officeart/2008/layout/LinedList"/>
    <dgm:cxn modelId="{8DD69C9A-6EF1-4710-89CE-C21AC4B82057}" srcId="{CD340D38-0AD2-4F56-819C-B21DB1EDFD4C}" destId="{09BA998A-E532-4EB9-B167-51ED9DF3FBA5}" srcOrd="3" destOrd="0" parTransId="{1B19D954-28F4-4196-A6C8-842D303CC618}" sibTransId="{EF7A2113-AC6E-49FB-8E5B-D3B174A199BA}"/>
    <dgm:cxn modelId="{DBF835B2-DD4C-4268-84EE-FBC89EE85372}" srcId="{CD340D38-0AD2-4F56-819C-B21DB1EDFD4C}" destId="{AF11DCA6-C10F-41AC-A435-394E84074653}" srcOrd="1" destOrd="0" parTransId="{E3A323CD-8B4B-42C7-97EC-59B6358155CF}" sibTransId="{848001BE-40CF-44A7-920B-8369F63BACFA}"/>
    <dgm:cxn modelId="{F81CAEE6-FDBA-3E47-80C7-4C74554BA07E}" type="presOf" srcId="{09BA998A-E532-4EB9-B167-51ED9DF3FBA5}" destId="{FA08B1B7-A116-BB4E-BB23-186F5BCCBAE4}" srcOrd="0" destOrd="0" presId="urn:microsoft.com/office/officeart/2008/layout/LinedList"/>
    <dgm:cxn modelId="{E735E1E7-CA25-4AD2-85FC-B7F9FCABC974}" srcId="{CD340D38-0AD2-4F56-819C-B21DB1EDFD4C}" destId="{C129C6AC-47D6-4C22-9FA6-740393FF9D58}" srcOrd="0" destOrd="0" parTransId="{8A2A6143-78DA-4D75-B673-48F5C7C2E97D}" sibTransId="{5B00193A-B047-4156-8110-E88AC5DCE16E}"/>
    <dgm:cxn modelId="{195E4094-D452-0940-A3B5-7F6F5A2FC172}" type="presParOf" srcId="{A58C437E-F533-B74B-9C56-40BD828B3BC5}" destId="{1A430DBB-266A-934B-A43C-EC34A279BCC2}" srcOrd="0" destOrd="0" presId="urn:microsoft.com/office/officeart/2008/layout/LinedList"/>
    <dgm:cxn modelId="{052E5F16-7E6A-6844-BCBC-BD89AA041725}" type="presParOf" srcId="{A58C437E-F533-B74B-9C56-40BD828B3BC5}" destId="{C2F08F70-7E24-D644-B6F4-5675F1462970}" srcOrd="1" destOrd="0" presId="urn:microsoft.com/office/officeart/2008/layout/LinedList"/>
    <dgm:cxn modelId="{7844C3D4-507B-1D45-ACBF-81EF2F4DE6A1}" type="presParOf" srcId="{C2F08F70-7E24-D644-B6F4-5675F1462970}" destId="{396C1CC0-B4FD-6E49-A03E-7CBC17211FC3}" srcOrd="0" destOrd="0" presId="urn:microsoft.com/office/officeart/2008/layout/LinedList"/>
    <dgm:cxn modelId="{152E74D1-9A3D-4B4C-A7F7-E288197FE9CE}" type="presParOf" srcId="{C2F08F70-7E24-D644-B6F4-5675F1462970}" destId="{E0A91202-DCD5-F84B-9847-3C1868D6D328}" srcOrd="1" destOrd="0" presId="urn:microsoft.com/office/officeart/2008/layout/LinedList"/>
    <dgm:cxn modelId="{A12257A0-0288-7B45-BAE5-0538719B0315}" type="presParOf" srcId="{A58C437E-F533-B74B-9C56-40BD828B3BC5}" destId="{1B50F4F7-1C9F-3A41-B964-33BD9D9A9304}" srcOrd="2" destOrd="0" presId="urn:microsoft.com/office/officeart/2008/layout/LinedList"/>
    <dgm:cxn modelId="{32CEF381-D2F8-6949-A276-E7ABFB002232}" type="presParOf" srcId="{A58C437E-F533-B74B-9C56-40BD828B3BC5}" destId="{F299189D-251C-F341-947A-637B3D412E83}" srcOrd="3" destOrd="0" presId="urn:microsoft.com/office/officeart/2008/layout/LinedList"/>
    <dgm:cxn modelId="{38B4CA5A-9D32-7342-95B4-C4297C68B2FB}" type="presParOf" srcId="{F299189D-251C-F341-947A-637B3D412E83}" destId="{C77B89D1-08D2-1944-B495-D1A6D693128E}" srcOrd="0" destOrd="0" presId="urn:microsoft.com/office/officeart/2008/layout/LinedList"/>
    <dgm:cxn modelId="{FA78C182-A4E2-8C4D-AB6F-5143D5516AA2}" type="presParOf" srcId="{F299189D-251C-F341-947A-637B3D412E83}" destId="{70C0B8A2-4E16-444D-9998-7E4168152DC1}" srcOrd="1" destOrd="0" presId="urn:microsoft.com/office/officeart/2008/layout/LinedList"/>
    <dgm:cxn modelId="{F0B7B53F-12C9-C14D-B6ED-A91AE6AFB82F}" type="presParOf" srcId="{A58C437E-F533-B74B-9C56-40BD828B3BC5}" destId="{95DE901C-D93B-3747-8E0D-F3F89A9D0BA6}" srcOrd="4" destOrd="0" presId="urn:microsoft.com/office/officeart/2008/layout/LinedList"/>
    <dgm:cxn modelId="{B31DB334-CE9B-2745-BDAB-497CEFE15CBA}" type="presParOf" srcId="{A58C437E-F533-B74B-9C56-40BD828B3BC5}" destId="{A8F6228A-98F9-A245-A5D8-1F884C122BBA}" srcOrd="5" destOrd="0" presId="urn:microsoft.com/office/officeart/2008/layout/LinedList"/>
    <dgm:cxn modelId="{B231986E-CAB9-4E46-B657-C92BB535DD5A}" type="presParOf" srcId="{A8F6228A-98F9-A245-A5D8-1F884C122BBA}" destId="{40887E50-9F47-DE4C-A6E6-BACC02291554}" srcOrd="0" destOrd="0" presId="urn:microsoft.com/office/officeart/2008/layout/LinedList"/>
    <dgm:cxn modelId="{32C83733-47DE-5F4B-87A5-DCDD759D56CC}" type="presParOf" srcId="{A8F6228A-98F9-A245-A5D8-1F884C122BBA}" destId="{1B2971C8-73A9-7945-9E4D-5AC1DE6DD872}" srcOrd="1" destOrd="0" presId="urn:microsoft.com/office/officeart/2008/layout/LinedList"/>
    <dgm:cxn modelId="{9CF77E7C-80DA-2145-81A6-C2104946428C}" type="presParOf" srcId="{A58C437E-F533-B74B-9C56-40BD828B3BC5}" destId="{24CA3E04-2B5F-E248-AEB9-9D97D2593556}" srcOrd="6" destOrd="0" presId="urn:microsoft.com/office/officeart/2008/layout/LinedList"/>
    <dgm:cxn modelId="{A098B30C-0718-4449-8987-F81C7C00DBA5}" type="presParOf" srcId="{A58C437E-F533-B74B-9C56-40BD828B3BC5}" destId="{1EF19D94-E100-8841-AC13-A95ED24470D4}" srcOrd="7" destOrd="0" presId="urn:microsoft.com/office/officeart/2008/layout/LinedList"/>
    <dgm:cxn modelId="{FFDCF22C-646D-F449-A02C-CF9DA078BC15}" type="presParOf" srcId="{1EF19D94-E100-8841-AC13-A95ED24470D4}" destId="{FA08B1B7-A116-BB4E-BB23-186F5BCCBAE4}" srcOrd="0" destOrd="0" presId="urn:microsoft.com/office/officeart/2008/layout/LinedList"/>
    <dgm:cxn modelId="{6B5134E0-E3DE-2F4E-A5A0-E85FB746713E}" type="presParOf" srcId="{1EF19D94-E100-8841-AC13-A95ED24470D4}" destId="{A6A6C417-7BBE-2B49-9E34-923ACBD850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30DBB-266A-934B-A43C-EC34A279BCC2}">
      <dsp:nvSpPr>
        <dsp:cNvPr id="0" name=""/>
        <dsp:cNvSpPr/>
      </dsp:nvSpPr>
      <dsp:spPr>
        <a:xfrm>
          <a:off x="0" y="334"/>
          <a:ext cx="533731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C1CC0-B4FD-6E49-A03E-7CBC17211FC3}">
      <dsp:nvSpPr>
        <dsp:cNvPr id="0" name=""/>
        <dsp:cNvSpPr/>
      </dsp:nvSpPr>
      <dsp:spPr>
        <a:xfrm>
          <a:off x="0" y="334"/>
          <a:ext cx="5337313" cy="140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ts val="1200"/>
            </a:spcAft>
            <a:buNone/>
          </a:pPr>
          <a:r>
            <a:rPr lang="fr-FR" sz="2200" kern="1200" dirty="0"/>
            <a:t>Le territoire de la Guadeloupe constitue une </a:t>
          </a:r>
          <a:r>
            <a:rPr lang="fr-FR" sz="2200" b="1" kern="1200" dirty="0">
              <a:solidFill>
                <a:schemeClr val="tx1"/>
              </a:solidFill>
            </a:rPr>
            <a:t>circonscription unique </a:t>
          </a:r>
          <a:r>
            <a:rPr lang="fr-FR" sz="2200" kern="1200" dirty="0"/>
            <a:t>comme c’est le cas aujourd’hui pour l’élection régionale</a:t>
          </a:r>
          <a:endParaRPr lang="en-US" sz="2200" b="1" kern="1200" dirty="0">
            <a:solidFill>
              <a:schemeClr val="tx1"/>
            </a:solidFill>
          </a:endParaRPr>
        </a:p>
      </dsp:txBody>
      <dsp:txXfrm>
        <a:off x="0" y="334"/>
        <a:ext cx="5337313" cy="1400292"/>
      </dsp:txXfrm>
    </dsp:sp>
    <dsp:sp modelId="{1B50F4F7-1C9F-3A41-B964-33BD9D9A9304}">
      <dsp:nvSpPr>
        <dsp:cNvPr id="0" name=""/>
        <dsp:cNvSpPr/>
      </dsp:nvSpPr>
      <dsp:spPr>
        <a:xfrm>
          <a:off x="0" y="1400626"/>
          <a:ext cx="5337313" cy="0"/>
        </a:xfrm>
        <a:prstGeom prst="line">
          <a:avLst/>
        </a:prstGeom>
        <a:solidFill>
          <a:schemeClr val="accent2">
            <a:hueOff val="1560507"/>
            <a:satOff val="-1946"/>
            <a:lumOff val="458"/>
            <a:alphaOff val="0"/>
          </a:schemeClr>
        </a:solidFill>
        <a:ln w="25400" cap="flat" cmpd="sng" algn="ctr">
          <a:solidFill>
            <a:schemeClr val="accent2">
              <a:hueOff val="1560507"/>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B89D1-08D2-1944-B495-D1A6D693128E}">
      <dsp:nvSpPr>
        <dsp:cNvPr id="0" name=""/>
        <dsp:cNvSpPr/>
      </dsp:nvSpPr>
      <dsp:spPr>
        <a:xfrm>
          <a:off x="0" y="1400626"/>
          <a:ext cx="5337313" cy="140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ts val="1200"/>
            </a:spcAft>
            <a:buNone/>
          </a:pPr>
          <a:r>
            <a:rPr lang="fr-GP" sz="2200" kern="1200" dirty="0"/>
            <a:t>Ce territoire </a:t>
          </a:r>
          <a:r>
            <a:rPr lang="fr-FR" sz="2200" kern="1200" dirty="0"/>
            <a:t>guadeloupéen est</a:t>
          </a:r>
          <a:r>
            <a:rPr lang="fr-GP" sz="2200" kern="1200" dirty="0"/>
            <a:t> divisé en </a:t>
          </a:r>
          <a:r>
            <a:rPr lang="fr-GP" sz="2200" b="1" kern="1200" dirty="0"/>
            <a:t>8 sections électorales </a:t>
          </a:r>
          <a:r>
            <a:rPr lang="fr-GP" sz="2200" kern="1200" dirty="0"/>
            <a:t>auxquelles on attribue un nombre de sièges en fonction de leur population.</a:t>
          </a:r>
          <a:endParaRPr lang="en-US" sz="2200" kern="1200" dirty="0"/>
        </a:p>
      </dsp:txBody>
      <dsp:txXfrm>
        <a:off x="0" y="1400626"/>
        <a:ext cx="5337313" cy="1400292"/>
      </dsp:txXfrm>
    </dsp:sp>
    <dsp:sp modelId="{95DE901C-D93B-3747-8E0D-F3F89A9D0BA6}">
      <dsp:nvSpPr>
        <dsp:cNvPr id="0" name=""/>
        <dsp:cNvSpPr/>
      </dsp:nvSpPr>
      <dsp:spPr>
        <a:xfrm>
          <a:off x="0" y="2800918"/>
          <a:ext cx="5337313"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87E50-9F47-DE4C-A6E6-BACC02291554}">
      <dsp:nvSpPr>
        <dsp:cNvPr id="0" name=""/>
        <dsp:cNvSpPr/>
      </dsp:nvSpPr>
      <dsp:spPr>
        <a:xfrm>
          <a:off x="0" y="2800918"/>
          <a:ext cx="5332100" cy="141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ts val="1200"/>
            </a:spcAft>
            <a:buNone/>
          </a:pPr>
          <a:r>
            <a:rPr lang="fr-FR" sz="2200" b="1" kern="1200" dirty="0"/>
            <a:t>Chaque liste est composée de 60 candidats répartis en sous-listes </a:t>
          </a:r>
          <a:r>
            <a:rPr lang="fr-FR" sz="2200" kern="1200" dirty="0"/>
            <a:t>dans chaque section . Les sous-listes correspondent au nombre de sièges attribués à chaque section.</a:t>
          </a:r>
          <a:endParaRPr lang="en-US" sz="2200" kern="1200" dirty="0"/>
        </a:p>
      </dsp:txBody>
      <dsp:txXfrm>
        <a:off x="0" y="2800918"/>
        <a:ext cx="5332100" cy="1410584"/>
      </dsp:txXfrm>
    </dsp:sp>
    <dsp:sp modelId="{24CA3E04-2B5F-E248-AEB9-9D97D2593556}">
      <dsp:nvSpPr>
        <dsp:cNvPr id="0" name=""/>
        <dsp:cNvSpPr/>
      </dsp:nvSpPr>
      <dsp:spPr>
        <a:xfrm>
          <a:off x="0" y="4211503"/>
          <a:ext cx="5337313" cy="0"/>
        </a:xfrm>
        <a:prstGeom prst="line">
          <a:avLst/>
        </a:prstGeom>
        <a:solidFill>
          <a:schemeClr val="accent2">
            <a:hueOff val="4681520"/>
            <a:satOff val="-5839"/>
            <a:lumOff val="1373"/>
            <a:alphaOff val="0"/>
          </a:scheme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8B1B7-A116-BB4E-BB23-186F5BCCBAE4}">
      <dsp:nvSpPr>
        <dsp:cNvPr id="0" name=""/>
        <dsp:cNvSpPr/>
      </dsp:nvSpPr>
      <dsp:spPr>
        <a:xfrm>
          <a:off x="0" y="4211503"/>
          <a:ext cx="5337313" cy="140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ts val="1200"/>
            </a:spcAft>
            <a:buNone/>
          </a:pPr>
          <a:r>
            <a:rPr lang="fr-FR" sz="2200" b="1" kern="1200" dirty="0"/>
            <a:t>La représentation territoriale de chaque liste </a:t>
          </a:r>
          <a:r>
            <a:rPr lang="fr-FR" sz="2200" kern="1200" dirty="0"/>
            <a:t>est obtenue par </a:t>
          </a:r>
          <a:r>
            <a:rPr lang="fr-FR" sz="2200" b="1" kern="1200" dirty="0"/>
            <a:t>addition du nombre de sièges obtenus dans chaque section après attribution de la prime majoritaire</a:t>
          </a:r>
          <a:r>
            <a:rPr lang="fr-FR" sz="2200" kern="1200" dirty="0"/>
            <a:t>.</a:t>
          </a:r>
          <a:endParaRPr lang="en-US" sz="2200" kern="1200" dirty="0"/>
        </a:p>
      </dsp:txBody>
      <dsp:txXfrm>
        <a:off x="0" y="4211503"/>
        <a:ext cx="5337313" cy="14002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27448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201770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108779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93870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128256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9F0926A-9072-824F-A420-E024618BB536}" type="datetimeFigureOut">
              <a:rPr lang="fr-FR" smtClean="0"/>
              <a:t>16/06/2025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63841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9F0926A-9072-824F-A420-E024618BB536}" type="datetimeFigureOut">
              <a:rPr lang="fr-FR" smtClean="0"/>
              <a:t>16/06/2025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401135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9F0926A-9072-824F-A420-E024618BB536}" type="datetimeFigureOut">
              <a:rPr lang="fr-FR" smtClean="0"/>
              <a:t>16/06/2025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3010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F0926A-9072-824F-A420-E024618BB536}" type="datetimeFigureOut">
              <a:rPr lang="fr-FR" smtClean="0"/>
              <a:t>16/06/2025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36348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F0926A-9072-824F-A420-E024618BB536}" type="datetimeFigureOut">
              <a:rPr lang="fr-FR" smtClean="0"/>
              <a:t>16/06/2025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9688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F0926A-9072-824F-A420-E024618BB536}" type="datetimeFigureOut">
              <a:rPr lang="fr-FR" smtClean="0"/>
              <a:t>16/06/2025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66374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0926A-9072-824F-A420-E024618BB536}" type="datetimeFigureOut">
              <a:rPr lang="fr-FR" smtClean="0"/>
              <a:t>16/06/2025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3B1DC-3475-FF48-894A-89E6688F64FF}" type="slidenum">
              <a:rPr lang="fr-FR" smtClean="0"/>
              <a:t>‹N°›</a:t>
            </a:fld>
            <a:endParaRPr lang="fr-FR"/>
          </a:p>
        </p:txBody>
      </p:sp>
    </p:spTree>
    <p:extLst>
      <p:ext uri="{BB962C8B-B14F-4D97-AF65-F5344CB8AC3E}">
        <p14:creationId xmlns:p14="http://schemas.microsoft.com/office/powerpoint/2010/main" val="306685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07465"/>
            <a:ext cx="7772400" cy="1470025"/>
          </a:xfrm>
        </p:spPr>
        <p:txBody>
          <a:bodyPr/>
          <a:lstStyle/>
          <a:p>
            <a:r>
              <a:rPr lang="fr-FR" b="1" dirty="0"/>
              <a:t>L’évolution statutaire de la Guadeloupe</a:t>
            </a:r>
          </a:p>
        </p:txBody>
      </p:sp>
      <p:sp>
        <p:nvSpPr>
          <p:cNvPr id="3" name="Sous-titre 2"/>
          <p:cNvSpPr>
            <a:spLocks noGrp="1"/>
          </p:cNvSpPr>
          <p:nvPr>
            <p:ph type="subTitle" idx="1"/>
          </p:nvPr>
        </p:nvSpPr>
        <p:spPr>
          <a:xfrm>
            <a:off x="1371600" y="2968308"/>
            <a:ext cx="6400800" cy="2224405"/>
          </a:xfrm>
        </p:spPr>
        <p:txBody>
          <a:bodyPr>
            <a:normAutofit fontScale="92500"/>
          </a:bodyPr>
          <a:lstStyle/>
          <a:p>
            <a:r>
              <a:rPr lang="fr-FR" sz="4000" b="1" dirty="0">
                <a:solidFill>
                  <a:srgbClr val="FFC000"/>
                </a:solidFill>
              </a:rPr>
              <a:t>L’organisation institutionnelle: </a:t>
            </a:r>
          </a:p>
          <a:p>
            <a:r>
              <a:rPr lang="fr-FR" b="1" dirty="0">
                <a:solidFill>
                  <a:schemeClr val="tx1"/>
                </a:solidFill>
              </a:rPr>
              <a:t>Fred Réno </a:t>
            </a:r>
          </a:p>
          <a:p>
            <a:r>
              <a:rPr lang="fr-FR" sz="2800" b="1" dirty="0">
                <a:solidFill>
                  <a:schemeClr val="tx1"/>
                </a:solidFill>
              </a:rPr>
              <a:t>XIX Congrès des élus de Guadeloupe</a:t>
            </a:r>
          </a:p>
          <a:p>
            <a:r>
              <a:rPr lang="fr-FR" sz="2000" b="1" dirty="0">
                <a:solidFill>
                  <a:schemeClr val="tx1"/>
                </a:solidFill>
              </a:rPr>
              <a:t>17 juin 2025</a:t>
            </a:r>
          </a:p>
          <a:p>
            <a:endParaRPr lang="fr-FR" b="1" dirty="0">
              <a:solidFill>
                <a:schemeClr val="tx1"/>
              </a:solidFill>
            </a:endParaRPr>
          </a:p>
        </p:txBody>
      </p:sp>
      <p:pic>
        <p:nvPicPr>
          <p:cNvPr id="4" name="Image 3">
            <a:extLst>
              <a:ext uri="{FF2B5EF4-FFF2-40B4-BE49-F238E27FC236}">
                <a16:creationId xmlns:a16="http://schemas.microsoft.com/office/drawing/2014/main" id="{676EC814-0AC1-A1FE-E481-AC7EADD26991}"/>
              </a:ext>
            </a:extLst>
          </p:cNvPr>
          <p:cNvPicPr>
            <a:picLocks noChangeAspect="1"/>
          </p:cNvPicPr>
          <p:nvPr/>
        </p:nvPicPr>
        <p:blipFill>
          <a:blip r:embed="rId3"/>
          <a:stretch>
            <a:fillRect/>
          </a:stretch>
        </p:blipFill>
        <p:spPr>
          <a:xfrm>
            <a:off x="5463540" y="3623310"/>
            <a:ext cx="651510" cy="651510"/>
          </a:xfrm>
          <a:prstGeom prst="rect">
            <a:avLst/>
          </a:prstGeom>
        </p:spPr>
      </p:pic>
    </p:spTree>
    <p:extLst>
      <p:ext uri="{BB962C8B-B14F-4D97-AF65-F5344CB8AC3E}">
        <p14:creationId xmlns:p14="http://schemas.microsoft.com/office/powerpoint/2010/main" val="1111143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39F5B-C162-E960-CDB9-6E7335F6EA3D}"/>
              </a:ext>
            </a:extLst>
          </p:cNvPr>
          <p:cNvSpPr>
            <a:spLocks noGrp="1"/>
          </p:cNvSpPr>
          <p:nvPr>
            <p:ph type="title"/>
          </p:nvPr>
        </p:nvSpPr>
        <p:spPr>
          <a:xfrm>
            <a:off x="126756" y="1394460"/>
            <a:ext cx="3091057" cy="3867655"/>
          </a:xfrm>
        </p:spPr>
        <p:txBody>
          <a:bodyPr>
            <a:noAutofit/>
          </a:bodyPr>
          <a:lstStyle/>
          <a:p>
            <a: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Un mode de scrutin respectueux des territoires de l’archipel ? </a:t>
            </a:r>
            <a:br>
              <a:rPr lang="fr-FR" sz="24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FR" sz="24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r>
              <a:rPr lang="fr-FR" sz="2400"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Concilier égalité démocratique et équité territoriale</a:t>
            </a:r>
            <a:br>
              <a:rPr lang="fr-GP" sz="24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fr-FR" sz="2400"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br>
              <a:rPr lang="fr-GP" sz="24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fr-GP" sz="2400" dirty="0">
              <a:solidFill>
                <a:srgbClr val="FFFFFF"/>
              </a:solidFill>
            </a:endParaRPr>
          </a:p>
        </p:txBody>
      </p:sp>
      <p:sp>
        <p:nvSpPr>
          <p:cNvPr id="3" name="Espace réservé du contenu 2">
            <a:extLst>
              <a:ext uri="{FF2B5EF4-FFF2-40B4-BE49-F238E27FC236}">
                <a16:creationId xmlns:a16="http://schemas.microsoft.com/office/drawing/2014/main" id="{23BE8942-51AB-82A7-BDDD-684B3A085BC1}"/>
              </a:ext>
            </a:extLst>
          </p:cNvPr>
          <p:cNvSpPr>
            <a:spLocks noGrp="1"/>
          </p:cNvSpPr>
          <p:nvPr>
            <p:ph idx="1"/>
          </p:nvPr>
        </p:nvSpPr>
        <p:spPr>
          <a:xfrm>
            <a:off x="3217814" y="605076"/>
            <a:ext cx="5596896" cy="5567124"/>
          </a:xfrm>
        </p:spPr>
        <p:txBody>
          <a:bodyPr anchor="ctr">
            <a:normAutofit fontScale="92500"/>
          </a:bodyPr>
          <a:lstStyle/>
          <a:p>
            <a:pPr algn="just">
              <a:spcBef>
                <a:spcPts val="900"/>
              </a:spcBef>
              <a:spcAft>
                <a:spcPts val="900"/>
              </a:spcAft>
            </a:pPr>
            <a:r>
              <a:rPr lang="fr-GP" sz="1700" kern="100" dirty="0">
                <a:ea typeface="Calibri" panose="020F0502020204030204" pitchFamily="34" charset="0"/>
                <a:cs typeface="Times New Roman" panose="02020603050405020304" pitchFamily="18" charset="0"/>
              </a:rPr>
              <a:t>Le mode de scrutin choisi doit </a:t>
            </a:r>
            <a:r>
              <a:rPr lang="fr-GP" sz="1700" b="1" kern="100" dirty="0">
                <a:ea typeface="Calibri" panose="020F0502020204030204" pitchFamily="34" charset="0"/>
                <a:cs typeface="Times New Roman" panose="02020603050405020304" pitchFamily="18" charset="0"/>
              </a:rPr>
              <a:t>concilier souci de représentativité et souci d’efficacité </a:t>
            </a:r>
            <a:endParaRPr lang="fr-FR" sz="1700" b="1" kern="100" dirty="0">
              <a:ea typeface="Calibri" panose="020F0502020204030204" pitchFamily="34" charset="0"/>
              <a:cs typeface="Times New Roman" panose="02020603050405020304" pitchFamily="18" charset="0"/>
            </a:endParaRPr>
          </a:p>
          <a:p>
            <a:pPr algn="just">
              <a:spcBef>
                <a:spcPts val="900"/>
              </a:spcBef>
              <a:spcAft>
                <a:spcPts val="900"/>
              </a:spcAft>
            </a:pPr>
            <a:r>
              <a:rPr lang="fr-GP" sz="1700" b="1" dirty="0">
                <a:ea typeface="Times New Roman" panose="02020603050405020304" pitchFamily="18" charset="0"/>
              </a:rPr>
              <a:t>Concilier aussi l’égalité démocratique des électeurs et l’équité  territoriales </a:t>
            </a:r>
            <a:r>
              <a:rPr lang="fr-GP" sz="1700" dirty="0">
                <a:ea typeface="Times New Roman" panose="02020603050405020304" pitchFamily="18" charset="0"/>
              </a:rPr>
              <a:t>de l’archipel. (6 îles)</a:t>
            </a:r>
          </a:p>
          <a:p>
            <a:pPr algn="just">
              <a:spcBef>
                <a:spcPts val="900"/>
              </a:spcBef>
              <a:spcAft>
                <a:spcPts val="900"/>
              </a:spcAft>
            </a:pPr>
            <a:r>
              <a:rPr lang="fr-GP" sz="1700" kern="100" dirty="0">
                <a:ea typeface="Calibri" panose="020F0502020204030204" pitchFamily="34" charset="0"/>
                <a:cs typeface="Times New Roman" panose="02020603050405020304" pitchFamily="18" charset="0"/>
              </a:rPr>
              <a:t>Au plan démocratique, chaque élu devrait représenter le même nombre d’électeurs. Définir un ratio de représentation.</a:t>
            </a:r>
          </a:p>
          <a:p>
            <a:pPr algn="just">
              <a:spcBef>
                <a:spcPts val="900"/>
              </a:spcBef>
              <a:spcAft>
                <a:spcPts val="900"/>
              </a:spcAft>
            </a:pPr>
            <a:r>
              <a:rPr lang="fr-FR" sz="1700" kern="100" dirty="0">
                <a:ea typeface="Calibri" panose="020F0502020204030204" pitchFamily="34" charset="0"/>
                <a:cs typeface="Times New Roman" panose="02020603050405020304" pitchFamily="18" charset="0"/>
              </a:rPr>
              <a:t>Dans un archipel l’application de ce principe doit prendre en compte les différences démographiques entre les territoires</a:t>
            </a:r>
          </a:p>
          <a:p>
            <a:pPr algn="just">
              <a:spcBef>
                <a:spcPts val="900"/>
              </a:spcBef>
              <a:spcAft>
                <a:spcPts val="900"/>
              </a:spcAft>
            </a:pPr>
            <a:r>
              <a:rPr lang="fr-GP" sz="1700" b="1" kern="100" dirty="0">
                <a:ea typeface="Calibri" panose="020F0502020204030204" pitchFamily="34" charset="0"/>
                <a:cs typeface="Times New Roman" panose="02020603050405020304" pitchFamily="18" charset="0"/>
              </a:rPr>
              <a:t>Nécessaire sureprésentation des territoires insulaires </a:t>
            </a:r>
            <a:r>
              <a:rPr lang="fr-GP" sz="1700" kern="100" dirty="0">
                <a:ea typeface="Calibri" panose="020F0502020204030204" pitchFamily="34" charset="0"/>
                <a:cs typeface="Times New Roman" panose="02020603050405020304" pitchFamily="18" charset="0"/>
              </a:rPr>
              <a:t>qui sont en dessous du ratio de représentation (Désirade, Terre-de-Bas et Terre-de-Haut), afin de compenser leur faiblesse démographique.</a:t>
            </a:r>
          </a:p>
          <a:p>
            <a:pPr algn="just">
              <a:spcBef>
                <a:spcPts val="900"/>
              </a:spcBef>
              <a:spcAft>
                <a:spcPts val="900"/>
              </a:spcAft>
            </a:pPr>
            <a:r>
              <a:rPr lang="fr-FR" sz="2200" b="1" dirty="0">
                <a:ea typeface="Calibri" panose="020F0502020204030204" pitchFamily="34" charset="0"/>
                <a:cs typeface="Times New Roman" panose="02020603050405020304" pitchFamily="18" charset="0"/>
              </a:rPr>
              <a:t>Notre proposition : </a:t>
            </a:r>
          </a:p>
          <a:p>
            <a:pPr marL="0" indent="0" algn="just">
              <a:spcBef>
                <a:spcPts val="900"/>
              </a:spcBef>
              <a:spcAft>
                <a:spcPts val="900"/>
              </a:spcAft>
              <a:buNone/>
            </a:pPr>
            <a:r>
              <a:rPr lang="fr-FR" sz="2200" b="1" dirty="0">
                <a:ea typeface="Calibri" panose="020F0502020204030204" pitchFamily="34" charset="0"/>
                <a:cs typeface="Times New Roman" panose="02020603050405020304" pitchFamily="18" charset="0"/>
              </a:rPr>
              <a:t>U</a:t>
            </a:r>
            <a:r>
              <a:rPr lang="fr-GP" sz="2200" b="1" dirty="0">
                <a:ea typeface="Calibri" panose="020F0502020204030204" pitchFamily="34" charset="0"/>
                <a:cs typeface="Times New Roman" panose="02020603050405020304" pitchFamily="18" charset="0"/>
              </a:rPr>
              <a:t>n scrutin proportionnel à deux tours avec prime majoritaire</a:t>
            </a:r>
            <a:r>
              <a:rPr lang="fr-FR" sz="2200" b="1" dirty="0">
                <a:ea typeface="Calibri" panose="020F0502020204030204" pitchFamily="34" charset="0"/>
                <a:cs typeface="Times New Roman" panose="02020603050405020304" pitchFamily="18" charset="0"/>
              </a:rPr>
              <a:t> dans des sections électorales</a:t>
            </a:r>
            <a:r>
              <a:rPr lang="fr-FR" sz="1650" dirty="0">
                <a:ea typeface="Calibri" panose="020F0502020204030204" pitchFamily="34" charset="0"/>
                <a:cs typeface="Times New Roman" panose="02020603050405020304" pitchFamily="18" charset="0"/>
              </a:rPr>
              <a:t>.</a:t>
            </a:r>
            <a:endParaRPr lang="fr-GP" sz="165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77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39F5B-C162-E960-CDB9-6E7335F6EA3D}"/>
              </a:ext>
            </a:extLst>
          </p:cNvPr>
          <p:cNvSpPr>
            <a:spLocks noGrp="1"/>
          </p:cNvSpPr>
          <p:nvPr>
            <p:ph type="title"/>
          </p:nvPr>
        </p:nvSpPr>
        <p:spPr>
          <a:xfrm>
            <a:off x="0" y="1388745"/>
            <a:ext cx="2833614" cy="3863340"/>
          </a:xfrm>
        </p:spPr>
        <p:txBody>
          <a:bodyPr>
            <a:noAutofit/>
          </a:bodyPr>
          <a:lstStyle/>
          <a:p>
            <a:b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Ratio de représentation</a:t>
            </a:r>
            <a:b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FR" sz="24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FR" sz="24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GP" sz="24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fr-FR" sz="2400"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br>
              <a:rPr lang="fr-GP" sz="24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fr-GP" sz="2400" dirty="0">
              <a:solidFill>
                <a:srgbClr val="FFFFFF"/>
              </a:solidFill>
            </a:endParaRPr>
          </a:p>
        </p:txBody>
      </p:sp>
      <p:sp>
        <p:nvSpPr>
          <p:cNvPr id="3" name="Espace réservé du contenu 2">
            <a:extLst>
              <a:ext uri="{FF2B5EF4-FFF2-40B4-BE49-F238E27FC236}">
                <a16:creationId xmlns:a16="http://schemas.microsoft.com/office/drawing/2014/main" id="{23BE8942-51AB-82A7-BDDD-684B3A085BC1}"/>
              </a:ext>
            </a:extLst>
          </p:cNvPr>
          <p:cNvSpPr>
            <a:spLocks noGrp="1"/>
          </p:cNvSpPr>
          <p:nvPr>
            <p:ph idx="1"/>
          </p:nvPr>
        </p:nvSpPr>
        <p:spPr>
          <a:xfrm>
            <a:off x="2514600" y="571500"/>
            <a:ext cx="6354053" cy="5955030"/>
          </a:xfrm>
        </p:spPr>
        <p:txBody>
          <a:bodyPr anchor="ctr">
            <a:normAutofit fontScale="70000" lnSpcReduction="20000"/>
          </a:bodyPr>
          <a:lstStyle/>
          <a:p>
            <a:pPr marL="0" indent="0">
              <a:buNone/>
            </a:pPr>
            <a:endParaRPr lang="fr-FR" sz="1800" b="1" dirty="0">
              <a:ea typeface="Calibri" panose="020F0502020204030204" pitchFamily="34" charset="0"/>
              <a:cs typeface="Times New Roman" panose="02020603050405020304" pitchFamily="18" charset="0"/>
            </a:endParaRPr>
          </a:p>
          <a:p>
            <a:pPr marL="0" indent="0">
              <a:buNone/>
            </a:pPr>
            <a:endParaRPr lang="fr-FR" sz="1800" b="1" dirty="0">
              <a:ea typeface="Calibri" panose="020F0502020204030204" pitchFamily="34" charset="0"/>
              <a:cs typeface="Times New Roman" panose="02020603050405020304" pitchFamily="18" charset="0"/>
            </a:endParaRPr>
          </a:p>
          <a:p>
            <a:pPr marL="0" indent="0">
              <a:buNone/>
            </a:pPr>
            <a:endParaRPr lang="fr-FR" sz="1800" b="1" dirty="0">
              <a:ea typeface="Calibri" panose="020F0502020204030204" pitchFamily="34" charset="0"/>
              <a:cs typeface="Times New Roman" panose="02020603050405020304" pitchFamily="18" charset="0"/>
            </a:endParaRPr>
          </a:p>
          <a:p>
            <a:pPr marL="0" lvl="0" indent="0">
              <a:buNone/>
            </a:pPr>
            <a:r>
              <a:rPr lang="fr-FR" sz="2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fr-FR" sz="2900" b="1" kern="100" dirty="0">
                <a:effectLst/>
                <a:latin typeface="Calibri" panose="020F0502020204030204" pitchFamily="34" charset="0"/>
                <a:ea typeface="Calibri" panose="020F0502020204030204" pitchFamily="34" charset="0"/>
                <a:cs typeface="Times New Roman" panose="02020603050405020304" pitchFamily="18" charset="0"/>
              </a:rPr>
              <a:t>Nécessité préalable de définir le ratio de représentation </a:t>
            </a:r>
            <a:r>
              <a:rPr lang="fr-FR" sz="29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buNone/>
            </a:pPr>
            <a:r>
              <a:rPr lang="fr-FR" sz="2900" kern="100" dirty="0">
                <a:effectLst/>
                <a:latin typeface="Calibri" panose="020F0502020204030204" pitchFamily="34" charset="0"/>
                <a:ea typeface="Calibri" panose="020F0502020204030204" pitchFamily="34" charset="0"/>
                <a:cs typeface="Times New Roman" panose="02020603050405020304" pitchFamily="18" charset="0"/>
              </a:rPr>
              <a:t>Le nombre d’habitants représentés par un élu. </a:t>
            </a:r>
          </a:p>
          <a:p>
            <a:pPr marL="342900" lvl="0" indent="-342900">
              <a:buFont typeface="Calibri" panose="020F0502020204030204" pitchFamily="34" charset="0"/>
              <a:buChar char="-"/>
            </a:pPr>
            <a:r>
              <a:rPr lang="fr-FR" sz="2900" kern="100" dirty="0">
                <a:effectLst/>
                <a:latin typeface="Calibri" panose="020F0502020204030204" pitchFamily="34" charset="0"/>
                <a:ea typeface="Calibri" panose="020F0502020204030204" pitchFamily="34" charset="0"/>
                <a:cs typeface="Times New Roman" panose="02020603050405020304" pitchFamily="18" charset="0"/>
              </a:rPr>
              <a:t>Ratio obtenu par la division du nombre d’habitants de la Guadeloupe par le nombre de sièges à pourvoir dans l’Assemblée.</a:t>
            </a:r>
            <a:endParaRPr lang="fr-GP"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2900" kern="100" dirty="0">
                <a:effectLst/>
                <a:latin typeface="Calibri" panose="020F0502020204030204" pitchFamily="34" charset="0"/>
                <a:ea typeface="Calibri" panose="020F0502020204030204" pitchFamily="34" charset="0"/>
                <a:cs typeface="Times New Roman" panose="02020603050405020304" pitchFamily="18" charset="0"/>
              </a:rPr>
              <a:t>Soit, 378 561 h : 60 : </a:t>
            </a:r>
            <a:r>
              <a:rPr lang="fr-FR" sz="2900" b="1" kern="100" dirty="0">
                <a:effectLst/>
                <a:latin typeface="Calibri" panose="020F0502020204030204" pitchFamily="34" charset="0"/>
                <a:ea typeface="Calibri" panose="020F0502020204030204" pitchFamily="34" charset="0"/>
                <a:cs typeface="Times New Roman" panose="02020603050405020304" pitchFamily="18" charset="0"/>
              </a:rPr>
              <a:t>6309</a:t>
            </a:r>
          </a:p>
          <a:p>
            <a:pPr marL="0" lvl="0" indent="0">
              <a:buNone/>
            </a:pPr>
            <a:endParaRPr lang="fr-GP" sz="29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900"/>
              </a:spcBef>
              <a:spcAft>
                <a:spcPts val="900"/>
              </a:spcAft>
            </a:pPr>
            <a:r>
              <a:rPr lang="fr-FR" sz="2900" kern="100" dirty="0">
                <a:effectLst/>
                <a:latin typeface="Calibri" panose="020F0502020204030204" pitchFamily="34" charset="0"/>
                <a:ea typeface="Calibri" panose="020F0502020204030204" pitchFamily="34" charset="0"/>
                <a:cs typeface="Times New Roman" panose="02020603050405020304" pitchFamily="18" charset="0"/>
              </a:rPr>
              <a:t>Cette approche répond au principe </a:t>
            </a:r>
            <a:r>
              <a:rPr lang="fr-FR" sz="2900" b="1" kern="100" dirty="0">
                <a:effectLst/>
                <a:latin typeface="Calibri" panose="020F0502020204030204" pitchFamily="34" charset="0"/>
                <a:ea typeface="Calibri" panose="020F0502020204030204" pitchFamily="34" charset="0"/>
                <a:cs typeface="Times New Roman" panose="02020603050405020304" pitchFamily="18" charset="0"/>
              </a:rPr>
              <a:t>d’égalité démocratique.</a:t>
            </a:r>
            <a:r>
              <a:rPr lang="fr-FR" sz="2900" kern="100" dirty="0">
                <a:effectLst/>
                <a:latin typeface="Calibri" panose="020F0502020204030204" pitchFamily="34" charset="0"/>
                <a:ea typeface="Calibri" panose="020F0502020204030204" pitchFamily="34" charset="0"/>
                <a:cs typeface="Times New Roman" panose="02020603050405020304" pitchFamily="18" charset="0"/>
              </a:rPr>
              <a:t> Chaque élu représente le même nombre d’habitants</a:t>
            </a:r>
          </a:p>
          <a:p>
            <a:pPr algn="just">
              <a:spcBef>
                <a:spcPts val="900"/>
              </a:spcBef>
              <a:spcAft>
                <a:spcPts val="900"/>
              </a:spcAft>
            </a:pPr>
            <a:r>
              <a:rPr lang="fr-GP" sz="2900" kern="100" dirty="0">
                <a:latin typeface="Calibri" panose="020F0502020204030204" pitchFamily="34" charset="0"/>
                <a:ea typeface="Calibri" panose="020F0502020204030204" pitchFamily="34" charset="0"/>
                <a:cs typeface="Times New Roman" panose="02020603050405020304" pitchFamily="18" charset="0"/>
              </a:rPr>
              <a:t>Elle présente cependant un risque pour certains territoires de l’archipel</a:t>
            </a:r>
          </a:p>
          <a:p>
            <a:pPr algn="just">
              <a:spcBef>
                <a:spcPts val="900"/>
              </a:spcBef>
              <a:spcAft>
                <a:spcPts val="900"/>
              </a:spcAft>
            </a:pPr>
            <a:endParaRPr lang="fr-GP"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900"/>
              </a:spcBef>
              <a:spcAft>
                <a:spcPts val="900"/>
              </a:spcAft>
            </a:pPr>
            <a:endParaRPr lang="fr-GP" sz="1700" kern="100" dirty="0">
              <a:ea typeface="Calibri" panose="020F0502020204030204" pitchFamily="34" charset="0"/>
              <a:cs typeface="Times New Roman" panose="02020603050405020304" pitchFamily="18" charset="0"/>
            </a:endParaRPr>
          </a:p>
          <a:p>
            <a:pPr algn="just">
              <a:spcBef>
                <a:spcPts val="900"/>
              </a:spcBef>
              <a:spcAft>
                <a:spcPts val="900"/>
              </a:spcAft>
            </a:pPr>
            <a:r>
              <a:rPr lang="fr-FR" sz="1650" dirty="0">
                <a:ea typeface="Calibri" panose="020F0502020204030204" pitchFamily="34" charset="0"/>
                <a:cs typeface="Times New Roman" panose="02020603050405020304" pitchFamily="18" charset="0"/>
              </a:rPr>
              <a:t>.</a:t>
            </a:r>
            <a:endParaRPr lang="fr-GP" sz="165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141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39F5B-C162-E960-CDB9-6E7335F6EA3D}"/>
              </a:ext>
            </a:extLst>
          </p:cNvPr>
          <p:cNvSpPr>
            <a:spLocks noGrp="1"/>
          </p:cNvSpPr>
          <p:nvPr>
            <p:ph type="title"/>
          </p:nvPr>
        </p:nvSpPr>
        <p:spPr>
          <a:xfrm>
            <a:off x="126757" y="1394461"/>
            <a:ext cx="2650733" cy="3863340"/>
          </a:xfrm>
        </p:spPr>
        <p:txBody>
          <a:bodyPr>
            <a:noAutofit/>
          </a:bodyPr>
          <a:lstStyle/>
          <a:p>
            <a:b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r>
              <a:rPr lang="fr-FR" sz="28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Risque d’exclusion des « îles du Sud »</a:t>
            </a:r>
            <a:br>
              <a:rPr lang="fr-FR" sz="24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FR" sz="2400" b="1" kern="1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br>
            <a:br>
              <a:rPr lang="fr-GP" sz="24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fr-FR" sz="2400"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br>
              <a:rPr lang="fr-GP" sz="2400"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fr-GP" sz="2400" dirty="0">
              <a:solidFill>
                <a:srgbClr val="FFFFFF"/>
              </a:solidFill>
            </a:endParaRPr>
          </a:p>
        </p:txBody>
      </p:sp>
      <p:sp>
        <p:nvSpPr>
          <p:cNvPr id="3" name="Espace réservé du contenu 2">
            <a:extLst>
              <a:ext uri="{FF2B5EF4-FFF2-40B4-BE49-F238E27FC236}">
                <a16:creationId xmlns:a16="http://schemas.microsoft.com/office/drawing/2014/main" id="{23BE8942-51AB-82A7-BDDD-684B3A085BC1}"/>
              </a:ext>
            </a:extLst>
          </p:cNvPr>
          <p:cNvSpPr>
            <a:spLocks noGrp="1"/>
          </p:cNvSpPr>
          <p:nvPr>
            <p:ph idx="1"/>
          </p:nvPr>
        </p:nvSpPr>
        <p:spPr>
          <a:xfrm>
            <a:off x="2777489" y="400050"/>
            <a:ext cx="6239754" cy="6057900"/>
          </a:xfrm>
        </p:spPr>
        <p:txBody>
          <a:bodyPr anchor="ctr">
            <a:normAutofit fontScale="25000" lnSpcReduction="20000"/>
          </a:bodyPr>
          <a:lstStyle/>
          <a:p>
            <a:pPr marL="0" indent="0">
              <a:buNone/>
            </a:pPr>
            <a:endParaRPr lang="fr-FR" sz="1800" b="1" dirty="0">
              <a:ea typeface="Calibri" panose="020F0502020204030204" pitchFamily="34" charset="0"/>
              <a:cs typeface="Times New Roman" panose="02020603050405020304" pitchFamily="18" charset="0"/>
            </a:endParaRPr>
          </a:p>
          <a:p>
            <a:pPr marL="0" indent="0">
              <a:buNone/>
            </a:pPr>
            <a:endParaRPr lang="fr-FR" sz="1800" b="1" dirty="0">
              <a:ea typeface="Calibri" panose="020F0502020204030204" pitchFamily="34" charset="0"/>
              <a:cs typeface="Times New Roman" panose="02020603050405020304" pitchFamily="18" charset="0"/>
            </a:endParaRPr>
          </a:p>
          <a:p>
            <a:pPr marL="0" indent="0">
              <a:buNone/>
            </a:pPr>
            <a:endParaRPr lang="fr-FR" sz="1800" b="1" dirty="0">
              <a:ea typeface="Calibri" panose="020F0502020204030204" pitchFamily="34" charset="0"/>
              <a:cs typeface="Times New Roman" panose="02020603050405020304" pitchFamily="18" charset="0"/>
            </a:endParaRPr>
          </a:p>
          <a:p>
            <a:pPr marL="0" indent="0">
              <a:buNone/>
            </a:pPr>
            <a:endParaRPr lang="fr-FR" sz="1800" b="1" dirty="0">
              <a:ea typeface="Calibri" panose="020F0502020204030204" pitchFamily="34" charset="0"/>
              <a:cs typeface="Times New Roman" panose="02020603050405020304" pitchFamily="18" charset="0"/>
            </a:endParaRPr>
          </a:p>
          <a:p>
            <a:pPr marL="0" indent="0">
              <a:buNone/>
            </a:pPr>
            <a:endParaRPr lang="fr-FR" sz="1800" b="1" dirty="0">
              <a:ea typeface="Calibri" panose="020F0502020204030204" pitchFamily="34" charset="0"/>
              <a:cs typeface="Times New Roman" panose="02020603050405020304" pitchFamily="18" charset="0"/>
            </a:endParaRPr>
          </a:p>
          <a:p>
            <a:pPr algn="just">
              <a:spcBef>
                <a:spcPts val="900"/>
              </a:spcBef>
              <a:spcAft>
                <a:spcPts val="900"/>
              </a:spcAft>
            </a:pPr>
            <a:r>
              <a:rPr lang="fr-FR" sz="7600" dirty="0">
                <a:latin typeface="Calibri" panose="020F0502020204030204" pitchFamily="34" charset="0"/>
                <a:ea typeface="Calibri" panose="020F0502020204030204" pitchFamily="34" charset="0"/>
                <a:cs typeface="Times New Roman" panose="02020603050405020304" pitchFamily="18" charset="0"/>
              </a:rPr>
              <a:t>L</a:t>
            </a:r>
            <a:r>
              <a:rPr lang="fr-FR" sz="7600" dirty="0">
                <a:effectLst/>
                <a:latin typeface="Calibri" panose="020F0502020204030204" pitchFamily="34" charset="0"/>
                <a:ea typeface="Calibri" panose="020F0502020204030204" pitchFamily="34" charset="0"/>
                <a:cs typeface="Times New Roman" panose="02020603050405020304" pitchFamily="18" charset="0"/>
              </a:rPr>
              <a:t>a mise en œuvre intégrale du ratio de représentation ne prend pas en compte </a:t>
            </a:r>
            <a:r>
              <a:rPr lang="fr-FR" sz="7600" b="1" dirty="0">
                <a:effectLst/>
                <a:latin typeface="Calibri" panose="020F0502020204030204" pitchFamily="34" charset="0"/>
                <a:ea typeface="Calibri" panose="020F0502020204030204" pitchFamily="34" charset="0"/>
                <a:cs typeface="Times New Roman" panose="02020603050405020304" pitchFamily="18" charset="0"/>
              </a:rPr>
              <a:t>la singularité géographique de la Guadeloupe</a:t>
            </a:r>
            <a:r>
              <a:rPr lang="fr-GP" sz="7600" b="1" dirty="0">
                <a:effectLst/>
              </a:rPr>
              <a:t> </a:t>
            </a:r>
            <a:r>
              <a:rPr lang="fr-GP" sz="7600" b="1" kern="100" dirty="0">
                <a:ea typeface="Calibri" panose="020F0502020204030204" pitchFamily="34" charset="0"/>
                <a:cs typeface="Times New Roman" panose="02020603050405020304" pitchFamily="18" charset="0"/>
              </a:rPr>
              <a:t>.</a:t>
            </a:r>
          </a:p>
          <a:p>
            <a:pPr algn="just">
              <a:spcBef>
                <a:spcPts val="900"/>
              </a:spcBef>
              <a:spcAft>
                <a:spcPts val="900"/>
              </a:spcAft>
            </a:pPr>
            <a:r>
              <a:rPr lang="fr-FR" sz="7600" dirty="0">
                <a:effectLst/>
                <a:latin typeface="Calibri" panose="020F0502020204030204" pitchFamily="34" charset="0"/>
                <a:ea typeface="Calibri" panose="020F0502020204030204" pitchFamily="34" charset="0"/>
                <a:cs typeface="Times New Roman" panose="02020603050405020304" pitchFamily="18" charset="0"/>
              </a:rPr>
              <a:t>Dans les faits, l’île dont la population n’atteint pas le ratio de représentation c’est-à-dire au moins 6309 habitants n’aura pas d’élus à l’assemblée territoriale</a:t>
            </a:r>
            <a:r>
              <a:rPr lang="fr-GP" sz="7600" dirty="0">
                <a:effectLst/>
              </a:rPr>
              <a:t> </a:t>
            </a:r>
          </a:p>
          <a:p>
            <a:pPr algn="just">
              <a:spcBef>
                <a:spcPts val="900"/>
              </a:spcBef>
              <a:spcAft>
                <a:spcPts val="900"/>
              </a:spcAft>
            </a:pPr>
            <a:r>
              <a:rPr lang="fr-FR" sz="7600" kern="100" dirty="0">
                <a:effectLst/>
                <a:latin typeface="Calibri" panose="020F0502020204030204" pitchFamily="34" charset="0"/>
                <a:ea typeface="Calibri" panose="020F0502020204030204" pitchFamily="34" charset="0"/>
                <a:cs typeface="Times New Roman" panose="02020603050405020304" pitchFamily="18" charset="0"/>
              </a:rPr>
              <a:t>Sur les 4 îles dites du Sud, la seule à dépasser ce ratio est Marie-Galante(</a:t>
            </a:r>
            <a:r>
              <a:rPr lang="fr-FR" sz="7600" dirty="0">
                <a:effectLst/>
                <a:latin typeface="Bookman Old Style" panose="02050604050505020204" pitchFamily="18" charset="0"/>
                <a:ea typeface="Calibri" panose="020F0502020204030204" pitchFamily="34" charset="0"/>
                <a:cs typeface="Times New Roman" panose="02020603050405020304" pitchFamily="18" charset="0"/>
              </a:rPr>
              <a:t>10 565 habitants)</a:t>
            </a:r>
          </a:p>
          <a:p>
            <a:pPr algn="just">
              <a:spcBef>
                <a:spcPts val="900"/>
              </a:spcBef>
              <a:spcAft>
                <a:spcPts val="900"/>
              </a:spcAft>
            </a:pPr>
            <a:r>
              <a:rPr lang="fr-FR" sz="7600" dirty="0">
                <a:latin typeface="Bookman Old Style" panose="02050604050505020204" pitchFamily="18" charset="0"/>
                <a:ea typeface="Calibri" panose="020F0502020204030204" pitchFamily="34" charset="0"/>
                <a:cs typeface="Times New Roman" panose="02020603050405020304" pitchFamily="18" charset="0"/>
              </a:rPr>
              <a:t>Désirade</a:t>
            </a:r>
            <a:r>
              <a:rPr lang="fr-FR" sz="7600" dirty="0">
                <a:effectLst/>
                <a:latin typeface="Bookman Old Style" panose="02050604050505020204" pitchFamily="18" charset="0"/>
                <a:ea typeface="Calibri" panose="020F0502020204030204" pitchFamily="34" charset="0"/>
                <a:cs typeface="Times New Roman" panose="02020603050405020304" pitchFamily="18" charset="0"/>
              </a:rPr>
              <a:t> 1 390 habitants</a:t>
            </a:r>
          </a:p>
          <a:p>
            <a:pPr algn="just">
              <a:spcBef>
                <a:spcPts val="900"/>
              </a:spcBef>
              <a:spcAft>
                <a:spcPts val="900"/>
              </a:spcAft>
            </a:pPr>
            <a:r>
              <a:rPr lang="fr-FR" sz="7600" dirty="0">
                <a:effectLst/>
                <a:latin typeface="Bookman Old Style" panose="02050604050505020204" pitchFamily="18" charset="0"/>
                <a:ea typeface="Calibri" panose="020F0502020204030204" pitchFamily="34" charset="0"/>
                <a:cs typeface="Times New Roman" panose="02020603050405020304" pitchFamily="18" charset="0"/>
              </a:rPr>
              <a:t>(Terre de Haut) : 1 490 habitants </a:t>
            </a:r>
          </a:p>
          <a:p>
            <a:pPr algn="just">
              <a:spcBef>
                <a:spcPts val="900"/>
              </a:spcBef>
              <a:spcAft>
                <a:spcPts val="900"/>
              </a:spcAft>
            </a:pPr>
            <a:r>
              <a:rPr lang="fr-FR" sz="7600" dirty="0">
                <a:effectLst/>
                <a:latin typeface="Bookman Old Style" panose="02050604050505020204" pitchFamily="18" charset="0"/>
                <a:ea typeface="Calibri" panose="020F0502020204030204" pitchFamily="34" charset="0"/>
                <a:cs typeface="Times New Roman" panose="02020603050405020304" pitchFamily="18" charset="0"/>
              </a:rPr>
              <a:t>Terre de Bas) : 895 habitants </a:t>
            </a:r>
          </a:p>
          <a:p>
            <a:pPr algn="just">
              <a:spcBef>
                <a:spcPts val="900"/>
              </a:spcBef>
              <a:spcAft>
                <a:spcPts val="900"/>
              </a:spcAft>
            </a:pPr>
            <a:r>
              <a:rPr lang="fr-FR" sz="7600" b="1" dirty="0">
                <a:effectLst/>
                <a:latin typeface="Bookman Old Style" panose="02050604050505020204" pitchFamily="18" charset="0"/>
                <a:ea typeface="Calibri" panose="020F0502020204030204" pitchFamily="34" charset="0"/>
                <a:cs typeface="Times New Roman" panose="02020603050405020304" pitchFamily="18" charset="0"/>
              </a:rPr>
              <a:t>Notre proposition: </a:t>
            </a:r>
            <a:r>
              <a:rPr lang="fr-FR" sz="7600" kern="100" dirty="0">
                <a:effectLst/>
                <a:latin typeface="Calibri" panose="020F0502020204030204" pitchFamily="34" charset="0"/>
                <a:ea typeface="Calibri" panose="020F0502020204030204" pitchFamily="34" charset="0"/>
                <a:cs typeface="Times New Roman" panose="02020603050405020304" pitchFamily="18" charset="0"/>
              </a:rPr>
              <a:t>La conciliation entre l’égalité démocratique et l’équité territoriale aboutit nécessairement à la </a:t>
            </a:r>
            <a:r>
              <a:rPr lang="fr-FR" sz="7600" b="1" kern="100" dirty="0">
                <a:effectLst/>
                <a:latin typeface="Calibri" panose="020F0502020204030204" pitchFamily="34" charset="0"/>
                <a:ea typeface="Calibri" panose="020F0502020204030204" pitchFamily="34" charset="0"/>
                <a:cs typeface="Times New Roman" panose="02020603050405020304" pitchFamily="18" charset="0"/>
              </a:rPr>
              <a:t>surreprésentation des îles du Sud</a:t>
            </a:r>
          </a:p>
          <a:p>
            <a:pPr algn="just">
              <a:spcBef>
                <a:spcPts val="900"/>
              </a:spcBef>
              <a:spcAft>
                <a:spcPts val="900"/>
              </a:spcAft>
            </a:pPr>
            <a:r>
              <a:rPr lang="fr-FR" sz="7600" b="1" kern="100" dirty="0">
                <a:latin typeface="Calibri" panose="020F0502020204030204" pitchFamily="34" charset="0"/>
                <a:ea typeface="Calibri" panose="020F0502020204030204" pitchFamily="34" charset="0"/>
                <a:cs typeface="Times New Roman" panose="02020603050405020304" pitchFamily="18" charset="0"/>
              </a:rPr>
              <a:t>La surreprésentation des îles du sud doit être garantie par un nouveau découpage du territoire en sections électorales</a:t>
            </a:r>
            <a:endParaRPr lang="fr-GP" sz="7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900"/>
              </a:spcBef>
              <a:spcAft>
                <a:spcPts val="900"/>
              </a:spcAft>
            </a:pPr>
            <a:endParaRPr lang="fr-GP"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900"/>
              </a:spcBef>
              <a:spcAft>
                <a:spcPts val="900"/>
              </a:spcAft>
            </a:pPr>
            <a:endParaRPr lang="fr-GP" sz="1700" kern="100" dirty="0">
              <a:ea typeface="Calibri" panose="020F0502020204030204" pitchFamily="34" charset="0"/>
              <a:cs typeface="Times New Roman" panose="02020603050405020304" pitchFamily="18" charset="0"/>
            </a:endParaRPr>
          </a:p>
          <a:p>
            <a:pPr algn="just">
              <a:spcBef>
                <a:spcPts val="900"/>
              </a:spcBef>
              <a:spcAft>
                <a:spcPts val="900"/>
              </a:spcAft>
            </a:pPr>
            <a:r>
              <a:rPr lang="fr-FR" sz="1650" dirty="0">
                <a:ea typeface="Calibri" panose="020F0502020204030204" pitchFamily="34" charset="0"/>
                <a:cs typeface="Times New Roman" panose="02020603050405020304" pitchFamily="18" charset="0"/>
              </a:rPr>
              <a:t>.</a:t>
            </a:r>
            <a:endParaRPr lang="fr-GP" sz="165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282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44547-346A-0E4D-5C97-B5B50631D6B9}"/>
              </a:ext>
            </a:extLst>
          </p:cNvPr>
          <p:cNvSpPr>
            <a:spLocks noGrp="1"/>
          </p:cNvSpPr>
          <p:nvPr>
            <p:ph type="title"/>
          </p:nvPr>
        </p:nvSpPr>
        <p:spPr>
          <a:xfrm>
            <a:off x="525780" y="1097280"/>
            <a:ext cx="2763280" cy="4178300"/>
          </a:xfrm>
        </p:spPr>
        <p:txBody>
          <a:bodyPr>
            <a:normAutofit/>
          </a:bodyPr>
          <a:lstStyle/>
          <a:p>
            <a:r>
              <a:rPr lang="fr-GP" sz="3200" b="1" dirty="0">
                <a:latin typeface="+mn-lt"/>
              </a:rPr>
              <a:t>Proposition:</a:t>
            </a:r>
            <a:br>
              <a:rPr lang="fr-GP" sz="3200" b="1" dirty="0">
                <a:solidFill>
                  <a:schemeClr val="accent6">
                    <a:lumMod val="75000"/>
                  </a:schemeClr>
                </a:solidFill>
                <a:latin typeface="+mn-lt"/>
              </a:rPr>
            </a:br>
            <a:r>
              <a:rPr lang="fr-GP" sz="2800" b="1" dirty="0">
                <a:solidFill>
                  <a:schemeClr val="accent6">
                    <a:lumMod val="75000"/>
                  </a:schemeClr>
                </a:solidFill>
                <a:latin typeface="+mn-lt"/>
              </a:rPr>
              <a:t>Une élection à la proportionnelle dans le cadre de sections électorales</a:t>
            </a:r>
          </a:p>
        </p:txBody>
      </p:sp>
      <p:graphicFrame>
        <p:nvGraphicFramePr>
          <p:cNvPr id="5" name="Espace réservé du contenu 2">
            <a:extLst>
              <a:ext uri="{FF2B5EF4-FFF2-40B4-BE49-F238E27FC236}">
                <a16:creationId xmlns:a16="http://schemas.microsoft.com/office/drawing/2014/main" id="{4343CC24-5912-8E9C-0C44-39C8BAF4B3E7}"/>
              </a:ext>
            </a:extLst>
          </p:cNvPr>
          <p:cNvGraphicFramePr>
            <a:graphicFrameLocks noGrp="1"/>
          </p:cNvGraphicFramePr>
          <p:nvPr>
            <p:ph idx="1"/>
            <p:extLst>
              <p:ext uri="{D42A27DB-BD31-4B8C-83A1-F6EECF244321}">
                <p14:modId xmlns:p14="http://schemas.microsoft.com/office/powerpoint/2010/main" val="1047750044"/>
              </p:ext>
            </p:extLst>
          </p:nvPr>
        </p:nvGraphicFramePr>
        <p:xfrm>
          <a:off x="3552942" y="622935"/>
          <a:ext cx="5337313" cy="5612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91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24DFDF-1393-BFDB-9F21-14EF88962DC4}"/>
              </a:ext>
            </a:extLst>
          </p:cNvPr>
          <p:cNvSpPr>
            <a:spLocks noGrp="1"/>
          </p:cNvSpPr>
          <p:nvPr>
            <p:ph type="title"/>
          </p:nvPr>
        </p:nvSpPr>
        <p:spPr>
          <a:xfrm>
            <a:off x="553045" y="88945"/>
            <a:ext cx="7885509" cy="617935"/>
          </a:xfrm>
        </p:spPr>
        <p:txBody>
          <a:bodyPr>
            <a:normAutofit/>
          </a:bodyPr>
          <a:lstStyle/>
          <a:p>
            <a:pPr algn="ctr"/>
            <a:r>
              <a:rPr lang="fr-GP" sz="2700" b="1" dirty="0">
                <a:latin typeface="+mn-lt"/>
              </a:rPr>
              <a:t>Répartition des sièges dans les 8 sections électorales</a:t>
            </a:r>
          </a:p>
        </p:txBody>
      </p:sp>
      <p:sp>
        <p:nvSpPr>
          <p:cNvPr id="3" name="Espace réservé du texte 2">
            <a:extLst>
              <a:ext uri="{FF2B5EF4-FFF2-40B4-BE49-F238E27FC236}">
                <a16:creationId xmlns:a16="http://schemas.microsoft.com/office/drawing/2014/main" id="{204DEC2B-B611-EF6B-6045-E73A7019979B}"/>
              </a:ext>
            </a:extLst>
          </p:cNvPr>
          <p:cNvSpPr>
            <a:spLocks noGrp="1"/>
          </p:cNvSpPr>
          <p:nvPr>
            <p:ph type="body" idx="1"/>
          </p:nvPr>
        </p:nvSpPr>
        <p:spPr>
          <a:xfrm>
            <a:off x="187285" y="810815"/>
            <a:ext cx="3868340" cy="617934"/>
          </a:xfrm>
          <a:solidFill>
            <a:schemeClr val="accent2"/>
          </a:solidFill>
        </p:spPr>
        <p:txBody>
          <a:bodyPr>
            <a:normAutofit fontScale="70000" lnSpcReduction="20000"/>
          </a:bodyPr>
          <a:lstStyle/>
          <a:p>
            <a:r>
              <a:rPr lang="fr-FR" dirty="0">
                <a:solidFill>
                  <a:schemeClr val="bg1"/>
                </a:solidFill>
              </a:rPr>
              <a:t>Proposition: </a:t>
            </a:r>
          </a:p>
          <a:p>
            <a:r>
              <a:rPr lang="fr-FR" dirty="0">
                <a:solidFill>
                  <a:schemeClr val="bg1"/>
                </a:solidFill>
              </a:rPr>
              <a:t>Îles du Sud:4 sections, 5 sièges</a:t>
            </a:r>
            <a:endParaRPr lang="fr-GP" dirty="0">
              <a:solidFill>
                <a:schemeClr val="bg1"/>
              </a:solidFill>
            </a:endParaRPr>
          </a:p>
        </p:txBody>
      </p:sp>
      <p:sp>
        <p:nvSpPr>
          <p:cNvPr id="5" name="Espace réservé du texte 4">
            <a:extLst>
              <a:ext uri="{FF2B5EF4-FFF2-40B4-BE49-F238E27FC236}">
                <a16:creationId xmlns:a16="http://schemas.microsoft.com/office/drawing/2014/main" id="{AA1611F9-7525-EED2-FF47-74124D986896}"/>
              </a:ext>
            </a:extLst>
          </p:cNvPr>
          <p:cNvSpPr>
            <a:spLocks noGrp="1"/>
          </p:cNvSpPr>
          <p:nvPr>
            <p:ph type="body" sz="quarter" idx="3"/>
          </p:nvPr>
        </p:nvSpPr>
        <p:spPr>
          <a:xfrm>
            <a:off x="4627959" y="764562"/>
            <a:ext cx="3868340" cy="617936"/>
          </a:xfrm>
          <a:solidFill>
            <a:schemeClr val="accent2"/>
          </a:solidFill>
        </p:spPr>
        <p:txBody>
          <a:bodyPr>
            <a:normAutofit fontScale="70000" lnSpcReduction="20000"/>
          </a:bodyPr>
          <a:lstStyle/>
          <a:p>
            <a:r>
              <a:rPr lang="fr-FR" dirty="0">
                <a:solidFill>
                  <a:schemeClr val="bg1"/>
                </a:solidFill>
              </a:rPr>
              <a:t>Guadeloupe « continentale »</a:t>
            </a:r>
          </a:p>
          <a:p>
            <a:r>
              <a:rPr lang="fr-FR" dirty="0">
                <a:solidFill>
                  <a:schemeClr val="bg1"/>
                </a:solidFill>
              </a:rPr>
              <a:t>4 sections, 55 sièges</a:t>
            </a:r>
            <a:endParaRPr lang="fr-GP" dirty="0">
              <a:solidFill>
                <a:schemeClr val="bg1"/>
              </a:solidFill>
            </a:endParaRPr>
          </a:p>
        </p:txBody>
      </p:sp>
      <p:sp>
        <p:nvSpPr>
          <p:cNvPr id="6" name="Espace réservé du contenu 5">
            <a:extLst>
              <a:ext uri="{FF2B5EF4-FFF2-40B4-BE49-F238E27FC236}">
                <a16:creationId xmlns:a16="http://schemas.microsoft.com/office/drawing/2014/main" id="{3D1E6147-1253-15E1-ADB9-CB490282B3C2}"/>
              </a:ext>
            </a:extLst>
          </p:cNvPr>
          <p:cNvSpPr>
            <a:spLocks noGrp="1"/>
          </p:cNvSpPr>
          <p:nvPr>
            <p:ph sz="quarter" idx="4"/>
          </p:nvPr>
        </p:nvSpPr>
        <p:spPr>
          <a:xfrm>
            <a:off x="4572001" y="1839699"/>
            <a:ext cx="4293220" cy="4161052"/>
          </a:xfrm>
        </p:spPr>
        <p:txBody>
          <a:bodyPr>
            <a:normAutofit lnSpcReduction="10000"/>
          </a:bodyPr>
          <a:lstStyle/>
          <a:p>
            <a:pPr>
              <a:lnSpc>
                <a:spcPct val="120000"/>
              </a:lnSpc>
            </a:pPr>
            <a:r>
              <a:rPr lang="fr-FR" kern="100" dirty="0">
                <a:latin typeface="Calibri" panose="020F0502020204030204" pitchFamily="34" charset="0"/>
                <a:ea typeface="Calibri" panose="020F0502020204030204" pitchFamily="34" charset="0"/>
                <a:cs typeface="Calibri" panose="020F0502020204030204" pitchFamily="34" charset="0"/>
              </a:rPr>
              <a:t>Basse-Terre 1: 77730 habitants: </a:t>
            </a:r>
            <a:r>
              <a:rPr lang="fr-FR" kern="100" dirty="0">
                <a:highlight>
                  <a:srgbClr val="FFFF00"/>
                </a:highlight>
                <a:latin typeface="Calibri" panose="020F0502020204030204" pitchFamily="34" charset="0"/>
                <a:ea typeface="Calibri" panose="020F0502020204030204" pitchFamily="34" charset="0"/>
                <a:cs typeface="Calibri" panose="020F0502020204030204" pitchFamily="34" charset="0"/>
              </a:rPr>
              <a:t>11 sièges</a:t>
            </a:r>
          </a:p>
          <a:p>
            <a:pPr>
              <a:lnSpc>
                <a:spcPct val="120000"/>
              </a:lnSpc>
            </a:pPr>
            <a:r>
              <a:rPr lang="fr-FR" kern="100" dirty="0">
                <a:latin typeface="Calibri" panose="020F0502020204030204" pitchFamily="34" charset="0"/>
                <a:ea typeface="Calibri" panose="020F0502020204030204" pitchFamily="34" charset="0"/>
                <a:cs typeface="Calibri" panose="020F0502020204030204" pitchFamily="34" charset="0"/>
              </a:rPr>
              <a:t>Basse-Terre 2: 108418 habitants: </a:t>
            </a:r>
            <a:r>
              <a:rPr lang="fr-FR" kern="100" dirty="0">
                <a:highlight>
                  <a:srgbClr val="FFFF00"/>
                </a:highlight>
                <a:latin typeface="Calibri" panose="020F0502020204030204" pitchFamily="34" charset="0"/>
                <a:ea typeface="Calibri" panose="020F0502020204030204" pitchFamily="34" charset="0"/>
                <a:cs typeface="Calibri" panose="020F0502020204030204" pitchFamily="34" charset="0"/>
              </a:rPr>
              <a:t>16 sièges</a:t>
            </a:r>
          </a:p>
          <a:p>
            <a:pPr>
              <a:lnSpc>
                <a:spcPct val="120000"/>
              </a:lnSpc>
            </a:pPr>
            <a:r>
              <a:rPr lang="fr-FR" kern="100" dirty="0">
                <a:latin typeface="Calibri" panose="020F0502020204030204" pitchFamily="34" charset="0"/>
                <a:ea typeface="Calibri" panose="020F0502020204030204" pitchFamily="34" charset="0"/>
                <a:cs typeface="Calibri" panose="020F0502020204030204" pitchFamily="34" charset="0"/>
              </a:rPr>
              <a:t>Grande-Terre 1: 93820 habitants: </a:t>
            </a:r>
            <a:r>
              <a:rPr lang="fr-FR" kern="100" dirty="0">
                <a:highlight>
                  <a:srgbClr val="FFFF00"/>
                </a:highlight>
                <a:latin typeface="Calibri" panose="020F0502020204030204" pitchFamily="34" charset="0"/>
                <a:ea typeface="Calibri" panose="020F0502020204030204" pitchFamily="34" charset="0"/>
                <a:cs typeface="Calibri" panose="020F0502020204030204" pitchFamily="34" charset="0"/>
              </a:rPr>
              <a:t>14 sièges</a:t>
            </a:r>
          </a:p>
          <a:p>
            <a:pPr>
              <a:lnSpc>
                <a:spcPct val="120000"/>
              </a:lnSpc>
            </a:pPr>
            <a:r>
              <a:rPr lang="fr-FR" dirty="0">
                <a:latin typeface="Calibri" panose="020F0502020204030204" pitchFamily="34" charset="0"/>
                <a:ea typeface="Calibri" panose="020F0502020204030204" pitchFamily="34" charset="0"/>
              </a:rPr>
              <a:t>Grande-Terre 2: 94456 habitants: </a:t>
            </a:r>
            <a:r>
              <a:rPr lang="fr-FR" dirty="0">
                <a:highlight>
                  <a:srgbClr val="FFFF00"/>
                </a:highlight>
                <a:latin typeface="Calibri" panose="020F0502020204030204" pitchFamily="34" charset="0"/>
                <a:ea typeface="Calibri" panose="020F0502020204030204" pitchFamily="34" charset="0"/>
              </a:rPr>
              <a:t>14 sièges</a:t>
            </a:r>
          </a:p>
          <a:p>
            <a:pPr marL="0" indent="0">
              <a:lnSpc>
                <a:spcPct val="120000"/>
              </a:lnSpc>
              <a:buNone/>
            </a:pPr>
            <a:r>
              <a:rPr lang="fr-FR" kern="100" dirty="0">
                <a:highlight>
                  <a:srgbClr val="FFFF00"/>
                </a:highlight>
                <a:latin typeface="Calibri" panose="020F0502020204030204" pitchFamily="34" charset="0"/>
                <a:cs typeface="Calibri" panose="020F0502020204030204" pitchFamily="34" charset="0"/>
              </a:rPr>
              <a:t>Total:55 sièges</a:t>
            </a:r>
          </a:p>
        </p:txBody>
      </p:sp>
      <p:sp>
        <p:nvSpPr>
          <p:cNvPr id="11" name="Espace réservé du contenu 3">
            <a:extLst>
              <a:ext uri="{FF2B5EF4-FFF2-40B4-BE49-F238E27FC236}">
                <a16:creationId xmlns:a16="http://schemas.microsoft.com/office/drawing/2014/main" id="{8B28C6DA-0DC8-6C27-B9AA-CE47F30BD174}"/>
              </a:ext>
            </a:extLst>
          </p:cNvPr>
          <p:cNvSpPr>
            <a:spLocks noGrp="1"/>
          </p:cNvSpPr>
          <p:nvPr>
            <p:ph sz="half" idx="2"/>
          </p:nvPr>
        </p:nvSpPr>
        <p:spPr>
          <a:xfrm>
            <a:off x="422910" y="1885950"/>
            <a:ext cx="4149090" cy="4331971"/>
          </a:xfrm>
        </p:spPr>
        <p:txBody>
          <a:bodyPr>
            <a:noAutofit/>
          </a:bodyPr>
          <a:lstStyle/>
          <a:p>
            <a:pPr>
              <a:spcBef>
                <a:spcPts val="900"/>
              </a:spcBef>
              <a:spcAft>
                <a:spcPts val="9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Marie-Galante</a:t>
            </a:r>
            <a:r>
              <a:rPr lang="fr-FR" kern="100" dirty="0">
                <a:latin typeface="Calibri" panose="020F0502020204030204" pitchFamily="34" charset="0"/>
                <a:ea typeface="Calibri" panose="020F0502020204030204" pitchFamily="34" charset="0"/>
                <a:cs typeface="Times New Roman" panose="02020603050405020304" pitchFamily="18" charset="0"/>
              </a:rPr>
              <a:t>:</a:t>
            </a:r>
            <a:r>
              <a:rPr lang="fr-FR" dirty="0">
                <a:effectLst/>
                <a:latin typeface="Bookman Old Style" panose="02050604050505020204" pitchFamily="18" charset="0"/>
                <a:ea typeface="Calibri" panose="020F0502020204030204" pitchFamily="34" charset="0"/>
                <a:cs typeface="Times New Roman" panose="02020603050405020304" pitchFamily="18" charset="0"/>
              </a:rPr>
              <a:t>10565 habitants </a:t>
            </a:r>
            <a:r>
              <a:rPr lang="fr-FR"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2 sièges</a:t>
            </a:r>
          </a:p>
          <a:p>
            <a:pPr>
              <a:spcBef>
                <a:spcPts val="900"/>
              </a:spcBef>
              <a:spcAft>
                <a:spcPts val="900"/>
              </a:spcAft>
            </a:pPr>
            <a:r>
              <a:rPr lang="fr-FR" dirty="0">
                <a:latin typeface="Bookman Old Style" panose="02050604050505020204" pitchFamily="18" charset="0"/>
                <a:ea typeface="Calibri" panose="020F0502020204030204" pitchFamily="34" charset="0"/>
                <a:cs typeface="Times New Roman" panose="02020603050405020304" pitchFamily="18" charset="0"/>
              </a:rPr>
              <a:t>Désirade:</a:t>
            </a:r>
            <a:r>
              <a:rPr lang="fr-FR" dirty="0">
                <a:effectLst/>
                <a:latin typeface="Bookman Old Style" panose="02050604050505020204" pitchFamily="18" charset="0"/>
                <a:ea typeface="Calibri" panose="020F0502020204030204" pitchFamily="34" charset="0"/>
                <a:cs typeface="Times New Roman" panose="02020603050405020304" pitchFamily="18" charset="0"/>
              </a:rPr>
              <a:t>1390 habitants </a:t>
            </a:r>
            <a:r>
              <a:rPr lang="fr-FR"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1siège</a:t>
            </a:r>
          </a:p>
          <a:p>
            <a:pPr>
              <a:spcBef>
                <a:spcPts val="900"/>
              </a:spcBef>
              <a:spcAft>
                <a:spcPts val="900"/>
              </a:spcAft>
            </a:pPr>
            <a:r>
              <a:rPr lang="fr-FR" dirty="0">
                <a:effectLst/>
                <a:latin typeface="Bookman Old Style" panose="02050604050505020204" pitchFamily="18" charset="0"/>
                <a:ea typeface="Calibri" panose="020F0502020204030204" pitchFamily="34" charset="0"/>
                <a:cs typeface="Times New Roman" panose="02020603050405020304" pitchFamily="18" charset="0"/>
              </a:rPr>
              <a:t>Terre de Haut:1490 habitants </a:t>
            </a:r>
            <a:r>
              <a:rPr lang="fr-FR"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1 siège</a:t>
            </a:r>
          </a:p>
          <a:p>
            <a:pPr>
              <a:spcBef>
                <a:spcPts val="900"/>
              </a:spcBef>
              <a:spcAft>
                <a:spcPts val="900"/>
              </a:spcAft>
            </a:pPr>
            <a:r>
              <a:rPr lang="fr-FR" dirty="0">
                <a:effectLst/>
                <a:latin typeface="Bookman Old Style" panose="02050604050505020204" pitchFamily="18" charset="0"/>
                <a:ea typeface="Calibri" panose="020F0502020204030204" pitchFamily="34" charset="0"/>
                <a:cs typeface="Times New Roman" panose="02020603050405020304" pitchFamily="18" charset="0"/>
              </a:rPr>
              <a:t>Terre de Bas : 895 habitants </a:t>
            </a:r>
            <a:r>
              <a:rPr lang="fr-FR"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1siège</a:t>
            </a:r>
          </a:p>
          <a:p>
            <a:pPr>
              <a:spcBef>
                <a:spcPts val="900"/>
              </a:spcBef>
              <a:spcAft>
                <a:spcPts val="900"/>
              </a:spcAft>
            </a:pPr>
            <a:r>
              <a:rPr lang="fr-FR" dirty="0">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Total:5 sièges</a:t>
            </a:r>
            <a:endParaRPr lang="fr-FR"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20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1618E-74E2-232D-B44F-A9298047D404}"/>
              </a:ext>
            </a:extLst>
          </p:cNvPr>
          <p:cNvSpPr>
            <a:spLocks noGrp="1"/>
          </p:cNvSpPr>
          <p:nvPr>
            <p:ph type="title"/>
          </p:nvPr>
        </p:nvSpPr>
        <p:spPr/>
        <p:txBody>
          <a:bodyPr/>
          <a:lstStyle/>
          <a:p>
            <a:r>
              <a:rPr lang="fr-GP" b="1" dirty="0">
                <a:solidFill>
                  <a:schemeClr val="accent6">
                    <a:lumMod val="75000"/>
                  </a:schemeClr>
                </a:solidFill>
              </a:rPr>
              <a:t>Conclusion</a:t>
            </a:r>
          </a:p>
        </p:txBody>
      </p:sp>
      <p:sp>
        <p:nvSpPr>
          <p:cNvPr id="3" name="Espace réservé du contenu 2">
            <a:extLst>
              <a:ext uri="{FF2B5EF4-FFF2-40B4-BE49-F238E27FC236}">
                <a16:creationId xmlns:a16="http://schemas.microsoft.com/office/drawing/2014/main" id="{B76000C8-7996-6DC4-B794-C61B512F5063}"/>
              </a:ext>
            </a:extLst>
          </p:cNvPr>
          <p:cNvSpPr>
            <a:spLocks noGrp="1"/>
          </p:cNvSpPr>
          <p:nvPr>
            <p:ph idx="1"/>
          </p:nvPr>
        </p:nvSpPr>
        <p:spPr/>
        <p:txBody>
          <a:bodyPr>
            <a:normAutofit/>
          </a:bodyPr>
          <a:lstStyle/>
          <a:p>
            <a:pPr algn="just"/>
            <a:r>
              <a:rPr lang="fr-FR" dirty="0">
                <a:effectLst/>
                <a:latin typeface="Calibri" panose="020F0502020204030204" pitchFamily="34" charset="0"/>
                <a:ea typeface="Calibri" panose="020F0502020204030204" pitchFamily="34" charset="0"/>
                <a:cs typeface="Times New Roman" panose="02020603050405020304" pitchFamily="18" charset="0"/>
              </a:rPr>
              <a:t> </a:t>
            </a:r>
            <a:r>
              <a:rPr lang="fr-FR" i="1" dirty="0">
                <a:latin typeface="Calibri" panose="020F0502020204030204" pitchFamily="34" charset="0"/>
                <a:ea typeface="Calibri" panose="020F0502020204030204" pitchFamily="34" charset="0"/>
                <a:cs typeface="Times New Roman" panose="02020603050405020304" pitchFamily="18" charset="0"/>
              </a:rPr>
              <a:t>T</a:t>
            </a:r>
            <a:r>
              <a:rPr lang="fr-FR" i="1" dirty="0">
                <a:effectLst/>
                <a:latin typeface="Calibri" panose="020F0502020204030204" pitchFamily="34" charset="0"/>
                <a:ea typeface="Calibri" panose="020F0502020204030204" pitchFamily="34" charset="0"/>
                <a:cs typeface="Times New Roman" panose="02020603050405020304" pitchFamily="18" charset="0"/>
              </a:rPr>
              <a:t>raduire politiquement à la fois l’unité et la diversité du pays</a:t>
            </a:r>
          </a:p>
          <a:p>
            <a:pPr marL="0" indent="0">
              <a:buNone/>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i="1" dirty="0">
                <a:latin typeface="Calibri" panose="020F0502020204030204" pitchFamily="34" charset="0"/>
                <a:ea typeface="Calibri" panose="020F0502020204030204" pitchFamily="34" charset="0"/>
                <a:cs typeface="Times New Roman" panose="02020603050405020304" pitchFamily="18" charset="0"/>
              </a:rPr>
              <a:t>Assurer l’égalité démocratique et l’équité territoriale dans </a:t>
            </a:r>
            <a:r>
              <a:rPr lang="fr-FR" i="1" dirty="0">
                <a:effectLst/>
                <a:latin typeface="Calibri" panose="020F0502020204030204" pitchFamily="34" charset="0"/>
                <a:ea typeface="Calibri" panose="020F0502020204030204" pitchFamily="34" charset="0"/>
                <a:cs typeface="Times New Roman" panose="02020603050405020304" pitchFamily="18" charset="0"/>
              </a:rPr>
              <a:t>un archipel composé de territoires divers formant néanmoins un ensemble avec une forte identité partagée par ces territoires</a:t>
            </a:r>
            <a:r>
              <a:rPr lang="fr-GP" i="1" dirty="0">
                <a:effectLst/>
              </a:rPr>
              <a:t> </a:t>
            </a:r>
            <a:endParaRPr lang="fr-GP" i="1" dirty="0"/>
          </a:p>
        </p:txBody>
      </p:sp>
    </p:spTree>
    <p:extLst>
      <p:ext uri="{BB962C8B-B14F-4D97-AF65-F5344CB8AC3E}">
        <p14:creationId xmlns:p14="http://schemas.microsoft.com/office/powerpoint/2010/main" val="118190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13105"/>
            <a:ext cx="7772400" cy="1470025"/>
          </a:xfrm>
        </p:spPr>
        <p:txBody>
          <a:bodyPr/>
          <a:lstStyle/>
          <a:p>
            <a:r>
              <a:rPr lang="fr-FR" b="1" dirty="0"/>
              <a:t>L’évolution statutaire de la Guadeloupe</a:t>
            </a:r>
          </a:p>
        </p:txBody>
      </p:sp>
      <p:sp>
        <p:nvSpPr>
          <p:cNvPr id="3" name="Sous-titre 2"/>
          <p:cNvSpPr>
            <a:spLocks noGrp="1"/>
          </p:cNvSpPr>
          <p:nvPr>
            <p:ph type="subTitle" idx="1"/>
          </p:nvPr>
        </p:nvSpPr>
        <p:spPr>
          <a:xfrm>
            <a:off x="1371600" y="2450466"/>
            <a:ext cx="6400800" cy="2224405"/>
          </a:xfrm>
        </p:spPr>
        <p:txBody>
          <a:bodyPr>
            <a:normAutofit fontScale="92500" lnSpcReduction="10000"/>
          </a:bodyPr>
          <a:lstStyle/>
          <a:p>
            <a:r>
              <a:rPr lang="fr-FR" sz="4000" b="1" dirty="0">
                <a:solidFill>
                  <a:srgbClr val="FFC000"/>
                </a:solidFill>
              </a:rPr>
              <a:t>L’organisation institutionnelle: </a:t>
            </a:r>
          </a:p>
          <a:p>
            <a:r>
              <a:rPr lang="fr-FR" b="1" dirty="0">
                <a:solidFill>
                  <a:schemeClr val="tx1"/>
                </a:solidFill>
              </a:rPr>
              <a:t>Fred Réno</a:t>
            </a:r>
          </a:p>
          <a:p>
            <a:r>
              <a:rPr lang="fr-FR" sz="2800" b="1" dirty="0">
                <a:solidFill>
                  <a:schemeClr val="tx1"/>
                </a:solidFill>
              </a:rPr>
              <a:t>XIX Congrès des élus de Guadeloupe</a:t>
            </a:r>
          </a:p>
          <a:p>
            <a:r>
              <a:rPr lang="fr-FR" sz="2000" b="1" dirty="0">
                <a:solidFill>
                  <a:schemeClr val="tx1"/>
                </a:solidFill>
              </a:rPr>
              <a:t>17 juin 2025</a:t>
            </a:r>
          </a:p>
          <a:p>
            <a:r>
              <a:rPr lang="fr-FR" sz="2000" b="1" dirty="0">
                <a:solidFill>
                  <a:schemeClr val="tx1"/>
                </a:solidFill>
              </a:rPr>
              <a:t>fredreno7@gmail.com</a:t>
            </a:r>
          </a:p>
          <a:p>
            <a:endParaRPr lang="fr-FR" b="1" dirty="0">
              <a:solidFill>
                <a:schemeClr val="tx1"/>
              </a:solidFill>
            </a:endParaRPr>
          </a:p>
        </p:txBody>
      </p:sp>
      <p:sp>
        <p:nvSpPr>
          <p:cNvPr id="4" name="ZoneTexte 3">
            <a:extLst>
              <a:ext uri="{FF2B5EF4-FFF2-40B4-BE49-F238E27FC236}">
                <a16:creationId xmlns:a16="http://schemas.microsoft.com/office/drawing/2014/main" id="{BC3BB533-E472-38A2-22F3-2E6BE028286B}"/>
              </a:ext>
            </a:extLst>
          </p:cNvPr>
          <p:cNvSpPr txBox="1"/>
          <p:nvPr/>
        </p:nvSpPr>
        <p:spPr>
          <a:xfrm>
            <a:off x="2446020" y="4857750"/>
            <a:ext cx="5280660" cy="1600438"/>
          </a:xfrm>
          <a:prstGeom prst="rect">
            <a:avLst/>
          </a:prstGeom>
          <a:noFill/>
        </p:spPr>
        <p:txBody>
          <a:bodyPr wrap="square" rtlCol="0">
            <a:spAutoFit/>
          </a:bodyPr>
          <a:lstStyle/>
          <a:p>
            <a:pPr algn="ctr"/>
            <a:r>
              <a:rPr lang="fr-GP" sz="5400" i="1" dirty="0"/>
              <a:t>Merci</a:t>
            </a:r>
          </a:p>
          <a:p>
            <a:pPr algn="ctr"/>
            <a:endParaRPr lang="fr-GP" sz="4400" i="1" dirty="0"/>
          </a:p>
        </p:txBody>
      </p:sp>
      <p:pic>
        <p:nvPicPr>
          <p:cNvPr id="6" name="Image 5">
            <a:extLst>
              <a:ext uri="{FF2B5EF4-FFF2-40B4-BE49-F238E27FC236}">
                <a16:creationId xmlns:a16="http://schemas.microsoft.com/office/drawing/2014/main" id="{36EE2623-5BD5-498A-12A6-B6A5DE209716}"/>
              </a:ext>
            </a:extLst>
          </p:cNvPr>
          <p:cNvPicPr>
            <a:picLocks noChangeAspect="1"/>
          </p:cNvPicPr>
          <p:nvPr/>
        </p:nvPicPr>
        <p:blipFill>
          <a:blip r:embed="rId2"/>
          <a:stretch>
            <a:fillRect/>
          </a:stretch>
        </p:blipFill>
        <p:spPr>
          <a:xfrm>
            <a:off x="5783580" y="4114801"/>
            <a:ext cx="651510" cy="651510"/>
          </a:xfrm>
          <a:prstGeom prst="rect">
            <a:avLst/>
          </a:prstGeom>
        </p:spPr>
      </p:pic>
    </p:spTree>
    <p:extLst>
      <p:ext uri="{BB962C8B-B14F-4D97-AF65-F5344CB8AC3E}">
        <p14:creationId xmlns:p14="http://schemas.microsoft.com/office/powerpoint/2010/main" val="197999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F286B-9A54-0E60-93F9-4567DB45773C}"/>
              </a:ext>
            </a:extLst>
          </p:cNvPr>
          <p:cNvSpPr>
            <a:spLocks noGrp="1"/>
          </p:cNvSpPr>
          <p:nvPr>
            <p:ph type="title"/>
          </p:nvPr>
        </p:nvSpPr>
        <p:spPr>
          <a:xfrm>
            <a:off x="66187" y="1722430"/>
            <a:ext cx="2691795" cy="3345872"/>
          </a:xfrm>
        </p:spPr>
        <p:txBody>
          <a:bodyPr>
            <a:normAutofit/>
          </a:bodyPr>
          <a:lstStyle/>
          <a:p>
            <a:pPr>
              <a:lnSpc>
                <a:spcPct val="100000"/>
              </a:lnSpc>
            </a:pPr>
            <a:r>
              <a:rPr lang="fr-FR" sz="2400" b="1" dirty="0">
                <a:solidFill>
                  <a:schemeClr val="accent6">
                    <a:lumMod val="75000"/>
                  </a:schemeClr>
                </a:solidFill>
                <a:latin typeface="Calibri" panose="020F0502020204030204" pitchFamily="34" charset="0"/>
                <a:ea typeface="Calibri" panose="020F0502020204030204" pitchFamily="34" charset="0"/>
              </a:rPr>
              <a:t>Les objectifs du changement politique proposé </a:t>
            </a:r>
            <a:endParaRPr lang="fr-GP" sz="2400" b="1"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0665B611-7E63-2EF1-62B4-F21B2DF69A7F}"/>
              </a:ext>
            </a:extLst>
          </p:cNvPr>
          <p:cNvSpPr>
            <a:spLocks noGrp="1"/>
          </p:cNvSpPr>
          <p:nvPr>
            <p:ph idx="1"/>
          </p:nvPr>
        </p:nvSpPr>
        <p:spPr>
          <a:xfrm>
            <a:off x="2538236" y="1300759"/>
            <a:ext cx="6162387" cy="4189214"/>
          </a:xfrm>
        </p:spPr>
        <p:txBody>
          <a:bodyPr anchor="ctr">
            <a:normAutofit/>
          </a:bodyPr>
          <a:lstStyle/>
          <a:p>
            <a:pPr marL="0" indent="0" algn="just">
              <a:buNone/>
            </a:pPr>
            <a:r>
              <a:rPr lang="fr-FR" sz="2400" dirty="0">
                <a:latin typeface="Calibri" panose="020F0502020204030204" pitchFamily="34" charset="0"/>
                <a:ea typeface="Calibri" panose="020F0502020204030204" pitchFamily="34" charset="0"/>
              </a:rPr>
              <a:t>Dans le rapport au congrès de mai 2024 qui a précédé les résolutions du 18ème congrès, l</a:t>
            </a:r>
            <a:r>
              <a:rPr lang="fr-GP" sz="2400" dirty="0">
                <a:latin typeface="Calibri" panose="020F0502020204030204" pitchFamily="34" charset="0"/>
                <a:ea typeface="Calibri" panose="020F0502020204030204" pitchFamily="34" charset="0"/>
              </a:rPr>
              <a:t>a vocation de l’évolution institutionnelle envisagée est de</a:t>
            </a:r>
            <a:r>
              <a:rPr lang="fr-FR" sz="2400" dirty="0">
                <a:latin typeface="Calibri" panose="020F0502020204030204" pitchFamily="34" charset="0"/>
                <a:ea typeface="Calibri" panose="020F0502020204030204" pitchFamily="34" charset="0"/>
              </a:rPr>
              <a:t> :</a:t>
            </a:r>
            <a:endParaRPr lang="fr-GP" sz="2400" dirty="0">
              <a:latin typeface="Calibri" panose="020F0502020204030204" pitchFamily="34" charset="0"/>
              <a:ea typeface="Calibri" panose="020F0502020204030204" pitchFamily="34" charset="0"/>
            </a:endParaRPr>
          </a:p>
          <a:p>
            <a:pPr marL="0" indent="0" algn="just">
              <a:buNone/>
            </a:pPr>
            <a:r>
              <a:rPr lang="fr-GP" sz="2400" dirty="0">
                <a:latin typeface="Calibri" panose="020F0502020204030204" pitchFamily="34" charset="0"/>
                <a:ea typeface="Calibri" panose="020F0502020204030204" pitchFamily="34" charset="0"/>
              </a:rPr>
              <a:t> </a:t>
            </a:r>
            <a:r>
              <a:rPr lang="fr-FR" sz="2400" dirty="0">
                <a:latin typeface="Calibri" panose="020F0502020204030204" pitchFamily="34" charset="0"/>
                <a:ea typeface="Calibri" panose="020F0502020204030204" pitchFamily="34" charset="0"/>
              </a:rPr>
              <a:t>« </a:t>
            </a:r>
            <a:r>
              <a:rPr lang="fr-GP" sz="2400" b="1" dirty="0">
                <a:solidFill>
                  <a:schemeClr val="tx1">
                    <a:lumMod val="65000"/>
                    <a:lumOff val="35000"/>
                  </a:schemeClr>
                </a:solidFill>
                <a:latin typeface="Calibri" panose="020F0502020204030204" pitchFamily="34" charset="0"/>
                <a:ea typeface="Calibri" panose="020F0502020204030204" pitchFamily="34" charset="0"/>
              </a:rPr>
              <a:t>cheminer vers une organisation institutionnelle et un périmètre de compétences fondés sur une plus grande domiciliation locale du pouvoir de décision dans les domaines identifiés comme étant essentiels au développement de l’archipel </a:t>
            </a:r>
            <a:r>
              <a:rPr lang="fr-FR" sz="2400" dirty="0">
                <a:solidFill>
                  <a:schemeClr val="tx1">
                    <a:lumMod val="65000"/>
                    <a:lumOff val="35000"/>
                  </a:schemeClr>
                </a:solidFill>
                <a:latin typeface="Calibri" panose="020F0502020204030204" pitchFamily="34" charset="0"/>
                <a:ea typeface="Calibri" panose="020F0502020204030204" pitchFamily="34" charset="0"/>
              </a:rPr>
              <a:t> </a:t>
            </a:r>
            <a:r>
              <a:rPr lang="fr-FR" sz="2400" dirty="0">
                <a:latin typeface="Calibri" panose="020F0502020204030204" pitchFamily="34" charset="0"/>
                <a:ea typeface="Calibri" panose="020F0502020204030204" pitchFamily="34" charset="0"/>
              </a:rPr>
              <a:t>».</a:t>
            </a:r>
            <a:r>
              <a:rPr lang="fr-GP" sz="2400" dirty="0"/>
              <a:t> </a:t>
            </a:r>
          </a:p>
        </p:txBody>
      </p:sp>
    </p:spTree>
    <p:extLst>
      <p:ext uri="{BB962C8B-B14F-4D97-AF65-F5344CB8AC3E}">
        <p14:creationId xmlns:p14="http://schemas.microsoft.com/office/powerpoint/2010/main" val="321479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6048D-F3A2-CF3C-BC3D-8B2D73C104A1}"/>
              </a:ext>
            </a:extLst>
          </p:cNvPr>
          <p:cNvSpPr>
            <a:spLocks noGrp="1"/>
          </p:cNvSpPr>
          <p:nvPr>
            <p:ph type="title"/>
          </p:nvPr>
        </p:nvSpPr>
        <p:spPr>
          <a:xfrm>
            <a:off x="99074" y="1756064"/>
            <a:ext cx="3125453" cy="3345872"/>
          </a:xfrm>
        </p:spPr>
        <p:txBody>
          <a:bodyPr>
            <a:normAutofit/>
          </a:bodyPr>
          <a:lstStyle/>
          <a:p>
            <a:pPr>
              <a:spcBef>
                <a:spcPts val="900"/>
              </a:spcBef>
              <a:spcAft>
                <a:spcPts val="900"/>
              </a:spcAft>
            </a:pPr>
            <a:r>
              <a:rPr lang="fr-GP" sz="2400" b="1" dirty="0">
                <a:solidFill>
                  <a:schemeClr val="accent6">
                    <a:lumMod val="75000"/>
                  </a:schemeClr>
                </a:solidFill>
                <a:latin typeface="+mn-lt"/>
              </a:rPr>
              <a:t>Un 18</a:t>
            </a:r>
            <a:r>
              <a:rPr lang="fr-GP" sz="2400" b="1" baseline="30000" dirty="0">
                <a:solidFill>
                  <a:schemeClr val="accent6">
                    <a:lumMod val="75000"/>
                  </a:schemeClr>
                </a:solidFill>
                <a:latin typeface="+mn-lt"/>
              </a:rPr>
              <a:t>éme</a:t>
            </a:r>
            <a:r>
              <a:rPr lang="fr-GP" sz="2400" b="1" dirty="0">
                <a:solidFill>
                  <a:schemeClr val="accent6">
                    <a:lumMod val="75000"/>
                  </a:schemeClr>
                </a:solidFill>
                <a:latin typeface="+mn-lt"/>
              </a:rPr>
              <a:t> congrès favorable à une évolution statutaire</a:t>
            </a:r>
          </a:p>
        </p:txBody>
      </p:sp>
      <p:sp>
        <p:nvSpPr>
          <p:cNvPr id="3" name="Espace réservé du contenu 2">
            <a:extLst>
              <a:ext uri="{FF2B5EF4-FFF2-40B4-BE49-F238E27FC236}">
                <a16:creationId xmlns:a16="http://schemas.microsoft.com/office/drawing/2014/main" id="{9B7D7044-0354-39DD-90F9-96A4EB8144EF}"/>
              </a:ext>
            </a:extLst>
          </p:cNvPr>
          <p:cNvSpPr>
            <a:spLocks noGrp="1"/>
          </p:cNvSpPr>
          <p:nvPr>
            <p:ph idx="1"/>
          </p:nvPr>
        </p:nvSpPr>
        <p:spPr>
          <a:xfrm>
            <a:off x="2881627" y="1073707"/>
            <a:ext cx="5820399" cy="4189214"/>
          </a:xfrm>
        </p:spPr>
        <p:txBody>
          <a:bodyPr anchor="ctr">
            <a:normAutofit fontScale="70000" lnSpcReduction="20000"/>
          </a:bodyPr>
          <a:lstStyle/>
          <a:p>
            <a:pPr marL="0" indent="0" algn="just">
              <a:spcBef>
                <a:spcPts val="900"/>
              </a:spcBef>
              <a:spcAft>
                <a:spcPts val="900"/>
              </a:spcAft>
              <a:buNone/>
            </a:pPr>
            <a:endParaRPr lang="fr-GP" sz="18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900"/>
              </a:spcBef>
              <a:spcAft>
                <a:spcPts val="900"/>
              </a:spcAft>
            </a:pPr>
            <a:r>
              <a:rPr lang="fr-FR" sz="2600" dirty="0">
                <a:solidFill>
                  <a:schemeClr val="tx1">
                    <a:lumMod val="85000"/>
                    <a:lumOff val="15000"/>
                  </a:schemeClr>
                </a:solidFill>
                <a:latin typeface="Calibri" panose="020F0502020204030204" pitchFamily="34" charset="0"/>
                <a:ea typeface="Calibri" panose="020F0502020204030204" pitchFamily="34" charset="0"/>
              </a:rPr>
              <a:t>Les résolutions du 18</a:t>
            </a:r>
            <a:r>
              <a:rPr lang="fr-FR" sz="2600" baseline="30000" dirty="0">
                <a:solidFill>
                  <a:schemeClr val="tx1">
                    <a:lumMod val="85000"/>
                    <a:lumOff val="15000"/>
                  </a:schemeClr>
                </a:solidFill>
                <a:latin typeface="Calibri" panose="020F0502020204030204" pitchFamily="34" charset="0"/>
                <a:ea typeface="Calibri" panose="020F0502020204030204" pitchFamily="34" charset="0"/>
              </a:rPr>
              <a:t>ème</a:t>
            </a:r>
            <a:r>
              <a:rPr lang="fr-FR" sz="2600" dirty="0">
                <a:solidFill>
                  <a:schemeClr val="tx1">
                    <a:lumMod val="85000"/>
                    <a:lumOff val="15000"/>
                  </a:schemeClr>
                </a:solidFill>
                <a:latin typeface="Calibri" panose="020F0502020204030204" pitchFamily="34" charset="0"/>
                <a:ea typeface="Calibri" panose="020F0502020204030204" pitchFamily="34" charset="0"/>
              </a:rPr>
              <a:t> congrès inscrivent désormais ce changement dans le cadre d’une </a:t>
            </a:r>
            <a:r>
              <a:rPr lang="fr-FR" sz="2600" b="1" dirty="0">
                <a:solidFill>
                  <a:schemeClr val="tx1">
                    <a:lumMod val="85000"/>
                    <a:lumOff val="15000"/>
                  </a:schemeClr>
                </a:solidFill>
                <a:latin typeface="Calibri" panose="020F0502020204030204" pitchFamily="34" charset="0"/>
                <a:ea typeface="Calibri" panose="020F0502020204030204" pitchFamily="34" charset="0"/>
              </a:rPr>
              <a:t>évolution statutaire</a:t>
            </a:r>
            <a:r>
              <a:rPr lang="fr-FR" sz="2600" dirty="0">
                <a:solidFill>
                  <a:schemeClr val="tx1">
                    <a:lumMod val="85000"/>
                    <a:lumOff val="15000"/>
                  </a:schemeClr>
                </a:solidFill>
                <a:latin typeface="Calibri" panose="020F0502020204030204" pitchFamily="34" charset="0"/>
                <a:ea typeface="Calibri" panose="020F0502020204030204" pitchFamily="34" charset="0"/>
              </a:rPr>
              <a:t>. </a:t>
            </a:r>
            <a:endParaRPr lang="fr-GP" sz="2600" dirty="0">
              <a:solidFill>
                <a:schemeClr val="tx1">
                  <a:lumMod val="85000"/>
                  <a:lumOff val="15000"/>
                </a:schemeClr>
              </a:solidFill>
              <a:latin typeface="Calibri" panose="020F0502020204030204" pitchFamily="34" charset="0"/>
              <a:ea typeface="Calibri" panose="020F0502020204030204" pitchFamily="34" charset="0"/>
            </a:endParaRPr>
          </a:p>
          <a:p>
            <a:pPr algn="just">
              <a:spcBef>
                <a:spcPts val="900"/>
              </a:spcBef>
              <a:spcAft>
                <a:spcPts val="900"/>
              </a:spcAft>
            </a:pPr>
            <a:r>
              <a:rPr lang="fr-FR" sz="260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Il s’agit de la création d’une collectivité territoriale reprenant les compétences des deux collectivités et en y ajoutant d’autres.</a:t>
            </a:r>
          </a:p>
          <a:p>
            <a:pPr algn="just">
              <a:spcBef>
                <a:spcPts val="900"/>
              </a:spcBef>
              <a:spcAft>
                <a:spcPts val="900"/>
              </a:spcAft>
            </a:pPr>
            <a:r>
              <a:rPr lang="fr-FR" sz="260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La nouvelle collectivité est dotée, d’un pouvoir de décision, </a:t>
            </a:r>
            <a:r>
              <a:rPr lang="fr-FR" sz="2600" b="1"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d’un réel pouvoir normatif local. </a:t>
            </a:r>
            <a:endParaRPr lang="fr-GP" sz="26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900"/>
              </a:spcBef>
              <a:spcAft>
                <a:spcPts val="900"/>
              </a:spcAft>
            </a:pPr>
            <a:r>
              <a:rPr lang="fr-FR" sz="2600" b="1"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C’est la première résolution du Congrès.</a:t>
            </a:r>
          </a:p>
          <a:p>
            <a:pPr algn="just">
              <a:spcBef>
                <a:spcPts val="900"/>
              </a:spcBef>
              <a:spcAft>
                <a:spcPts val="900"/>
              </a:spcAft>
            </a:pPr>
            <a:r>
              <a:rPr lang="fr-GP" sz="2600" b="1" dirty="0">
                <a:solidFill>
                  <a:schemeClr val="tx1">
                    <a:lumMod val="85000"/>
                    <a:lumOff val="15000"/>
                  </a:schemeClr>
                </a:solidFill>
              </a:rPr>
              <a:t>Quelles différences, quelles convergences avec l’avant-projet de loi organique présenté par la Région?</a:t>
            </a:r>
          </a:p>
        </p:txBody>
      </p:sp>
    </p:spTree>
    <p:extLst>
      <p:ext uri="{BB962C8B-B14F-4D97-AF65-F5344CB8AC3E}">
        <p14:creationId xmlns:p14="http://schemas.microsoft.com/office/powerpoint/2010/main" val="405658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706D1-23E1-4BD9-E3E7-0FCF02915C47}"/>
              </a:ext>
            </a:extLst>
          </p:cNvPr>
          <p:cNvSpPr>
            <a:spLocks noGrp="1"/>
          </p:cNvSpPr>
          <p:nvPr>
            <p:ph type="title"/>
          </p:nvPr>
        </p:nvSpPr>
        <p:spPr>
          <a:xfrm>
            <a:off x="119269" y="1722430"/>
            <a:ext cx="3125453" cy="3345872"/>
          </a:xfrm>
        </p:spPr>
        <p:txBody>
          <a:bodyPr>
            <a:normAutofit/>
          </a:bodyPr>
          <a:lstStyle/>
          <a:p>
            <a:r>
              <a:rPr lang="fr-GP" sz="2400" b="1" dirty="0">
                <a:solidFill>
                  <a:schemeClr val="accent6">
                    <a:lumMod val="75000"/>
                  </a:schemeClr>
                </a:solidFill>
                <a:latin typeface="+mn-lt"/>
              </a:rPr>
              <a:t>Projet d’évolution statutaire et</a:t>
            </a:r>
            <a:r>
              <a:rPr lang="fr-FR" sz="2400" b="1" dirty="0">
                <a:solidFill>
                  <a:schemeClr val="accent6">
                    <a:lumMod val="75000"/>
                  </a:schemeClr>
                </a:solidFill>
                <a:latin typeface="+mn-lt"/>
              </a:rPr>
              <a:t> </a:t>
            </a:r>
            <a:br>
              <a:rPr lang="fr-FR" sz="2400" b="1" dirty="0">
                <a:solidFill>
                  <a:schemeClr val="accent6">
                    <a:lumMod val="75000"/>
                  </a:schemeClr>
                </a:solidFill>
                <a:latin typeface="+mn-lt"/>
              </a:rPr>
            </a:br>
            <a:r>
              <a:rPr lang="fr-GP" sz="2400" b="1" dirty="0">
                <a:solidFill>
                  <a:schemeClr val="accent6">
                    <a:lumMod val="75000"/>
                  </a:schemeClr>
                </a:solidFill>
                <a:latin typeface="+mn-lt"/>
              </a:rPr>
              <a:t>avant-projet de loi</a:t>
            </a:r>
            <a:br>
              <a:rPr lang="fr-GP" sz="2400" b="1" dirty="0">
                <a:solidFill>
                  <a:schemeClr val="accent6">
                    <a:lumMod val="75000"/>
                  </a:schemeClr>
                </a:solidFill>
                <a:latin typeface="+mn-lt"/>
              </a:rPr>
            </a:br>
            <a:r>
              <a:rPr lang="fr-GP" sz="2400" b="1" dirty="0">
                <a:solidFill>
                  <a:schemeClr val="accent6">
                    <a:lumMod val="75000"/>
                  </a:schemeClr>
                </a:solidFill>
                <a:latin typeface="+mn-lt"/>
              </a:rPr>
              <a:t>organique relatif à l’évolution institutionnelle</a:t>
            </a:r>
          </a:p>
        </p:txBody>
      </p:sp>
      <p:sp>
        <p:nvSpPr>
          <p:cNvPr id="3" name="Espace réservé du contenu 2">
            <a:extLst>
              <a:ext uri="{FF2B5EF4-FFF2-40B4-BE49-F238E27FC236}">
                <a16:creationId xmlns:a16="http://schemas.microsoft.com/office/drawing/2014/main" id="{3A3B48A8-51A1-F764-D538-D905119B265F}"/>
              </a:ext>
            </a:extLst>
          </p:cNvPr>
          <p:cNvSpPr>
            <a:spLocks noGrp="1"/>
          </p:cNvSpPr>
          <p:nvPr>
            <p:ph idx="1"/>
          </p:nvPr>
        </p:nvSpPr>
        <p:spPr>
          <a:xfrm>
            <a:off x="3143250" y="697230"/>
            <a:ext cx="5881482" cy="5417820"/>
          </a:xfrm>
        </p:spPr>
        <p:txBody>
          <a:bodyPr anchor="ctr">
            <a:noAutofit/>
          </a:bodyPr>
          <a:lstStyle/>
          <a:p>
            <a:pPr marL="0" indent="0">
              <a:lnSpc>
                <a:spcPct val="110000"/>
              </a:lnSpc>
              <a:spcBef>
                <a:spcPts val="900"/>
              </a:spcBef>
              <a:spcAft>
                <a:spcPts val="900"/>
              </a:spcAft>
              <a:buNone/>
            </a:pPr>
            <a:r>
              <a:rPr lang="fr-GP" sz="2400" dirty="0"/>
              <a:t>Les deux démarches concernent le </a:t>
            </a:r>
            <a:r>
              <a:rPr lang="fr-GP" sz="2400" b="1" dirty="0"/>
              <a:t>changement politique </a:t>
            </a:r>
            <a:r>
              <a:rPr lang="fr-GP" sz="2400" dirty="0"/>
              <a:t>en Guadeloupe et peuvent être comparées sur:</a:t>
            </a:r>
          </a:p>
          <a:p>
            <a:pPr marL="639366" indent="-178594">
              <a:lnSpc>
                <a:spcPct val="110000"/>
              </a:lnSpc>
              <a:spcBef>
                <a:spcPts val="900"/>
              </a:spcBef>
              <a:spcAft>
                <a:spcPts val="900"/>
              </a:spcAft>
              <a:buFont typeface="Police système Courant"/>
              <a:buChar char="-"/>
            </a:pPr>
            <a:r>
              <a:rPr lang="fr-GP" sz="2400" dirty="0"/>
              <a:t>La nature juridique et la méthode utilisée</a:t>
            </a:r>
          </a:p>
          <a:p>
            <a:pPr marL="639366" indent="-178594">
              <a:lnSpc>
                <a:spcPct val="110000"/>
              </a:lnSpc>
              <a:spcBef>
                <a:spcPts val="900"/>
              </a:spcBef>
              <a:spcAft>
                <a:spcPts val="900"/>
              </a:spcAft>
              <a:buFont typeface="Police système Courant"/>
              <a:buChar char="-"/>
            </a:pPr>
            <a:r>
              <a:rPr lang="fr-FR" sz="2400" dirty="0">
                <a:latin typeface="Calibri" panose="020F0502020204030204" pitchFamily="34" charset="0"/>
                <a:ea typeface="Calibri" panose="020F0502020204030204" pitchFamily="34" charset="0"/>
              </a:rPr>
              <a:t>Les objectifs, </a:t>
            </a:r>
          </a:p>
          <a:p>
            <a:pPr marL="639366" indent="-178594">
              <a:lnSpc>
                <a:spcPct val="110000"/>
              </a:lnSpc>
              <a:spcBef>
                <a:spcPts val="900"/>
              </a:spcBef>
              <a:spcAft>
                <a:spcPts val="900"/>
              </a:spcAft>
              <a:buFont typeface="Police système Courant"/>
              <a:buChar char="-"/>
            </a:pPr>
            <a:r>
              <a:rPr lang="fr-FR" sz="2400" dirty="0">
                <a:latin typeface="Calibri" panose="020F0502020204030204" pitchFamily="34" charset="0"/>
                <a:ea typeface="Calibri" panose="020F0502020204030204" pitchFamily="34" charset="0"/>
              </a:rPr>
              <a:t>Le cadre juridique, </a:t>
            </a:r>
          </a:p>
          <a:p>
            <a:pPr marL="639366" indent="-178594">
              <a:lnSpc>
                <a:spcPct val="110000"/>
              </a:lnSpc>
              <a:spcBef>
                <a:spcPts val="900"/>
              </a:spcBef>
              <a:spcAft>
                <a:spcPts val="900"/>
              </a:spcAft>
              <a:buFont typeface="Police système Courant"/>
              <a:buChar char="-"/>
            </a:pPr>
            <a:r>
              <a:rPr lang="fr-FR" sz="2400" dirty="0">
                <a:latin typeface="Calibri" panose="020F0502020204030204" pitchFamily="34" charset="0"/>
                <a:ea typeface="Calibri" panose="020F0502020204030204" pitchFamily="34" charset="0"/>
              </a:rPr>
              <a:t>L’architecture institutionnelle, </a:t>
            </a:r>
          </a:p>
          <a:p>
            <a:pPr marL="639366" indent="-178594">
              <a:lnSpc>
                <a:spcPct val="110000"/>
              </a:lnSpc>
              <a:spcBef>
                <a:spcPts val="900"/>
              </a:spcBef>
              <a:spcAft>
                <a:spcPts val="900"/>
              </a:spcAft>
              <a:buFont typeface="Police système Courant"/>
              <a:buChar char="-"/>
            </a:pPr>
            <a:r>
              <a:rPr lang="fr-FR" sz="2400" dirty="0">
                <a:latin typeface="Calibri" panose="020F0502020204030204" pitchFamily="34" charset="0"/>
                <a:ea typeface="Calibri" panose="020F0502020204030204" pitchFamily="34" charset="0"/>
              </a:rPr>
              <a:t>Le mode de scrutin, </a:t>
            </a:r>
          </a:p>
          <a:p>
            <a:pPr marL="639366" indent="-178594">
              <a:lnSpc>
                <a:spcPct val="110000"/>
              </a:lnSpc>
              <a:spcBef>
                <a:spcPts val="900"/>
              </a:spcBef>
              <a:spcAft>
                <a:spcPts val="900"/>
              </a:spcAft>
              <a:buFont typeface="Police système Courant"/>
              <a:buChar char="-"/>
            </a:pPr>
            <a:r>
              <a:rPr lang="fr-FR" sz="2400" dirty="0">
                <a:latin typeface="Calibri" panose="020F0502020204030204" pitchFamily="34" charset="0"/>
                <a:ea typeface="Calibri" panose="020F0502020204030204" pitchFamily="34" charset="0"/>
              </a:rPr>
              <a:t>Les  compétences proposées.</a:t>
            </a:r>
            <a:r>
              <a:rPr lang="fr-GP" sz="2400" dirty="0"/>
              <a:t> </a:t>
            </a:r>
          </a:p>
        </p:txBody>
      </p:sp>
    </p:spTree>
    <p:extLst>
      <p:ext uri="{BB962C8B-B14F-4D97-AF65-F5344CB8AC3E}">
        <p14:creationId xmlns:p14="http://schemas.microsoft.com/office/powerpoint/2010/main" val="163450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8C476-CC48-4CC4-0639-191699DD2597}"/>
              </a:ext>
            </a:extLst>
          </p:cNvPr>
          <p:cNvSpPr>
            <a:spLocks noGrp="1"/>
          </p:cNvSpPr>
          <p:nvPr>
            <p:ph type="title"/>
          </p:nvPr>
        </p:nvSpPr>
        <p:spPr>
          <a:xfrm>
            <a:off x="203509" y="498862"/>
            <a:ext cx="8940491" cy="545771"/>
          </a:xfrm>
        </p:spPr>
        <p:txBody>
          <a:bodyPr>
            <a:noAutofit/>
          </a:bodyPr>
          <a:lstStyle/>
          <a:p>
            <a:pPr algn="ctr"/>
            <a:r>
              <a:rPr lang="fr-GP" sz="2700" b="1" dirty="0">
                <a:latin typeface="+mn-lt"/>
              </a:rPr>
              <a:t>Nature politique du changement : </a:t>
            </a:r>
            <a:r>
              <a:rPr lang="fr-GP" sz="2700" dirty="0">
                <a:latin typeface="+mn-lt"/>
              </a:rPr>
              <a:t>divergence ou imprécision? </a:t>
            </a:r>
          </a:p>
        </p:txBody>
      </p:sp>
      <p:sp>
        <p:nvSpPr>
          <p:cNvPr id="3" name="Espace réservé du texte 2">
            <a:extLst>
              <a:ext uri="{FF2B5EF4-FFF2-40B4-BE49-F238E27FC236}">
                <a16:creationId xmlns:a16="http://schemas.microsoft.com/office/drawing/2014/main" id="{06A4EBBE-40D7-5902-7044-9653BC064EC7}"/>
              </a:ext>
            </a:extLst>
          </p:cNvPr>
          <p:cNvSpPr>
            <a:spLocks noGrp="1"/>
          </p:cNvSpPr>
          <p:nvPr>
            <p:ph type="body" idx="1"/>
          </p:nvPr>
        </p:nvSpPr>
        <p:spPr>
          <a:xfrm>
            <a:off x="703660" y="1850777"/>
            <a:ext cx="3868340" cy="751154"/>
          </a:xfrm>
          <a:solidFill>
            <a:schemeClr val="accent2"/>
          </a:solidFill>
        </p:spPr>
        <p:txBody>
          <a:bodyPr>
            <a:normAutofit/>
          </a:bodyPr>
          <a:lstStyle/>
          <a:p>
            <a:pPr algn="ctr">
              <a:spcBef>
                <a:spcPts val="0"/>
              </a:spcBef>
            </a:pPr>
            <a:r>
              <a:rPr lang="fr-FR" dirty="0">
                <a:solidFill>
                  <a:schemeClr val="bg1"/>
                </a:solidFill>
              </a:rPr>
              <a:t>D</a:t>
            </a:r>
            <a:r>
              <a:rPr lang="fr-GP" dirty="0">
                <a:solidFill>
                  <a:schemeClr val="bg1"/>
                </a:solidFill>
              </a:rPr>
              <a:t>émarche du 18ème congrès</a:t>
            </a:r>
            <a:endParaRPr lang="fr-FR" dirty="0">
              <a:solidFill>
                <a:schemeClr val="bg1"/>
              </a:solidFill>
            </a:endParaRPr>
          </a:p>
          <a:p>
            <a:pPr algn="ctr">
              <a:spcBef>
                <a:spcPts val="0"/>
              </a:spcBef>
            </a:pPr>
            <a:endParaRPr lang="fr-FR" dirty="0">
              <a:solidFill>
                <a:schemeClr val="bg1"/>
              </a:solidFill>
            </a:endParaRPr>
          </a:p>
        </p:txBody>
      </p:sp>
      <p:sp>
        <p:nvSpPr>
          <p:cNvPr id="4" name="Espace réservé du contenu 3">
            <a:extLst>
              <a:ext uri="{FF2B5EF4-FFF2-40B4-BE49-F238E27FC236}">
                <a16:creationId xmlns:a16="http://schemas.microsoft.com/office/drawing/2014/main" id="{3F517989-99A6-F401-C643-758B26D88DB3}"/>
              </a:ext>
            </a:extLst>
          </p:cNvPr>
          <p:cNvSpPr>
            <a:spLocks noGrp="1"/>
          </p:cNvSpPr>
          <p:nvPr>
            <p:ph sz="half" idx="2"/>
          </p:nvPr>
        </p:nvSpPr>
        <p:spPr>
          <a:xfrm>
            <a:off x="604974" y="2743200"/>
            <a:ext cx="3868340" cy="3509010"/>
          </a:xfrm>
        </p:spPr>
        <p:txBody>
          <a:bodyPr>
            <a:normAutofit lnSpcReduction="10000"/>
          </a:bodyPr>
          <a:lstStyle/>
          <a:p>
            <a:pPr algn="just"/>
            <a:r>
              <a:rPr lang="fr-GP" sz="2000" dirty="0"/>
              <a:t>Nature du changement n’est pas officiellement signalé dans les résolutions du Congrès </a:t>
            </a:r>
          </a:p>
          <a:p>
            <a:pPr algn="just"/>
            <a:r>
              <a:rPr lang="fr-GP" sz="2000" dirty="0"/>
              <a:t>Apparait dans le rapport précédant ces résolutions</a:t>
            </a:r>
          </a:p>
          <a:p>
            <a:pPr algn="just"/>
            <a:r>
              <a:rPr lang="fr-FR" sz="2000" dirty="0">
                <a:latin typeface="Aptos" panose="020B0004020202020204" pitchFamily="34" charset="0"/>
                <a:ea typeface="Aptos" panose="020B0004020202020204" pitchFamily="34" charset="0"/>
                <a:cs typeface="Times New Roman" panose="02020603050405020304" pitchFamily="18" charset="0"/>
              </a:rPr>
              <a:t>« Cette instance, élargie récemment aux maires, est habilitée à formuler des </a:t>
            </a:r>
            <a:r>
              <a:rPr lang="fr-FR" sz="2000" b="1" dirty="0">
                <a:latin typeface="Aptos" panose="020B0004020202020204" pitchFamily="34" charset="0"/>
                <a:ea typeface="Aptos" panose="020B0004020202020204" pitchFamily="34" charset="0"/>
                <a:cs typeface="Times New Roman" panose="02020603050405020304" pitchFamily="18" charset="0"/>
              </a:rPr>
              <a:t>propositions d’évolution institutionnelle et statutaire </a:t>
            </a:r>
            <a:r>
              <a:rPr lang="fr-FR" sz="2000" dirty="0">
                <a:latin typeface="Aptos" panose="020B0004020202020204" pitchFamily="34" charset="0"/>
                <a:ea typeface="Aptos" panose="020B0004020202020204" pitchFamily="34" charset="0"/>
                <a:cs typeface="Times New Roman" panose="02020603050405020304" pitchFamily="18" charset="0"/>
              </a:rPr>
              <a:t>au Gouvernement »</a:t>
            </a:r>
            <a:r>
              <a:rPr lang="fr-GP" sz="2000" dirty="0"/>
              <a:t> </a:t>
            </a:r>
            <a:r>
              <a:rPr lang="fr-GP" sz="1500" dirty="0">
                <a:solidFill>
                  <a:schemeClr val="tx1">
                    <a:lumMod val="50000"/>
                    <a:lumOff val="50000"/>
                  </a:schemeClr>
                </a:solidFill>
              </a:rPr>
              <a:t>.</a:t>
            </a:r>
          </a:p>
          <a:p>
            <a:pPr algn="just"/>
            <a:endParaRPr lang="fr-GP" sz="1500" dirty="0">
              <a:solidFill>
                <a:schemeClr val="tx1">
                  <a:lumMod val="50000"/>
                  <a:lumOff val="50000"/>
                </a:schemeClr>
              </a:solidFill>
            </a:endParaRPr>
          </a:p>
          <a:p>
            <a:pPr algn="just"/>
            <a:endParaRPr lang="fr-GP" sz="1500" dirty="0">
              <a:solidFill>
                <a:schemeClr val="tx1">
                  <a:lumMod val="50000"/>
                  <a:lumOff val="50000"/>
                </a:schemeClr>
              </a:solidFill>
            </a:endParaRPr>
          </a:p>
        </p:txBody>
      </p:sp>
      <p:sp>
        <p:nvSpPr>
          <p:cNvPr id="5" name="Espace réservé du texte 4">
            <a:extLst>
              <a:ext uri="{FF2B5EF4-FFF2-40B4-BE49-F238E27FC236}">
                <a16:creationId xmlns:a16="http://schemas.microsoft.com/office/drawing/2014/main" id="{77508F54-2034-6FBC-CC37-012CFCDA4466}"/>
              </a:ext>
            </a:extLst>
          </p:cNvPr>
          <p:cNvSpPr>
            <a:spLocks noGrp="1"/>
          </p:cNvSpPr>
          <p:nvPr>
            <p:ph type="body" sz="quarter" idx="3"/>
          </p:nvPr>
        </p:nvSpPr>
        <p:spPr>
          <a:xfrm>
            <a:off x="4763124" y="1861412"/>
            <a:ext cx="3887391" cy="738444"/>
          </a:xfrm>
          <a:solidFill>
            <a:schemeClr val="accent2"/>
          </a:solidFill>
        </p:spPr>
        <p:txBody>
          <a:bodyPr>
            <a:normAutofit/>
          </a:bodyPr>
          <a:lstStyle/>
          <a:p>
            <a:pPr algn="ctr">
              <a:spcBef>
                <a:spcPts val="0"/>
              </a:spcBef>
            </a:pPr>
            <a:r>
              <a:rPr lang="fr-FR" dirty="0">
                <a:solidFill>
                  <a:schemeClr val="bg1"/>
                </a:solidFill>
              </a:rPr>
              <a:t>A</a:t>
            </a:r>
            <a:r>
              <a:rPr lang="fr-GP" dirty="0">
                <a:solidFill>
                  <a:schemeClr val="bg1"/>
                </a:solidFill>
              </a:rPr>
              <a:t>vant</a:t>
            </a:r>
            <a:r>
              <a:rPr lang="fr-GP">
                <a:solidFill>
                  <a:schemeClr val="bg1"/>
                </a:solidFill>
              </a:rPr>
              <a:t> </a:t>
            </a:r>
            <a:r>
              <a:rPr lang="fr-GP" dirty="0">
                <a:solidFill>
                  <a:schemeClr val="bg1"/>
                </a:solidFill>
              </a:rPr>
              <a:t>projet de </a:t>
            </a:r>
            <a:r>
              <a:rPr lang="fr-GP">
                <a:solidFill>
                  <a:schemeClr val="bg1"/>
                </a:solidFill>
              </a:rPr>
              <a:t>loi organique</a:t>
            </a:r>
            <a:endParaRPr lang="fr-FR" dirty="0">
              <a:solidFill>
                <a:schemeClr val="bg1"/>
              </a:solidFill>
            </a:endParaRPr>
          </a:p>
          <a:p>
            <a:pPr algn="ctr">
              <a:spcBef>
                <a:spcPts val="0"/>
              </a:spcBef>
            </a:pPr>
            <a:endParaRPr lang="fr-GP" dirty="0">
              <a:solidFill>
                <a:schemeClr val="bg1"/>
              </a:solidFill>
            </a:endParaRPr>
          </a:p>
        </p:txBody>
      </p:sp>
      <p:sp>
        <p:nvSpPr>
          <p:cNvPr id="6" name="Espace réservé du contenu 5">
            <a:extLst>
              <a:ext uri="{FF2B5EF4-FFF2-40B4-BE49-F238E27FC236}">
                <a16:creationId xmlns:a16="http://schemas.microsoft.com/office/drawing/2014/main" id="{460BEAFE-3FA1-DD8D-2271-B42ED6DEE81D}"/>
              </a:ext>
            </a:extLst>
          </p:cNvPr>
          <p:cNvSpPr>
            <a:spLocks noGrp="1"/>
          </p:cNvSpPr>
          <p:nvPr>
            <p:ph sz="quarter" idx="4"/>
          </p:nvPr>
        </p:nvSpPr>
        <p:spPr>
          <a:xfrm>
            <a:off x="4572000" y="2958761"/>
            <a:ext cx="4263390" cy="3007699"/>
          </a:xfrm>
        </p:spPr>
        <p:txBody>
          <a:bodyPr>
            <a:normAutofit lnSpcReduction="10000"/>
          </a:bodyPr>
          <a:lstStyle/>
          <a:p>
            <a:pPr algn="just"/>
            <a:r>
              <a:rPr lang="fr-FR" sz="2000" dirty="0">
                <a:latin typeface="Calibri" panose="020F0502020204030204" pitchFamily="34" charset="0"/>
                <a:ea typeface="Times New Roman" panose="02020603050405020304" pitchFamily="18" charset="0"/>
              </a:rPr>
              <a:t>«  </a:t>
            </a:r>
            <a:r>
              <a:rPr lang="fr-GP" sz="2000" dirty="0">
                <a:latin typeface="Calibri" panose="020F0502020204030204" pitchFamily="34" charset="0"/>
                <a:ea typeface="Times New Roman" panose="02020603050405020304" pitchFamily="18" charset="0"/>
              </a:rPr>
              <a:t>Nous avons travaillé à l’écriture de ce qui pourrait constituer la loi organique relative à l’organisation institutionnelle de la Guadeloupe.</a:t>
            </a:r>
            <a:r>
              <a:rPr lang="fr-FR" sz="2000" dirty="0">
                <a:latin typeface="Calibri" panose="020F0502020204030204" pitchFamily="34" charset="0"/>
                <a:ea typeface="Times New Roman" panose="02020603050405020304" pitchFamily="18" charset="0"/>
              </a:rPr>
              <a:t> »</a:t>
            </a:r>
            <a:endParaRPr lang="fr-GP" sz="2000" dirty="0">
              <a:latin typeface="Times New Roman" panose="02020603050405020304" pitchFamily="18" charset="0"/>
              <a:ea typeface="Times New Roman" panose="02020603050405020304" pitchFamily="18" charset="0"/>
            </a:endParaRPr>
          </a:p>
          <a:p>
            <a:pPr algn="just"/>
            <a:r>
              <a:rPr lang="fr-GP" sz="2000" b="1" dirty="0"/>
              <a:t>Pas d’évocation précise d’une évolution statutaire</a:t>
            </a:r>
          </a:p>
          <a:p>
            <a:pPr algn="just"/>
            <a:endParaRPr lang="fr-GP" sz="1800" dirty="0">
              <a:solidFill>
                <a:schemeClr val="tx1">
                  <a:lumMod val="50000"/>
                  <a:lumOff val="50000"/>
                </a:schemeClr>
              </a:solidFill>
            </a:endParaRPr>
          </a:p>
        </p:txBody>
      </p:sp>
    </p:spTree>
    <p:extLst>
      <p:ext uri="{BB962C8B-B14F-4D97-AF65-F5344CB8AC3E}">
        <p14:creationId xmlns:p14="http://schemas.microsoft.com/office/powerpoint/2010/main" val="24917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8C476-CC48-4CC4-0639-191699DD2597}"/>
              </a:ext>
            </a:extLst>
          </p:cNvPr>
          <p:cNvSpPr>
            <a:spLocks noGrp="1"/>
          </p:cNvSpPr>
          <p:nvPr>
            <p:ph type="title"/>
          </p:nvPr>
        </p:nvSpPr>
        <p:spPr>
          <a:xfrm>
            <a:off x="1" y="224542"/>
            <a:ext cx="9144000" cy="849878"/>
          </a:xfrm>
        </p:spPr>
        <p:txBody>
          <a:bodyPr>
            <a:noAutofit/>
          </a:bodyPr>
          <a:lstStyle/>
          <a:p>
            <a:r>
              <a:rPr lang="fr-GP" sz="2400" b="1" dirty="0">
                <a:latin typeface="+mn-lt"/>
              </a:rPr>
              <a:t>Les deux projets relèvent de la spécialité législative </a:t>
            </a:r>
            <a:br>
              <a:rPr lang="fr-GP" sz="2400" b="1" dirty="0">
                <a:latin typeface="+mn-lt"/>
              </a:rPr>
            </a:br>
            <a:r>
              <a:rPr lang="fr-GP" sz="2400" b="1" dirty="0">
                <a:latin typeface="+mn-lt"/>
              </a:rPr>
              <a:t>tout en maintenant des éléments importants de l’identité législative</a:t>
            </a:r>
          </a:p>
        </p:txBody>
      </p:sp>
      <p:sp>
        <p:nvSpPr>
          <p:cNvPr id="4" name="Espace réservé du contenu 3">
            <a:extLst>
              <a:ext uri="{FF2B5EF4-FFF2-40B4-BE49-F238E27FC236}">
                <a16:creationId xmlns:a16="http://schemas.microsoft.com/office/drawing/2014/main" id="{3F517989-99A6-F401-C643-758B26D88DB3}"/>
              </a:ext>
            </a:extLst>
          </p:cNvPr>
          <p:cNvSpPr>
            <a:spLocks noGrp="1"/>
          </p:cNvSpPr>
          <p:nvPr>
            <p:ph sz="half" idx="2"/>
          </p:nvPr>
        </p:nvSpPr>
        <p:spPr>
          <a:xfrm>
            <a:off x="627459" y="2274570"/>
            <a:ext cx="3944542" cy="3806190"/>
          </a:xfrm>
        </p:spPr>
        <p:txBody>
          <a:bodyPr>
            <a:normAutofit fontScale="85000" lnSpcReduction="20000"/>
          </a:bodyPr>
          <a:lstStyle/>
          <a:p>
            <a:pPr algn="just">
              <a:lnSpc>
                <a:spcPct val="100000"/>
              </a:lnSpc>
            </a:pPr>
            <a:endParaRPr lang="fr-GP" sz="1500" dirty="0"/>
          </a:p>
          <a:p>
            <a:pPr algn="just">
              <a:lnSpc>
                <a:spcPct val="100000"/>
              </a:lnSpc>
            </a:pPr>
            <a:r>
              <a:rPr lang="fr-FR" sz="2200" dirty="0">
                <a:ea typeface="Times New Roman" panose="02020603050405020304" pitchFamily="18" charset="0"/>
              </a:rPr>
              <a:t>La convergence est évidente. Sans se référer à l’article 74 explicitement avec la revendication d’un pouvoir normatif  autonome local.</a:t>
            </a:r>
          </a:p>
          <a:p>
            <a:pPr algn="just">
              <a:lnSpc>
                <a:spcPct val="100000"/>
              </a:lnSpc>
            </a:pPr>
            <a:r>
              <a:rPr lang="fr-FR" sz="2200" b="1" dirty="0">
                <a:solidFill>
                  <a:srgbClr val="0070C0"/>
                </a:solidFill>
                <a:ea typeface="Times New Roman" panose="02020603050405020304" pitchFamily="18" charset="0"/>
              </a:rPr>
              <a:t>La première résolution du congrès y renvoie </a:t>
            </a:r>
            <a:r>
              <a:rPr lang="fr-FR" sz="2200" dirty="0">
                <a:ea typeface="Times New Roman" panose="02020603050405020304" pitchFamily="18" charset="0"/>
              </a:rPr>
              <a:t>« Sous réserve de l'accord des Guadeloupéens dans le cadre d'une consultation référendaire, (les élus décident )</a:t>
            </a:r>
          </a:p>
          <a:p>
            <a:pPr algn="just">
              <a:lnSpc>
                <a:spcPct val="100000"/>
              </a:lnSpc>
            </a:pPr>
            <a:r>
              <a:rPr lang="fr-FR" sz="2200" dirty="0">
                <a:ea typeface="Times New Roman" panose="02020603050405020304" pitchFamily="18" charset="0"/>
              </a:rPr>
              <a:t>« De proposer que la Guadeloupe soit dotée d'un pouvoir normatif autonome local lui permettant d'élaborer ses propres normes… »</a:t>
            </a:r>
          </a:p>
          <a:p>
            <a:pPr algn="just">
              <a:lnSpc>
                <a:spcPct val="100000"/>
              </a:lnSpc>
            </a:pPr>
            <a:endParaRPr lang="fr-GP" sz="1500" dirty="0">
              <a:ea typeface="Times New Roman" panose="02020603050405020304" pitchFamily="18" charset="0"/>
            </a:endParaRPr>
          </a:p>
          <a:p>
            <a:pPr algn="just">
              <a:lnSpc>
                <a:spcPct val="100000"/>
              </a:lnSpc>
            </a:pPr>
            <a:endParaRPr lang="fr-GP" sz="1500" dirty="0"/>
          </a:p>
        </p:txBody>
      </p:sp>
      <p:sp>
        <p:nvSpPr>
          <p:cNvPr id="6" name="Espace réservé du contenu 5">
            <a:extLst>
              <a:ext uri="{FF2B5EF4-FFF2-40B4-BE49-F238E27FC236}">
                <a16:creationId xmlns:a16="http://schemas.microsoft.com/office/drawing/2014/main" id="{460BEAFE-3FA1-DD8D-2271-B42ED6DEE81D}"/>
              </a:ext>
            </a:extLst>
          </p:cNvPr>
          <p:cNvSpPr>
            <a:spLocks noGrp="1"/>
          </p:cNvSpPr>
          <p:nvPr>
            <p:ph sz="quarter" idx="4"/>
          </p:nvPr>
        </p:nvSpPr>
        <p:spPr>
          <a:xfrm>
            <a:off x="4629150" y="2393156"/>
            <a:ext cx="3887391" cy="2763441"/>
          </a:xfrm>
        </p:spPr>
        <p:txBody>
          <a:bodyPr>
            <a:normAutofit fontScale="85000" lnSpcReduction="20000"/>
          </a:bodyPr>
          <a:lstStyle/>
          <a:p>
            <a:pPr algn="just">
              <a:lnSpc>
                <a:spcPct val="100000"/>
              </a:lnSpc>
            </a:pPr>
            <a:endParaRPr lang="fr-FR" sz="1500" dirty="0">
              <a:solidFill>
                <a:srgbClr val="000000"/>
              </a:solidFill>
              <a:ea typeface="Times New Roman" panose="02020603050405020304" pitchFamily="18" charset="0"/>
            </a:endParaRPr>
          </a:p>
          <a:p>
            <a:pPr algn="just">
              <a:lnSpc>
                <a:spcPct val="100000"/>
              </a:lnSpc>
            </a:pPr>
            <a:r>
              <a:rPr lang="fr-GP" dirty="0"/>
              <a:t> </a:t>
            </a:r>
            <a:r>
              <a:rPr lang="fr-FR" dirty="0">
                <a:solidFill>
                  <a:srgbClr val="000000"/>
                </a:solidFill>
                <a:ea typeface="Times New Roman" panose="02020603050405020304" pitchFamily="18" charset="0"/>
              </a:rPr>
              <a:t>« </a:t>
            </a:r>
            <a:r>
              <a:rPr lang="fr-GP" dirty="0">
                <a:solidFill>
                  <a:srgbClr val="000000"/>
                </a:solidFill>
                <a:ea typeface="Times New Roman" panose="02020603050405020304" pitchFamily="18" charset="0"/>
              </a:rPr>
              <a:t>Une collectivité s’inscrivant dans l’article 74 de la Constitution et jouissant de l’autonomie</a:t>
            </a:r>
            <a:r>
              <a:rPr lang="fr-FR" dirty="0">
                <a:solidFill>
                  <a:srgbClr val="000000"/>
                </a:solidFill>
                <a:ea typeface="Times New Roman" panose="02020603050405020304" pitchFamily="18" charset="0"/>
              </a:rPr>
              <a:t> » </a:t>
            </a:r>
          </a:p>
          <a:p>
            <a:pPr algn="just">
              <a:lnSpc>
                <a:spcPct val="100000"/>
              </a:lnSpc>
            </a:pPr>
            <a:endParaRPr lang="fr-FR" dirty="0">
              <a:solidFill>
                <a:srgbClr val="000000"/>
              </a:solidFill>
              <a:ea typeface="Times New Roman" panose="02020603050405020304" pitchFamily="18" charset="0"/>
            </a:endParaRPr>
          </a:p>
          <a:p>
            <a:pPr algn="just">
              <a:lnSpc>
                <a:spcPct val="100000"/>
              </a:lnSpc>
            </a:pPr>
            <a:r>
              <a:rPr lang="fr-FR" b="1" dirty="0">
                <a:solidFill>
                  <a:srgbClr val="000000"/>
                </a:solidFill>
                <a:ea typeface="Times New Roman" panose="02020603050405020304" pitchFamily="18" charset="0"/>
              </a:rPr>
              <a:t>La revendication d’autonomie apparait dans les deux propositions</a:t>
            </a:r>
            <a:endParaRPr lang="fr-GP" b="1" dirty="0">
              <a:ea typeface="Times New Roman" panose="02020603050405020304" pitchFamily="18" charset="0"/>
            </a:endParaRPr>
          </a:p>
          <a:p>
            <a:pPr algn="just">
              <a:lnSpc>
                <a:spcPct val="100000"/>
              </a:lnSpc>
            </a:pPr>
            <a:endParaRPr lang="fr-GP" sz="1500" dirty="0"/>
          </a:p>
        </p:txBody>
      </p:sp>
      <p:sp>
        <p:nvSpPr>
          <p:cNvPr id="11" name="Espace réservé du texte 2">
            <a:extLst>
              <a:ext uri="{FF2B5EF4-FFF2-40B4-BE49-F238E27FC236}">
                <a16:creationId xmlns:a16="http://schemas.microsoft.com/office/drawing/2014/main" id="{E55B425B-9553-32A6-00F8-AE07F3A9E285}"/>
              </a:ext>
            </a:extLst>
          </p:cNvPr>
          <p:cNvSpPr txBox="1">
            <a:spLocks/>
          </p:cNvSpPr>
          <p:nvPr/>
        </p:nvSpPr>
        <p:spPr>
          <a:xfrm>
            <a:off x="665560" y="1390387"/>
            <a:ext cx="3868340" cy="751154"/>
          </a:xfrm>
          <a:prstGeom prst="rect">
            <a:avLst/>
          </a:prstGeom>
          <a:solidFill>
            <a:schemeClr val="accent2"/>
          </a:solidFill>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0"/>
              </a:spcBef>
            </a:pPr>
            <a:r>
              <a:rPr lang="fr-FR" sz="1800">
                <a:solidFill>
                  <a:schemeClr val="bg1"/>
                </a:solidFill>
              </a:rPr>
              <a:t>D</a:t>
            </a:r>
            <a:r>
              <a:rPr lang="fr-GP" sz="1800">
                <a:solidFill>
                  <a:schemeClr val="bg1"/>
                </a:solidFill>
              </a:rPr>
              <a:t>émarche du congrès</a:t>
            </a:r>
            <a:endParaRPr lang="fr-FR" sz="1800">
              <a:solidFill>
                <a:schemeClr val="bg1"/>
              </a:solidFill>
            </a:endParaRPr>
          </a:p>
          <a:p>
            <a:pPr algn="ctr">
              <a:spcBef>
                <a:spcPts val="0"/>
              </a:spcBef>
            </a:pPr>
            <a:endParaRPr lang="fr-FR" sz="1800" dirty="0">
              <a:solidFill>
                <a:schemeClr val="bg1"/>
              </a:solidFill>
            </a:endParaRPr>
          </a:p>
        </p:txBody>
      </p:sp>
      <p:sp>
        <p:nvSpPr>
          <p:cNvPr id="12" name="Espace réservé du texte 4">
            <a:extLst>
              <a:ext uri="{FF2B5EF4-FFF2-40B4-BE49-F238E27FC236}">
                <a16:creationId xmlns:a16="http://schemas.microsoft.com/office/drawing/2014/main" id="{BDFADD4B-9D3A-02A5-A80C-5C313B94F2E4}"/>
              </a:ext>
            </a:extLst>
          </p:cNvPr>
          <p:cNvSpPr txBox="1">
            <a:spLocks/>
          </p:cNvSpPr>
          <p:nvPr/>
        </p:nvSpPr>
        <p:spPr>
          <a:xfrm>
            <a:off x="4629150" y="1390387"/>
            <a:ext cx="3887391" cy="738444"/>
          </a:xfrm>
          <a:prstGeom prst="rect">
            <a:avLst/>
          </a:prstGeom>
          <a:solidFill>
            <a:schemeClr val="accent2"/>
          </a:solidFill>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0"/>
              </a:spcBef>
            </a:pPr>
            <a:r>
              <a:rPr lang="fr-FR" sz="1800">
                <a:solidFill>
                  <a:schemeClr val="bg1"/>
                </a:solidFill>
              </a:rPr>
              <a:t>A</a:t>
            </a:r>
            <a:r>
              <a:rPr lang="fr-GP" sz="1800">
                <a:solidFill>
                  <a:schemeClr val="bg1"/>
                </a:solidFill>
              </a:rPr>
              <a:t>vant projet de loi organique</a:t>
            </a:r>
            <a:endParaRPr lang="fr-FR" sz="1800">
              <a:solidFill>
                <a:schemeClr val="bg1"/>
              </a:solidFill>
            </a:endParaRPr>
          </a:p>
          <a:p>
            <a:pPr algn="ctr">
              <a:spcBef>
                <a:spcPts val="0"/>
              </a:spcBef>
            </a:pPr>
            <a:endParaRPr lang="fr-GP" sz="1800" dirty="0">
              <a:solidFill>
                <a:schemeClr val="bg1"/>
              </a:solidFill>
            </a:endParaRPr>
          </a:p>
        </p:txBody>
      </p:sp>
    </p:spTree>
    <p:extLst>
      <p:ext uri="{BB962C8B-B14F-4D97-AF65-F5344CB8AC3E}">
        <p14:creationId xmlns:p14="http://schemas.microsoft.com/office/powerpoint/2010/main" val="232903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8C476-CC48-4CC4-0639-191699DD2597}"/>
              </a:ext>
            </a:extLst>
          </p:cNvPr>
          <p:cNvSpPr>
            <a:spLocks noGrp="1"/>
          </p:cNvSpPr>
          <p:nvPr>
            <p:ph type="title"/>
          </p:nvPr>
        </p:nvSpPr>
        <p:spPr>
          <a:xfrm>
            <a:off x="552087" y="327412"/>
            <a:ext cx="8039826" cy="751154"/>
          </a:xfrm>
        </p:spPr>
        <p:txBody>
          <a:bodyPr>
            <a:normAutofit fontScale="90000"/>
          </a:bodyPr>
          <a:lstStyle/>
          <a:p>
            <a:pPr algn="ctr"/>
            <a:r>
              <a:rPr lang="fr-GP" sz="2700" b="1" dirty="0">
                <a:latin typeface="+mn-lt"/>
              </a:rPr>
              <a:t>Des différences sur le choix </a:t>
            </a:r>
            <a:br>
              <a:rPr lang="fr-FR" sz="2700" b="1" dirty="0">
                <a:latin typeface="+mn-lt"/>
              </a:rPr>
            </a:br>
            <a:r>
              <a:rPr lang="fr-GP" sz="2700" b="1" dirty="0">
                <a:latin typeface="+mn-lt"/>
              </a:rPr>
              <a:t>de l’organisation institutionnelle et le nombre d’élus</a:t>
            </a:r>
          </a:p>
        </p:txBody>
      </p:sp>
      <p:sp>
        <p:nvSpPr>
          <p:cNvPr id="4" name="Espace réservé du contenu 3">
            <a:extLst>
              <a:ext uri="{FF2B5EF4-FFF2-40B4-BE49-F238E27FC236}">
                <a16:creationId xmlns:a16="http://schemas.microsoft.com/office/drawing/2014/main" id="{3F517989-99A6-F401-C643-758B26D88DB3}"/>
              </a:ext>
            </a:extLst>
          </p:cNvPr>
          <p:cNvSpPr>
            <a:spLocks noGrp="1"/>
          </p:cNvSpPr>
          <p:nvPr>
            <p:ph sz="half" idx="2"/>
          </p:nvPr>
        </p:nvSpPr>
        <p:spPr>
          <a:xfrm>
            <a:off x="242712" y="2156356"/>
            <a:ext cx="4206824" cy="3041990"/>
          </a:xfrm>
        </p:spPr>
        <p:txBody>
          <a:bodyPr>
            <a:normAutofit/>
          </a:bodyPr>
          <a:lstStyle/>
          <a:p>
            <a:pPr algn="just">
              <a:spcBef>
                <a:spcPts val="900"/>
              </a:spcBef>
              <a:spcAft>
                <a:spcPts val="900"/>
              </a:spcAft>
            </a:pPr>
            <a:endParaRPr lang="fr-GP" sz="1350" dirty="0"/>
          </a:p>
          <a:p>
            <a:pPr>
              <a:spcBef>
                <a:spcPts val="900"/>
              </a:spcBef>
              <a:spcAft>
                <a:spcPts val="900"/>
              </a:spcAft>
            </a:pPr>
            <a:r>
              <a:rPr lang="fr-GP" sz="2000" dirty="0">
                <a:ea typeface="Times New Roman" panose="02020603050405020304" pitchFamily="18" charset="0"/>
              </a:rPr>
              <a:t>Une assemblée territoriale composée d’une </a:t>
            </a:r>
            <a:r>
              <a:rPr lang="fr-GP" sz="2000" b="1" dirty="0">
                <a:ea typeface="Times New Roman" panose="02020603050405020304" pitchFamily="18" charset="0"/>
              </a:rPr>
              <a:t>soixantaine d’élus</a:t>
            </a:r>
          </a:p>
          <a:p>
            <a:pPr>
              <a:spcBef>
                <a:spcPts val="900"/>
              </a:spcBef>
              <a:spcAft>
                <a:spcPts val="900"/>
              </a:spcAft>
            </a:pPr>
            <a:r>
              <a:rPr lang="fr-GP" sz="2000" b="1" dirty="0">
                <a:ea typeface="Times New Roman" panose="02020603050405020304" pitchFamily="18" charset="0"/>
              </a:rPr>
              <a:t>Unicité de présidence </a:t>
            </a:r>
            <a:r>
              <a:rPr lang="fr-GP" sz="2000" dirty="0">
                <a:ea typeface="Times New Roman" panose="02020603050405020304" pitchFamily="18" charset="0"/>
              </a:rPr>
              <a:t>de l’Assemblée et de la Collectivité</a:t>
            </a:r>
          </a:p>
          <a:p>
            <a:pPr algn="just">
              <a:spcBef>
                <a:spcPts val="900"/>
              </a:spcBef>
              <a:spcAft>
                <a:spcPts val="900"/>
              </a:spcAft>
            </a:pPr>
            <a:endParaRPr lang="fr-GP" sz="1350" dirty="0"/>
          </a:p>
        </p:txBody>
      </p:sp>
      <p:sp>
        <p:nvSpPr>
          <p:cNvPr id="6" name="Espace réservé du contenu 5">
            <a:extLst>
              <a:ext uri="{FF2B5EF4-FFF2-40B4-BE49-F238E27FC236}">
                <a16:creationId xmlns:a16="http://schemas.microsoft.com/office/drawing/2014/main" id="{460BEAFE-3FA1-DD8D-2271-B42ED6DEE81D}"/>
              </a:ext>
            </a:extLst>
          </p:cNvPr>
          <p:cNvSpPr>
            <a:spLocks noGrp="1"/>
          </p:cNvSpPr>
          <p:nvPr>
            <p:ph sz="quarter" idx="4"/>
          </p:nvPr>
        </p:nvSpPr>
        <p:spPr>
          <a:xfrm>
            <a:off x="4763124" y="2047280"/>
            <a:ext cx="4129791" cy="3987760"/>
          </a:xfrm>
        </p:spPr>
        <p:txBody>
          <a:bodyPr>
            <a:noAutofit/>
          </a:bodyPr>
          <a:lstStyle/>
          <a:p>
            <a:pPr marL="0" indent="0" algn="just">
              <a:spcBef>
                <a:spcPts val="900"/>
              </a:spcBef>
              <a:spcAft>
                <a:spcPts val="900"/>
              </a:spcAft>
              <a:buNone/>
            </a:pPr>
            <a:endParaRPr lang="fr-FR" sz="1350" dirty="0">
              <a:solidFill>
                <a:srgbClr val="000000"/>
              </a:solidFill>
              <a:ea typeface="Times New Roman" panose="02020603050405020304" pitchFamily="18" charset="0"/>
            </a:endParaRPr>
          </a:p>
          <a:p>
            <a:pPr algn="just">
              <a:spcBef>
                <a:spcPts val="900"/>
              </a:spcBef>
              <a:spcAft>
                <a:spcPts val="900"/>
              </a:spcAft>
            </a:pPr>
            <a:r>
              <a:rPr lang="fr-FR" sz="1800" dirty="0">
                <a:ea typeface="Times New Roman" panose="02020603050405020304" pitchFamily="18" charset="0"/>
              </a:rPr>
              <a:t>U</a:t>
            </a:r>
            <a:r>
              <a:rPr lang="fr-GP" sz="1800" dirty="0">
                <a:ea typeface="Times New Roman" panose="02020603050405020304" pitchFamily="18" charset="0"/>
              </a:rPr>
              <a:t>ne </a:t>
            </a:r>
            <a:r>
              <a:rPr lang="fr-GP" sz="1800" b="1" dirty="0">
                <a:ea typeface="Times New Roman" panose="02020603050405020304" pitchFamily="18" charset="0"/>
              </a:rPr>
              <a:t>Assemblée territoriale</a:t>
            </a:r>
            <a:r>
              <a:rPr lang="fr-GP" sz="1800" dirty="0">
                <a:ea typeface="Times New Roman" panose="02020603050405020304" pitchFamily="18" charset="0"/>
              </a:rPr>
              <a:t> composée de 57 membres et élit en son sein un bureau </a:t>
            </a:r>
            <a:r>
              <a:rPr lang="fr-FR" sz="1800" dirty="0">
                <a:ea typeface="Times New Roman" panose="02020603050405020304" pitchFamily="18" charset="0"/>
              </a:rPr>
              <a:t>avec à sa tête un secrétaire général</a:t>
            </a:r>
            <a:endParaRPr lang="fr-GP" sz="1800" dirty="0">
              <a:ea typeface="Times New Roman" panose="02020603050405020304" pitchFamily="18" charset="0"/>
            </a:endParaRPr>
          </a:p>
          <a:p>
            <a:pPr algn="just">
              <a:spcBef>
                <a:spcPts val="900"/>
              </a:spcBef>
              <a:spcAft>
                <a:spcPts val="900"/>
              </a:spcAft>
            </a:pPr>
            <a:r>
              <a:rPr lang="fr-FR" sz="1800" dirty="0">
                <a:ea typeface="Times New Roman" panose="02020603050405020304" pitchFamily="18" charset="0"/>
              </a:rPr>
              <a:t>L’assemblée désigne en son sein</a:t>
            </a:r>
            <a:r>
              <a:rPr lang="fr-GP" sz="1800" dirty="0">
                <a:ea typeface="Times New Roman" panose="02020603050405020304" pitchFamily="18" charset="0"/>
              </a:rPr>
              <a:t> le « </a:t>
            </a:r>
            <a:r>
              <a:rPr lang="fr-GP" sz="1800" b="1" dirty="0">
                <a:ea typeface="Times New Roman" panose="02020603050405020304" pitchFamily="18" charset="0"/>
              </a:rPr>
              <a:t>Conseil Exécutif </a:t>
            </a:r>
            <a:r>
              <a:rPr lang="fr-GP" sz="1800" dirty="0">
                <a:ea typeface="Times New Roman" panose="02020603050405020304" pitchFamily="18" charset="0"/>
              </a:rPr>
              <a:t>de la Guadeloupe » composé d’un président et de quatorze autres membres dont des vice-présidents</a:t>
            </a:r>
          </a:p>
          <a:p>
            <a:pPr algn="just">
              <a:spcBef>
                <a:spcPts val="900"/>
              </a:spcBef>
              <a:spcAft>
                <a:spcPts val="900"/>
              </a:spcAft>
            </a:pPr>
            <a:r>
              <a:rPr lang="fr-FR" sz="1800" b="1" dirty="0">
                <a:solidFill>
                  <a:srgbClr val="0070C0"/>
                </a:solidFill>
                <a:ea typeface="Times New Roman" panose="02020603050405020304" pitchFamily="18" charset="0"/>
              </a:rPr>
              <a:t>Une assemblée de 43 membres, les 14 autres siégeant au conseil exécutif</a:t>
            </a:r>
            <a:r>
              <a:rPr lang="fr-FR" sz="1800" dirty="0">
                <a:solidFill>
                  <a:srgbClr val="0070C0"/>
                </a:solidFill>
                <a:ea typeface="Times New Roman" panose="02020603050405020304" pitchFamily="18" charset="0"/>
              </a:rPr>
              <a:t>.</a:t>
            </a:r>
          </a:p>
          <a:p>
            <a:pPr algn="just">
              <a:spcBef>
                <a:spcPts val="900"/>
              </a:spcBef>
              <a:spcAft>
                <a:spcPts val="900"/>
              </a:spcAft>
            </a:pPr>
            <a:endParaRPr lang="fr-GP" sz="1350" dirty="0">
              <a:ea typeface="Times New Roman" panose="02020603050405020304" pitchFamily="18" charset="0"/>
            </a:endParaRPr>
          </a:p>
          <a:p>
            <a:pPr algn="just">
              <a:spcBef>
                <a:spcPts val="900"/>
              </a:spcBef>
              <a:spcAft>
                <a:spcPts val="900"/>
              </a:spcAft>
            </a:pPr>
            <a:endParaRPr lang="fr-GP" sz="1350" dirty="0"/>
          </a:p>
        </p:txBody>
      </p:sp>
      <p:sp>
        <p:nvSpPr>
          <p:cNvPr id="11" name="Espace réservé du texte 2">
            <a:extLst>
              <a:ext uri="{FF2B5EF4-FFF2-40B4-BE49-F238E27FC236}">
                <a16:creationId xmlns:a16="http://schemas.microsoft.com/office/drawing/2014/main" id="{CB21CA30-E7AE-2642-EAE7-44ED6E52BD8E}"/>
              </a:ext>
            </a:extLst>
          </p:cNvPr>
          <p:cNvSpPr>
            <a:spLocks noGrp="1"/>
          </p:cNvSpPr>
          <p:nvPr>
            <p:ph type="body" idx="1"/>
          </p:nvPr>
        </p:nvSpPr>
        <p:spPr>
          <a:xfrm>
            <a:off x="234339" y="1405202"/>
            <a:ext cx="4138165" cy="751154"/>
          </a:xfrm>
          <a:solidFill>
            <a:schemeClr val="accent2"/>
          </a:solidFill>
        </p:spPr>
        <p:txBody>
          <a:bodyPr>
            <a:normAutofit/>
          </a:bodyPr>
          <a:lstStyle/>
          <a:p>
            <a:pPr algn="ctr">
              <a:spcBef>
                <a:spcPts val="0"/>
              </a:spcBef>
            </a:pPr>
            <a:r>
              <a:rPr lang="fr-FR" dirty="0">
                <a:solidFill>
                  <a:schemeClr val="bg1"/>
                </a:solidFill>
              </a:rPr>
              <a:t>D</a:t>
            </a:r>
            <a:r>
              <a:rPr lang="fr-GP" dirty="0">
                <a:solidFill>
                  <a:schemeClr val="bg1"/>
                </a:solidFill>
              </a:rPr>
              <a:t>émarche du 18 ème congrès</a:t>
            </a:r>
            <a:endParaRPr lang="fr-FR" dirty="0">
              <a:solidFill>
                <a:schemeClr val="bg1"/>
              </a:solidFill>
            </a:endParaRPr>
          </a:p>
          <a:p>
            <a:pPr algn="ctr">
              <a:spcBef>
                <a:spcPts val="0"/>
              </a:spcBef>
            </a:pPr>
            <a:endParaRPr lang="fr-FR" dirty="0">
              <a:solidFill>
                <a:schemeClr val="bg1"/>
              </a:solidFill>
            </a:endParaRPr>
          </a:p>
        </p:txBody>
      </p:sp>
      <p:sp>
        <p:nvSpPr>
          <p:cNvPr id="12" name="Espace réservé du texte 4">
            <a:extLst>
              <a:ext uri="{FF2B5EF4-FFF2-40B4-BE49-F238E27FC236}">
                <a16:creationId xmlns:a16="http://schemas.microsoft.com/office/drawing/2014/main" id="{41332723-7C9F-6EE3-5B94-AA20F8D5BC33}"/>
              </a:ext>
            </a:extLst>
          </p:cNvPr>
          <p:cNvSpPr>
            <a:spLocks noGrp="1"/>
          </p:cNvSpPr>
          <p:nvPr>
            <p:ph type="body" sz="quarter" idx="3"/>
          </p:nvPr>
        </p:nvSpPr>
        <p:spPr>
          <a:xfrm>
            <a:off x="4686092" y="1417912"/>
            <a:ext cx="4138164" cy="738444"/>
          </a:xfrm>
          <a:solidFill>
            <a:schemeClr val="accent2"/>
          </a:solidFill>
        </p:spPr>
        <p:txBody>
          <a:bodyPr>
            <a:normAutofit/>
          </a:bodyPr>
          <a:lstStyle/>
          <a:p>
            <a:pPr algn="ctr">
              <a:spcBef>
                <a:spcPts val="0"/>
              </a:spcBef>
            </a:pPr>
            <a:r>
              <a:rPr lang="fr-FR" dirty="0">
                <a:solidFill>
                  <a:schemeClr val="bg1"/>
                </a:solidFill>
              </a:rPr>
              <a:t>A</a:t>
            </a:r>
            <a:r>
              <a:rPr lang="fr-GP" dirty="0">
                <a:solidFill>
                  <a:schemeClr val="bg1"/>
                </a:solidFill>
              </a:rPr>
              <a:t>vant-projet de loi organique</a:t>
            </a:r>
            <a:endParaRPr lang="fr-FR" dirty="0">
              <a:solidFill>
                <a:schemeClr val="bg1"/>
              </a:solidFill>
            </a:endParaRPr>
          </a:p>
          <a:p>
            <a:pPr algn="ctr">
              <a:spcBef>
                <a:spcPts val="0"/>
              </a:spcBef>
            </a:pPr>
            <a:endParaRPr lang="fr-GP" dirty="0">
              <a:solidFill>
                <a:schemeClr val="bg1"/>
              </a:solidFill>
            </a:endParaRPr>
          </a:p>
        </p:txBody>
      </p:sp>
    </p:spTree>
    <p:extLst>
      <p:ext uri="{BB962C8B-B14F-4D97-AF65-F5344CB8AC3E}">
        <p14:creationId xmlns:p14="http://schemas.microsoft.com/office/powerpoint/2010/main" val="60923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9B015-511F-1E49-58E5-22791CAFFE6D}"/>
              </a:ext>
            </a:extLst>
          </p:cNvPr>
          <p:cNvSpPr>
            <a:spLocks noGrp="1"/>
          </p:cNvSpPr>
          <p:nvPr>
            <p:ph type="title"/>
          </p:nvPr>
        </p:nvSpPr>
        <p:spPr>
          <a:xfrm>
            <a:off x="0" y="1722429"/>
            <a:ext cx="3335482" cy="3345872"/>
          </a:xfrm>
        </p:spPr>
        <p:txBody>
          <a:bodyPr>
            <a:normAutofit/>
          </a:bodyPr>
          <a:lstStyle/>
          <a:p>
            <a:pPr>
              <a:spcBef>
                <a:spcPts val="900"/>
              </a:spcBef>
              <a:spcAft>
                <a:spcPts val="900"/>
              </a:spcAft>
            </a:pPr>
            <a:r>
              <a:rPr lang="fr-GP" sz="2400" b="1" dirty="0">
                <a:solidFill>
                  <a:schemeClr val="accent6">
                    <a:lumMod val="75000"/>
                  </a:schemeClr>
                </a:solidFill>
                <a:latin typeface="+mn-lt"/>
              </a:rPr>
              <a:t>Qu’attend t-on d’une bonne</a:t>
            </a:r>
            <a:r>
              <a:rPr lang="fr-FR" sz="2400" b="1" dirty="0">
                <a:solidFill>
                  <a:schemeClr val="accent6">
                    <a:lumMod val="75000"/>
                  </a:schemeClr>
                </a:solidFill>
                <a:latin typeface="+mn-lt"/>
              </a:rPr>
              <a:t> </a:t>
            </a:r>
            <a:r>
              <a:rPr lang="fr-GP" sz="2400" b="1" dirty="0">
                <a:solidFill>
                  <a:schemeClr val="accent6">
                    <a:lumMod val="75000"/>
                  </a:schemeClr>
                </a:solidFill>
                <a:latin typeface="+mn-lt"/>
              </a:rPr>
              <a:t>organisation</a:t>
            </a:r>
            <a:br>
              <a:rPr lang="fr-FR" sz="2400" b="1" dirty="0">
                <a:solidFill>
                  <a:schemeClr val="accent6">
                    <a:lumMod val="75000"/>
                  </a:schemeClr>
                </a:solidFill>
                <a:latin typeface="+mn-lt"/>
              </a:rPr>
            </a:br>
            <a:r>
              <a:rPr lang="fr-GP" sz="2400" b="1" dirty="0">
                <a:solidFill>
                  <a:schemeClr val="accent6">
                    <a:lumMod val="75000"/>
                  </a:schemeClr>
                </a:solidFill>
                <a:latin typeface="+mn-lt"/>
              </a:rPr>
              <a:t>politico-administrative?</a:t>
            </a:r>
            <a:r>
              <a:rPr lang="fr-GP" sz="2400" b="1" dirty="0">
                <a:solidFill>
                  <a:srgbClr val="FFFFFF"/>
                </a:solidFill>
                <a:latin typeface="+mn-lt"/>
              </a:rPr>
              <a:t>?</a:t>
            </a:r>
          </a:p>
        </p:txBody>
      </p:sp>
      <p:sp>
        <p:nvSpPr>
          <p:cNvPr id="3" name="Espace réservé du contenu 2">
            <a:extLst>
              <a:ext uri="{FF2B5EF4-FFF2-40B4-BE49-F238E27FC236}">
                <a16:creationId xmlns:a16="http://schemas.microsoft.com/office/drawing/2014/main" id="{E5377141-3AA2-9F92-2E55-D9E2F42B3245}"/>
              </a:ext>
            </a:extLst>
          </p:cNvPr>
          <p:cNvSpPr>
            <a:spLocks noGrp="1"/>
          </p:cNvSpPr>
          <p:nvPr>
            <p:ph idx="1"/>
          </p:nvPr>
        </p:nvSpPr>
        <p:spPr>
          <a:xfrm>
            <a:off x="3335482" y="537210"/>
            <a:ext cx="5624645" cy="5612130"/>
          </a:xfrm>
        </p:spPr>
        <p:txBody>
          <a:bodyPr anchor="ctr">
            <a:normAutofit fontScale="92500"/>
          </a:bodyPr>
          <a:lstStyle/>
          <a:p>
            <a:pPr marL="0" indent="0" algn="just">
              <a:buNone/>
            </a:pPr>
            <a:r>
              <a:rPr lang="fr-FR" sz="2400" kern="100" dirty="0">
                <a:latin typeface="Calibri" panose="020F0502020204030204" pitchFamily="34" charset="0"/>
                <a:ea typeface="Calibri" panose="020F0502020204030204" pitchFamily="34" charset="0"/>
                <a:cs typeface="Calibri" panose="020F0502020204030204" pitchFamily="34" charset="0"/>
              </a:rPr>
              <a:t>Sans faire un catalogue exhaustif nous avons identifié 4 facteurs pouvant contribuer à l’efficacité de cette organisation. </a:t>
            </a:r>
          </a:p>
          <a:p>
            <a:pPr marL="0" indent="0" algn="just">
              <a:buNone/>
            </a:pPr>
            <a:endParaRPr lang="fr-FR" sz="2400" kern="100" dirty="0">
              <a:latin typeface="Calibri" panose="020F0502020204030204" pitchFamily="34" charset="0"/>
              <a:ea typeface="Calibri" panose="020F0502020204030204" pitchFamily="34" charset="0"/>
              <a:cs typeface="Calibri" panose="020F0502020204030204" pitchFamily="34" charset="0"/>
            </a:endParaRPr>
          </a:p>
          <a:p>
            <a:pPr algn="just">
              <a:buFont typeface="+mj-lt"/>
              <a:buAutoNum type="arabicPeriod"/>
            </a:pPr>
            <a:r>
              <a:rPr lang="fr-FR" sz="2400" kern="1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r>
              <a:rPr lang="fr-FR" sz="2400" b="1" kern="100" dirty="0">
                <a:latin typeface="Calibri" panose="020F0502020204030204" pitchFamily="34" charset="0"/>
                <a:ea typeface="Calibri" panose="020F0502020204030204" pitchFamily="34" charset="0"/>
                <a:cs typeface="Calibri" panose="020F0502020204030204" pitchFamily="34" charset="0"/>
              </a:rPr>
              <a:t>Répondre aux demandes </a:t>
            </a:r>
            <a:r>
              <a:rPr lang="fr-FR" sz="2400" kern="100" dirty="0">
                <a:latin typeface="Calibri" panose="020F0502020204030204" pitchFamily="34" charset="0"/>
                <a:ea typeface="Calibri" panose="020F0502020204030204" pitchFamily="34" charset="0"/>
                <a:cs typeface="Calibri" panose="020F0502020204030204" pitchFamily="34" charset="0"/>
              </a:rPr>
              <a:t>exigeantes de plus en plus nombreuses et de plus en plus variées de la population</a:t>
            </a:r>
          </a:p>
          <a:p>
            <a:pPr algn="just">
              <a:buFont typeface="+mj-lt"/>
              <a:buAutoNum type="arabicPeriod"/>
            </a:pPr>
            <a:r>
              <a:rPr lang="fr-FR" sz="2400" kern="100" dirty="0">
                <a:latin typeface="Calibri" panose="020F0502020204030204" pitchFamily="34" charset="0"/>
                <a:ea typeface="Calibri" panose="020F0502020204030204" pitchFamily="34" charset="0"/>
                <a:cs typeface="Calibri" panose="020F0502020204030204" pitchFamily="34" charset="0"/>
              </a:rPr>
              <a:t> Développer des </a:t>
            </a:r>
            <a:r>
              <a:rPr lang="fr-FR" sz="2400" b="1" kern="100" dirty="0">
                <a:latin typeface="Calibri" panose="020F0502020204030204" pitchFamily="34" charset="0"/>
                <a:ea typeface="Calibri" panose="020F0502020204030204" pitchFamily="34" charset="0"/>
                <a:cs typeface="Calibri" panose="020F0502020204030204" pitchFamily="34" charset="0"/>
              </a:rPr>
              <a:t>services administratifs et des procédures simplifiés </a:t>
            </a:r>
            <a:r>
              <a:rPr lang="fr-FR" sz="2400" kern="100" dirty="0">
                <a:latin typeface="Calibri" panose="020F0502020204030204" pitchFamily="34" charset="0"/>
                <a:ea typeface="Calibri" panose="020F0502020204030204" pitchFamily="34" charset="0"/>
                <a:cs typeface="Calibri" panose="020F0502020204030204" pitchFamily="34" charset="0"/>
              </a:rPr>
              <a:t>pour faciliter l’accessibilité des administrés à l’administration locale.</a:t>
            </a:r>
          </a:p>
          <a:p>
            <a:pPr algn="just">
              <a:buFont typeface="+mj-lt"/>
              <a:buAutoNum type="arabicPeriod"/>
            </a:pPr>
            <a:r>
              <a:rPr lang="fr-FR" sz="2400" dirty="0">
                <a:latin typeface="Calibri" panose="020F0502020204030204" pitchFamily="34" charset="0"/>
                <a:ea typeface="Calibri" panose="020F0502020204030204" pitchFamily="34" charset="0"/>
              </a:rPr>
              <a:t> </a:t>
            </a:r>
            <a:r>
              <a:rPr lang="fr-FR" sz="2400" b="1" dirty="0">
                <a:latin typeface="Calibri" panose="020F0502020204030204" pitchFamily="34" charset="0"/>
                <a:ea typeface="Calibri" panose="020F0502020204030204" pitchFamily="34" charset="0"/>
              </a:rPr>
              <a:t>Identifier le centre de pouvoir </a:t>
            </a:r>
            <a:r>
              <a:rPr lang="fr-FR" sz="2400" dirty="0">
                <a:latin typeface="Calibri" panose="020F0502020204030204" pitchFamily="34" charset="0"/>
                <a:ea typeface="Calibri" panose="020F0502020204030204" pitchFamily="34" charset="0"/>
              </a:rPr>
              <a:t>responsable de la gestion de la collectivité. </a:t>
            </a:r>
          </a:p>
          <a:p>
            <a:pPr algn="just">
              <a:buFont typeface="+mj-lt"/>
              <a:buAutoNum type="arabicPeriod"/>
            </a:pPr>
            <a:r>
              <a:rPr lang="fr-FR" sz="2400" kern="100" dirty="0">
                <a:latin typeface="Calibri" panose="020F0502020204030204" pitchFamily="34" charset="0"/>
                <a:ea typeface="Calibri" panose="020F0502020204030204" pitchFamily="34" charset="0"/>
                <a:cs typeface="Calibri" panose="020F0502020204030204" pitchFamily="34" charset="0"/>
              </a:rPr>
              <a:t>Adapter l’organisation choisie à son </a:t>
            </a:r>
            <a:r>
              <a:rPr lang="fr-FR" sz="2400" b="1" kern="100" dirty="0">
                <a:latin typeface="Calibri" panose="020F0502020204030204" pitchFamily="34" charset="0"/>
                <a:ea typeface="Calibri" panose="020F0502020204030204" pitchFamily="34" charset="0"/>
                <a:cs typeface="Calibri" panose="020F0502020204030204" pitchFamily="34" charset="0"/>
              </a:rPr>
              <a:t>contexte.</a:t>
            </a:r>
            <a:endParaRPr lang="fr-GP" sz="2400" b="1" kern="100" dirty="0">
              <a:latin typeface="Calibri" panose="020F0502020204030204" pitchFamily="34" charset="0"/>
              <a:ea typeface="Calibri" panose="020F0502020204030204" pitchFamily="34" charset="0"/>
              <a:cs typeface="Times New Roman" panose="02020603050405020304" pitchFamily="18" charset="0"/>
            </a:endParaRPr>
          </a:p>
          <a:p>
            <a:endParaRPr lang="fr-GP" sz="1650" dirty="0"/>
          </a:p>
        </p:txBody>
      </p:sp>
    </p:spTree>
    <p:extLst>
      <p:ext uri="{BB962C8B-B14F-4D97-AF65-F5344CB8AC3E}">
        <p14:creationId xmlns:p14="http://schemas.microsoft.com/office/powerpoint/2010/main" val="59833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24DFDF-1393-BFDB-9F21-14EF88962DC4}"/>
              </a:ext>
            </a:extLst>
          </p:cNvPr>
          <p:cNvSpPr>
            <a:spLocks noGrp="1"/>
          </p:cNvSpPr>
          <p:nvPr>
            <p:ph type="title"/>
          </p:nvPr>
        </p:nvSpPr>
        <p:spPr>
          <a:xfrm>
            <a:off x="553045" y="88945"/>
            <a:ext cx="7885509" cy="617935"/>
          </a:xfrm>
        </p:spPr>
        <p:txBody>
          <a:bodyPr>
            <a:normAutofit/>
          </a:bodyPr>
          <a:lstStyle/>
          <a:p>
            <a:pPr algn="ctr"/>
            <a:r>
              <a:rPr lang="fr-GP" sz="2700" b="1" dirty="0">
                <a:latin typeface="+mn-lt"/>
              </a:rPr>
              <a:t>Avantages et inconvénients des deux systèmes</a:t>
            </a:r>
          </a:p>
        </p:txBody>
      </p:sp>
      <p:sp>
        <p:nvSpPr>
          <p:cNvPr id="3" name="Espace réservé du texte 2">
            <a:extLst>
              <a:ext uri="{FF2B5EF4-FFF2-40B4-BE49-F238E27FC236}">
                <a16:creationId xmlns:a16="http://schemas.microsoft.com/office/drawing/2014/main" id="{204DEC2B-B611-EF6B-6045-E73A7019979B}"/>
              </a:ext>
            </a:extLst>
          </p:cNvPr>
          <p:cNvSpPr>
            <a:spLocks noGrp="1"/>
          </p:cNvSpPr>
          <p:nvPr>
            <p:ph type="body" idx="1"/>
          </p:nvPr>
        </p:nvSpPr>
        <p:spPr>
          <a:xfrm>
            <a:off x="221575" y="640079"/>
            <a:ext cx="3868340" cy="617934"/>
          </a:xfrm>
          <a:solidFill>
            <a:schemeClr val="accent2"/>
          </a:solidFill>
        </p:spPr>
        <p:txBody>
          <a:bodyPr>
            <a:normAutofit fontScale="85000" lnSpcReduction="20000"/>
          </a:bodyPr>
          <a:lstStyle/>
          <a:p>
            <a:r>
              <a:rPr lang="fr-FR" dirty="0">
                <a:solidFill>
                  <a:schemeClr val="bg1"/>
                </a:solidFill>
              </a:rPr>
              <a:t>L</a:t>
            </a:r>
            <a:r>
              <a:rPr lang="fr-GP" dirty="0">
                <a:solidFill>
                  <a:schemeClr val="bg1"/>
                </a:solidFill>
              </a:rPr>
              <a:t>e modèle parlementaire</a:t>
            </a:r>
          </a:p>
        </p:txBody>
      </p:sp>
      <p:sp>
        <p:nvSpPr>
          <p:cNvPr id="5" name="Espace réservé du texte 4">
            <a:extLst>
              <a:ext uri="{FF2B5EF4-FFF2-40B4-BE49-F238E27FC236}">
                <a16:creationId xmlns:a16="http://schemas.microsoft.com/office/drawing/2014/main" id="{AA1611F9-7525-EED2-FF47-74124D986896}"/>
              </a:ext>
            </a:extLst>
          </p:cNvPr>
          <p:cNvSpPr>
            <a:spLocks noGrp="1"/>
          </p:cNvSpPr>
          <p:nvPr>
            <p:ph type="body" sz="quarter" idx="3"/>
          </p:nvPr>
        </p:nvSpPr>
        <p:spPr>
          <a:xfrm>
            <a:off x="4517468" y="706880"/>
            <a:ext cx="3887391" cy="617934"/>
          </a:xfrm>
          <a:solidFill>
            <a:schemeClr val="accent2"/>
          </a:solidFill>
        </p:spPr>
        <p:txBody>
          <a:bodyPr>
            <a:normAutofit fontScale="85000" lnSpcReduction="20000"/>
          </a:bodyPr>
          <a:lstStyle/>
          <a:p>
            <a:r>
              <a:rPr lang="fr-FR" dirty="0">
                <a:solidFill>
                  <a:schemeClr val="bg1"/>
                </a:solidFill>
              </a:rPr>
              <a:t>L</a:t>
            </a:r>
            <a:r>
              <a:rPr lang="fr-GP" dirty="0">
                <a:solidFill>
                  <a:schemeClr val="bg1"/>
                </a:solidFill>
              </a:rPr>
              <a:t>e modèle départemental ou régional</a:t>
            </a:r>
          </a:p>
        </p:txBody>
      </p:sp>
      <p:sp>
        <p:nvSpPr>
          <p:cNvPr id="6" name="Espace réservé du contenu 5">
            <a:extLst>
              <a:ext uri="{FF2B5EF4-FFF2-40B4-BE49-F238E27FC236}">
                <a16:creationId xmlns:a16="http://schemas.microsoft.com/office/drawing/2014/main" id="{3D1E6147-1253-15E1-ADB9-CB490282B3C2}"/>
              </a:ext>
            </a:extLst>
          </p:cNvPr>
          <p:cNvSpPr>
            <a:spLocks noGrp="1"/>
          </p:cNvSpPr>
          <p:nvPr>
            <p:ph sz="quarter" idx="4"/>
          </p:nvPr>
        </p:nvSpPr>
        <p:spPr>
          <a:xfrm>
            <a:off x="4627959" y="1440180"/>
            <a:ext cx="4237261" cy="4560571"/>
          </a:xfrm>
        </p:spPr>
        <p:txBody>
          <a:bodyPr>
            <a:normAutofit fontScale="32500" lnSpcReduction="20000"/>
          </a:bodyPr>
          <a:lstStyle/>
          <a:p>
            <a:pPr algn="just">
              <a:lnSpc>
                <a:spcPct val="120000"/>
              </a:lnSpc>
            </a:pPr>
            <a:r>
              <a:rPr lang="fr-FR" sz="4900" b="1" kern="100" dirty="0">
                <a:latin typeface="Calibri" panose="020F0502020204030204" pitchFamily="34" charset="0"/>
                <a:ea typeface="Calibri" panose="020F0502020204030204" pitchFamily="34" charset="0"/>
                <a:cs typeface="Calibri" panose="020F0502020204030204" pitchFamily="34" charset="0"/>
              </a:rPr>
              <a:t>La simplification </a:t>
            </a:r>
            <a:r>
              <a:rPr lang="fr-FR" sz="4900" kern="100" dirty="0">
                <a:latin typeface="Calibri" panose="020F0502020204030204" pitchFamily="34" charset="0"/>
                <a:ea typeface="Calibri" panose="020F0502020204030204" pitchFamily="34" charset="0"/>
                <a:cs typeface="Calibri" panose="020F0502020204030204" pitchFamily="34" charset="0"/>
              </a:rPr>
              <a:t>: une collectivité, une assemblée et un président. Cette architecture rappelle celle du département et de la région.</a:t>
            </a:r>
          </a:p>
          <a:p>
            <a:pPr algn="just">
              <a:lnSpc>
                <a:spcPct val="120000"/>
              </a:lnSpc>
            </a:pPr>
            <a:r>
              <a:rPr lang="fr-FR" sz="4900" kern="100" dirty="0">
                <a:latin typeface="Calibri" panose="020F0502020204030204" pitchFamily="34" charset="0"/>
                <a:ea typeface="Calibri" panose="020F0502020204030204" pitchFamily="34" charset="0"/>
                <a:cs typeface="Calibri" panose="020F0502020204030204" pitchFamily="34" charset="0"/>
              </a:rPr>
              <a:t>Mais elle est débarrassée de l’entrave monodépartementale. </a:t>
            </a:r>
          </a:p>
          <a:p>
            <a:pPr algn="just">
              <a:lnSpc>
                <a:spcPct val="120000"/>
              </a:lnSpc>
            </a:pPr>
            <a:r>
              <a:rPr lang="fr-FR" sz="4900" kern="100" dirty="0">
                <a:latin typeface="Calibri" panose="020F0502020204030204" pitchFamily="34" charset="0"/>
                <a:ea typeface="Calibri" panose="020F0502020204030204" pitchFamily="34" charset="0"/>
                <a:cs typeface="Calibri" panose="020F0502020204030204" pitchFamily="34" charset="0"/>
              </a:rPr>
              <a:t>Renforce le pouvoir de l’exécutif</a:t>
            </a:r>
          </a:p>
          <a:p>
            <a:pPr algn="just">
              <a:lnSpc>
                <a:spcPct val="120000"/>
              </a:lnSpc>
            </a:pPr>
            <a:r>
              <a:rPr lang="fr-FR" sz="4900" dirty="0">
                <a:latin typeface="Calibri" panose="020F0502020204030204" pitchFamily="34" charset="0"/>
                <a:ea typeface="Calibri" panose="020F0502020204030204" pitchFamily="34" charset="0"/>
              </a:rPr>
              <a:t>La Guadeloupe est caractérisée par une  </a:t>
            </a:r>
            <a:r>
              <a:rPr lang="fr-FR" sz="4900" b="1" dirty="0">
                <a:latin typeface="Calibri" panose="020F0502020204030204" pitchFamily="34" charset="0"/>
                <a:ea typeface="Calibri" panose="020F0502020204030204" pitchFamily="34" charset="0"/>
              </a:rPr>
              <a:t>multiplication de centres de pouvoir</a:t>
            </a:r>
            <a:r>
              <a:rPr lang="fr-FR" sz="4900" dirty="0">
                <a:solidFill>
                  <a:srgbClr val="0070C0"/>
                </a:solidFill>
                <a:latin typeface="Calibri" panose="020F0502020204030204" pitchFamily="34" charset="0"/>
                <a:ea typeface="Calibri" panose="020F0502020204030204" pitchFamily="34" charset="0"/>
              </a:rPr>
              <a:t> </a:t>
            </a:r>
            <a:r>
              <a:rPr lang="fr-FR" sz="4900" dirty="0">
                <a:latin typeface="Calibri" panose="020F0502020204030204" pitchFamily="34" charset="0"/>
                <a:ea typeface="Calibri" panose="020F0502020204030204" pitchFamily="34" charset="0"/>
              </a:rPr>
              <a:t>(voir carte intercommunale)</a:t>
            </a:r>
            <a:r>
              <a:rPr lang="fr-GP" sz="4900" dirty="0"/>
              <a:t> </a:t>
            </a:r>
            <a:endParaRPr lang="fr-FR" sz="4900" kern="100" dirty="0">
              <a:latin typeface="Calibri" panose="020F0502020204030204" pitchFamily="34" charset="0"/>
              <a:cs typeface="Calibri" panose="020F0502020204030204" pitchFamily="34" charset="0"/>
            </a:endParaRPr>
          </a:p>
          <a:p>
            <a:pPr algn="just">
              <a:lnSpc>
                <a:spcPct val="120000"/>
              </a:lnSpc>
            </a:pPr>
            <a:r>
              <a:rPr lang="fr-FR" sz="4900" dirty="0">
                <a:latin typeface="Calibri" panose="020F0502020204030204" pitchFamily="34" charset="0"/>
                <a:ea typeface="Calibri" panose="020F0502020204030204" pitchFamily="34" charset="0"/>
              </a:rPr>
              <a:t>l’unicité de direction de l’assemblée et de la collectivité </a:t>
            </a:r>
            <a:r>
              <a:rPr lang="fr-FR" sz="4900" b="1" dirty="0">
                <a:latin typeface="Calibri" panose="020F0502020204030204" pitchFamily="34" charset="0"/>
                <a:ea typeface="Calibri" panose="020F0502020204030204" pitchFamily="34" charset="0"/>
              </a:rPr>
              <a:t>réduit le risque de dilution du pouvoir </a:t>
            </a:r>
            <a:r>
              <a:rPr lang="fr-FR" sz="4900" dirty="0">
                <a:latin typeface="Calibri" panose="020F0502020204030204" pitchFamily="34" charset="0"/>
                <a:ea typeface="Calibri" panose="020F0502020204030204" pitchFamily="34" charset="0"/>
              </a:rPr>
              <a:t>qui ne favorise pas l’efficacité de la prise de décision</a:t>
            </a:r>
            <a:r>
              <a:rPr lang="fr-GP" sz="4900" dirty="0"/>
              <a:t> </a:t>
            </a:r>
          </a:p>
          <a:p>
            <a:pPr algn="just">
              <a:lnSpc>
                <a:spcPct val="120000"/>
              </a:lnSpc>
            </a:pPr>
            <a:r>
              <a:rPr lang="fr-GP" sz="4900" kern="100" dirty="0">
                <a:latin typeface="Calibri" panose="020F0502020204030204" pitchFamily="34" charset="0"/>
                <a:ea typeface="Calibri" panose="020F0502020204030204" pitchFamily="34" charset="0"/>
                <a:cs typeface="Calibri" panose="020F0502020204030204" pitchFamily="34" charset="0"/>
              </a:rPr>
              <a:t>Limite, sans l’éliminer, </a:t>
            </a:r>
            <a:r>
              <a:rPr lang="fr-GP" sz="4900" b="1" kern="100" dirty="0">
                <a:latin typeface="Calibri" panose="020F0502020204030204" pitchFamily="34" charset="0"/>
                <a:ea typeface="Calibri" panose="020F0502020204030204" pitchFamily="34" charset="0"/>
                <a:cs typeface="Calibri" panose="020F0502020204030204" pitchFamily="34" charset="0"/>
              </a:rPr>
              <a:t>le risque de conflits des égos</a:t>
            </a:r>
            <a:r>
              <a:rPr lang="fr-GP" sz="4900" kern="100" dirty="0">
                <a:latin typeface="Calibri" panose="020F0502020204030204" pitchFamily="34" charset="0"/>
                <a:ea typeface="Calibri" panose="020F0502020204030204" pitchFamily="34" charset="0"/>
                <a:cs typeface="Calibri" panose="020F0502020204030204" pitchFamily="34" charset="0"/>
              </a:rPr>
              <a:t> assez fort en politique et pas seulement en Guadeloupe.</a:t>
            </a:r>
            <a:endParaRPr lang="fr-FR" sz="4900"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endParaRPr lang="fr-GP" dirty="0">
              <a:solidFill>
                <a:schemeClr val="tx1">
                  <a:lumMod val="50000"/>
                  <a:lumOff val="50000"/>
                </a:schemeClr>
              </a:solidFill>
            </a:endParaRPr>
          </a:p>
        </p:txBody>
      </p:sp>
      <p:sp>
        <p:nvSpPr>
          <p:cNvPr id="11" name="Espace réservé du contenu 3">
            <a:extLst>
              <a:ext uri="{FF2B5EF4-FFF2-40B4-BE49-F238E27FC236}">
                <a16:creationId xmlns:a16="http://schemas.microsoft.com/office/drawing/2014/main" id="{8B28C6DA-0DC8-6C27-B9AA-CE47F30BD174}"/>
              </a:ext>
            </a:extLst>
          </p:cNvPr>
          <p:cNvSpPr>
            <a:spLocks noGrp="1"/>
          </p:cNvSpPr>
          <p:nvPr>
            <p:ph sz="half" idx="2"/>
          </p:nvPr>
        </p:nvSpPr>
        <p:spPr>
          <a:xfrm>
            <a:off x="0" y="1440180"/>
            <a:ext cx="4572000" cy="4777741"/>
          </a:xfrm>
        </p:spPr>
        <p:txBody>
          <a:bodyPr>
            <a:noAutofit/>
          </a:bodyPr>
          <a:lstStyle/>
          <a:p>
            <a:pPr algn="just">
              <a:lnSpc>
                <a:spcPct val="120000"/>
              </a:lnSpc>
            </a:pPr>
            <a:r>
              <a:rPr lang="fr-FR" sz="1600" b="1" dirty="0">
                <a:latin typeface="Calibri" panose="020F0502020204030204" pitchFamily="34" charset="0"/>
                <a:ea typeface="Calibri" panose="020F0502020204030204" pitchFamily="34" charset="0"/>
              </a:rPr>
              <a:t>Le Conseil exécutif définit les orientations </a:t>
            </a:r>
            <a:r>
              <a:rPr lang="fr-FR" sz="1600" dirty="0">
                <a:latin typeface="Calibri" panose="020F0502020204030204" pitchFamily="34" charset="0"/>
                <a:ea typeface="Calibri" panose="020F0502020204030204" pitchFamily="34" charset="0"/>
              </a:rPr>
              <a:t>politiques, l’assemblée vote la loi et le budget.</a:t>
            </a:r>
          </a:p>
          <a:p>
            <a:pPr algn="just">
              <a:lnSpc>
                <a:spcPct val="120000"/>
              </a:lnSpc>
            </a:pPr>
            <a:r>
              <a:rPr lang="fr-FR" sz="1600" dirty="0">
                <a:latin typeface="Calibri" panose="020F0502020204030204" pitchFamily="34" charset="0"/>
                <a:ea typeface="Calibri" panose="020F0502020204030204" pitchFamily="34" charset="0"/>
              </a:rPr>
              <a:t>Le conseil exécutif applique les textes votés.</a:t>
            </a:r>
          </a:p>
          <a:p>
            <a:pPr algn="just">
              <a:lnSpc>
                <a:spcPct val="120000"/>
              </a:lnSpc>
            </a:pPr>
            <a:r>
              <a:rPr lang="fr-FR" sz="1600" dirty="0">
                <a:latin typeface="Calibri" panose="020F0502020204030204" pitchFamily="34" charset="0"/>
                <a:ea typeface="Calibri" panose="020F0502020204030204" pitchFamily="34" charset="0"/>
              </a:rPr>
              <a:t>Le conseil exécutif </a:t>
            </a:r>
            <a:r>
              <a:rPr lang="fr-FR" sz="1600" b="1" dirty="0">
                <a:latin typeface="Calibri" panose="020F0502020204030204" pitchFamily="34" charset="0"/>
                <a:ea typeface="Calibri" panose="020F0502020204030204" pitchFamily="34" charset="0"/>
              </a:rPr>
              <a:t>est responsable devant l’assemblée.</a:t>
            </a:r>
            <a:r>
              <a:rPr lang="fr-FR" sz="1600" dirty="0">
                <a:latin typeface="Calibri" panose="020F0502020204030204" pitchFamily="34" charset="0"/>
                <a:ea typeface="Calibri" panose="020F0502020204030204" pitchFamily="34" charset="0"/>
              </a:rPr>
              <a:t> </a:t>
            </a:r>
            <a:r>
              <a:rPr lang="fr-FR" sz="1600" b="1" dirty="0">
                <a:latin typeface="Calibri" panose="020F0502020204030204" pitchFamily="34" charset="0"/>
                <a:ea typeface="Calibri" panose="020F0502020204030204" pitchFamily="34" charset="0"/>
              </a:rPr>
              <a:t>Celle-ci exerce un contrôle sur l’action du conseil exécutif et peut le reverser, </a:t>
            </a:r>
            <a:r>
              <a:rPr lang="fr-FR" sz="1600" dirty="0">
                <a:latin typeface="Calibri" panose="020F0502020204030204" pitchFamily="34" charset="0"/>
                <a:ea typeface="Calibri" panose="020F0502020204030204" pitchFamily="34" charset="0"/>
              </a:rPr>
              <a:t>provoquant ainsi de nouvelles élections.</a:t>
            </a:r>
          </a:p>
          <a:p>
            <a:pPr algn="just">
              <a:lnSpc>
                <a:spcPct val="120000"/>
              </a:lnSpc>
            </a:pPr>
            <a:r>
              <a:rPr lang="fr-FR" sz="1600" dirty="0">
                <a:latin typeface="Calibri" panose="020F0502020204030204" pitchFamily="34" charset="0"/>
                <a:ea typeface="Calibri" panose="020F0502020204030204" pitchFamily="34" charset="0"/>
              </a:rPr>
              <a:t>Ce système est appliqué en Martinique, en Corse et en Polynésie . Les élus de Guyane et de saint Martin souhaitent l’adopter.</a:t>
            </a:r>
          </a:p>
          <a:p>
            <a:pPr algn="just">
              <a:lnSpc>
                <a:spcPct val="120000"/>
              </a:lnSpc>
            </a:pPr>
            <a:r>
              <a:rPr lang="fr-FR" sz="1600" b="1" dirty="0">
                <a:latin typeface="Calibri" panose="020F0502020204030204" pitchFamily="34" charset="0"/>
                <a:ea typeface="Calibri" panose="020F0502020204030204" pitchFamily="34" charset="0"/>
              </a:rPr>
              <a:t>Favorise la responsabilisation politique </a:t>
            </a:r>
            <a:r>
              <a:rPr lang="fr-FR" sz="1600" dirty="0">
                <a:latin typeface="Calibri" panose="020F0502020204030204" pitchFamily="34" charset="0"/>
                <a:ea typeface="Calibri" panose="020F0502020204030204" pitchFamily="34" charset="0"/>
              </a:rPr>
              <a:t>.</a:t>
            </a:r>
          </a:p>
          <a:p>
            <a:pPr algn="just">
              <a:lnSpc>
                <a:spcPct val="120000"/>
              </a:lnSpc>
            </a:pPr>
            <a:r>
              <a:rPr lang="fr-FR" sz="1600" dirty="0">
                <a:latin typeface="Calibri" panose="020F0502020204030204" pitchFamily="34" charset="0"/>
                <a:ea typeface="Calibri" panose="020F0502020204030204" pitchFamily="34" charset="0"/>
              </a:rPr>
              <a:t> Pour être performant et efficace, le président de l’Assemblée et le président du conseil exécutif doivent partager les mêmes orientations. </a:t>
            </a:r>
          </a:p>
        </p:txBody>
      </p:sp>
    </p:spTree>
    <p:extLst>
      <p:ext uri="{BB962C8B-B14F-4D97-AF65-F5344CB8AC3E}">
        <p14:creationId xmlns:p14="http://schemas.microsoft.com/office/powerpoint/2010/main" val="297114501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833</TotalTime>
  <Words>1459</Words>
  <Application>Microsoft Macintosh PowerPoint</Application>
  <PresentationFormat>Affichage à l'écran (4:3)</PresentationFormat>
  <Paragraphs>144</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Aptos</vt:lpstr>
      <vt:lpstr>Arial</vt:lpstr>
      <vt:lpstr>Bookman Old Style</vt:lpstr>
      <vt:lpstr>Calibri</vt:lpstr>
      <vt:lpstr>Police système Courant</vt:lpstr>
      <vt:lpstr>Times New Roman</vt:lpstr>
      <vt:lpstr>Thème Office</vt:lpstr>
      <vt:lpstr>L’évolution statutaire de la Guadeloupe</vt:lpstr>
      <vt:lpstr>Les objectifs du changement politique proposé </vt:lpstr>
      <vt:lpstr>Un 18éme congrès favorable à une évolution statutaire</vt:lpstr>
      <vt:lpstr>Projet d’évolution statutaire et  avant-projet de loi organique relatif à l’évolution institutionnelle</vt:lpstr>
      <vt:lpstr>Nature politique du changement : divergence ou imprécision? </vt:lpstr>
      <vt:lpstr>Les deux projets relèvent de la spécialité législative  tout en maintenant des éléments importants de l’identité législative</vt:lpstr>
      <vt:lpstr>Des différences sur le choix  de l’organisation institutionnelle et le nombre d’élus</vt:lpstr>
      <vt:lpstr>Qu’attend t-on d’une bonne organisation politico-administrative??</vt:lpstr>
      <vt:lpstr>Avantages et inconvénients des deux systèmes</vt:lpstr>
      <vt:lpstr>Un mode de scrutin respectueux des territoires de l’archipel ?   Concilier égalité démocratique et équité territoriale   </vt:lpstr>
      <vt:lpstr>  Ratio de représentation      </vt:lpstr>
      <vt:lpstr>   Risque d’exclusion des « îles du Sud »     </vt:lpstr>
      <vt:lpstr>Proposition: Une élection à la proportionnelle dans le cadre de sections électorales</vt:lpstr>
      <vt:lpstr>Répartition des sièges dans les 8 sections électorales</vt:lpstr>
      <vt:lpstr>Conclusion</vt:lpstr>
      <vt:lpstr>L’évolution statutaire de la Guadeloupe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Popette27pouce</dc:creator>
  <cp:lastModifiedBy>Microsoft Office User</cp:lastModifiedBy>
  <cp:revision>17</cp:revision>
  <dcterms:created xsi:type="dcterms:W3CDTF">2024-06-04T12:27:41Z</dcterms:created>
  <dcterms:modified xsi:type="dcterms:W3CDTF">2025-06-17T03:08:56Z</dcterms:modified>
</cp:coreProperties>
</file>