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63" r:id="rId2"/>
    <p:sldId id="357" r:id="rId3"/>
    <p:sldId id="313" r:id="rId4"/>
    <p:sldId id="314" r:id="rId5"/>
    <p:sldId id="386" r:id="rId6"/>
    <p:sldId id="387" r:id="rId7"/>
    <p:sldId id="327" r:id="rId8"/>
    <p:sldId id="352" r:id="rId9"/>
    <p:sldId id="388" r:id="rId10"/>
    <p:sldId id="389" r:id="rId11"/>
    <p:sldId id="385" r:id="rId12"/>
    <p:sldId id="384" r:id="rId13"/>
    <p:sldId id="390" r:id="rId14"/>
    <p:sldId id="295" r:id="rId1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5FBB6-5196-4F9B-AD38-83A8B2F45B03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F536F-CA51-4D6C-81BF-34013E1B2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47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numéro de diapositive 7">
            <a:extLst>
              <a:ext uri="{FF2B5EF4-FFF2-40B4-BE49-F238E27FC236}">
                <a16:creationId xmlns:a16="http://schemas.microsoft.com/office/drawing/2014/main" id="{E178F53E-78E8-4E21-8363-06A261E7CE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3D0302-4EA0-468B-BE63-A6FD75469E37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099" name="Espace réservé de l'image des diapositives 1">
            <a:extLst>
              <a:ext uri="{FF2B5EF4-FFF2-40B4-BE49-F238E27FC236}">
                <a16:creationId xmlns:a16="http://schemas.microsoft.com/office/drawing/2014/main" id="{9FD24EE8-1C56-4FFD-941C-FB5354846D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154DB8D2-136D-48BC-8040-A5BBC9EBC7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88030" tIns="44014" rIns="88030" bIns="44014"/>
          <a:lstStyle/>
          <a:p>
            <a:pPr eaLnBrk="1" hangingPunct="1">
              <a:defRPr/>
            </a:pPr>
            <a:endParaRPr lang="fr-FR" dirty="0">
              <a:ea typeface="ＭＳ Ｐゴシック" charset="0"/>
              <a:cs typeface="+mn-cs"/>
            </a:endParaRPr>
          </a:p>
        </p:txBody>
      </p:sp>
      <p:sp>
        <p:nvSpPr>
          <p:cNvPr id="4101" name="Espace réservé du numéro de diapositive 3">
            <a:extLst>
              <a:ext uri="{FF2B5EF4-FFF2-40B4-BE49-F238E27FC236}">
                <a16:creationId xmlns:a16="http://schemas.microsoft.com/office/drawing/2014/main" id="{A8F2CD05-16D7-4496-BA50-F91712517385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030" tIns="44014" rIns="88030" bIns="44014" anchor="b"/>
          <a:lstStyle>
            <a:lvl1pPr defTabSz="8810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810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810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810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810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8810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6B0924-3EF9-4684-AFF7-2B7DC0CADE2A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8810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48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70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79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70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56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41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35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02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48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8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74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0926A-9072-824F-A420-E024618BB53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3B1DC-3475-FF48-894A-89E6688F6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85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92D418D-257F-4724-9DA2-BB3C41E27D0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-41275" y="214313"/>
            <a:ext cx="9185275" cy="1828800"/>
          </a:xfrm>
        </p:spPr>
        <p:txBody>
          <a:bodyPr/>
          <a:lstStyle/>
          <a:p>
            <a:r>
              <a:rPr lang="fr-FR" altLang="fr-FR" sz="3600" b="1" dirty="0"/>
              <a:t>Croissance et </a:t>
            </a:r>
            <a:br>
              <a:rPr lang="fr-FR" altLang="fr-FR" sz="3600" b="1" dirty="0"/>
            </a:br>
            <a:r>
              <a:rPr lang="fr-FR" altLang="fr-FR" sz="3600" b="1" dirty="0"/>
              <a:t>développement soutenable</a:t>
            </a:r>
            <a:endParaRPr lang="fr-FR" altLang="fr-FR" sz="2000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0CD0274-A31C-45F9-B92F-B2058B85F21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790574" y="1824038"/>
            <a:ext cx="7521575" cy="3979862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endParaRPr lang="fr-FR" altLang="fr-FR" sz="1600" dirty="0"/>
          </a:p>
          <a:p>
            <a:pPr marL="0" indent="0" algn="ctr">
              <a:buFontTx/>
              <a:buNone/>
            </a:pPr>
            <a:r>
              <a:rPr lang="fr-FR" altLang="fr-FR" sz="2000" dirty="0"/>
              <a:t>Congrès des élus</a:t>
            </a:r>
          </a:p>
          <a:p>
            <a:pPr marL="0" indent="0" algn="ctr">
              <a:buFontTx/>
              <a:buNone/>
            </a:pPr>
            <a:endParaRPr lang="fr-FR" altLang="fr-FR" sz="2000" dirty="0"/>
          </a:p>
          <a:p>
            <a:pPr marL="0" indent="0" algn="ctr">
              <a:buFontTx/>
              <a:buNone/>
            </a:pPr>
            <a:endParaRPr lang="fr-FR" altLang="fr-FR" sz="2000" dirty="0"/>
          </a:p>
          <a:p>
            <a:pPr marL="0" indent="0" algn="ctr" eaLnBrk="1" hangingPunct="1">
              <a:buFontTx/>
              <a:buNone/>
            </a:pPr>
            <a:r>
              <a:rPr lang="fr-FR" altLang="fr-FR" sz="2000" dirty="0"/>
              <a:t>Conseil départemental</a:t>
            </a:r>
          </a:p>
          <a:p>
            <a:pPr marL="0" indent="0" algn="ctr" eaLnBrk="1" hangingPunct="1">
              <a:buFontTx/>
              <a:buNone/>
            </a:pPr>
            <a:r>
              <a:rPr lang="fr-FR" altLang="fr-FR" sz="2000" dirty="0"/>
              <a:t>17 Juin 2025</a:t>
            </a:r>
          </a:p>
          <a:p>
            <a:pPr marL="0" indent="0" algn="ctr" eaLnBrk="1" hangingPunct="1">
              <a:buFontTx/>
              <a:buNone/>
            </a:pPr>
            <a:endParaRPr lang="fr-FR" altLang="fr-FR" sz="2000" dirty="0"/>
          </a:p>
          <a:p>
            <a:pPr marL="0" indent="0" algn="ctr" eaLnBrk="1" hangingPunct="1">
              <a:buFontTx/>
              <a:buNone/>
            </a:pPr>
            <a:endParaRPr lang="fr-FR" altLang="fr-FR" sz="2000" dirty="0"/>
          </a:p>
          <a:p>
            <a:pPr marL="0" indent="0" algn="ctr" eaLnBrk="1" hangingPunct="1">
              <a:buFontTx/>
              <a:buNone/>
            </a:pPr>
            <a:r>
              <a:rPr lang="fr-FR" altLang="fr-FR" sz="2000" b="1" dirty="0"/>
              <a:t>Sébastien </a:t>
            </a:r>
            <a:r>
              <a:rPr lang="fr-FR" altLang="fr-FR" sz="2000" b="1" dirty="0" err="1"/>
              <a:t>Mathouraparsad</a:t>
            </a:r>
            <a:endParaRPr lang="fr-FR" altLang="fr-FR" sz="2000" b="1" dirty="0"/>
          </a:p>
          <a:p>
            <a:pPr marL="0" indent="0" algn="ctr" eaLnBrk="1" hangingPunct="1">
              <a:buFontTx/>
              <a:buNone/>
            </a:pPr>
            <a:r>
              <a:rPr lang="fr-FR" altLang="fr-FR" sz="2000" dirty="0"/>
              <a:t>Professeur des Universités en économie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re 2">
            <a:extLst>
              <a:ext uri="{FF2B5EF4-FFF2-40B4-BE49-F238E27FC236}">
                <a16:creationId xmlns:a16="http://schemas.microsoft.com/office/drawing/2014/main" id="{A8542B92-4A94-482E-BFBE-3A42B57D7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/>
              <a:t>Thème 3: Santé publique</a:t>
            </a:r>
            <a:endParaRPr lang="fr-CA" altLang="fr-FR"/>
          </a:p>
        </p:txBody>
      </p:sp>
      <p:sp>
        <p:nvSpPr>
          <p:cNvPr id="13314" name="Espace réservé du contenu 1">
            <a:extLst>
              <a:ext uri="{FF2B5EF4-FFF2-40B4-BE49-F238E27FC236}">
                <a16:creationId xmlns:a16="http://schemas.microsoft.com/office/drawing/2014/main" id="{336ABD2D-9A09-44E5-B912-013669D57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08150"/>
            <a:ext cx="8407400" cy="4960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fr-FR" sz="1900"/>
              <a:t>Concept d’économie circulaire: faire de nos déchets un débouché</a:t>
            </a:r>
          </a:p>
          <a:p>
            <a:pPr>
              <a:lnSpc>
                <a:spcPct val="90000"/>
              </a:lnSpc>
            </a:pPr>
            <a:r>
              <a:rPr lang="fr-CA" altLang="fr-FR" sz="1900"/>
              <a:t>Usage de biomasse polluant/déchet pour la production de charbon actif</a:t>
            </a:r>
          </a:p>
          <a:p>
            <a:pPr>
              <a:lnSpc>
                <a:spcPct val="90000"/>
              </a:lnSpc>
            </a:pPr>
            <a:r>
              <a:rPr lang="fr-CA" altLang="fr-FR" sz="1900" b="1" u="sng"/>
              <a:t>Question de recherche</a:t>
            </a:r>
            <a:r>
              <a:rPr lang="fr-CA" altLang="fr-FR" sz="1900" b="1"/>
              <a:t>: Quels seraient les effets d’une production de charbon actif pour séquestrer la molécule de chlordécone ?</a:t>
            </a:r>
          </a:p>
          <a:p>
            <a:pPr>
              <a:lnSpc>
                <a:spcPct val="90000"/>
              </a:lnSpc>
            </a:pPr>
            <a:r>
              <a:rPr lang="fr-FR" altLang="fr-FR" sz="2000"/>
              <a:t>Modes de financement de la production de charbon et de subvention à l’achat</a:t>
            </a:r>
          </a:p>
          <a:p>
            <a:pPr lvl="1">
              <a:lnSpc>
                <a:spcPct val="90000"/>
              </a:lnSpc>
            </a:pPr>
            <a:r>
              <a:rPr lang="fr-FR" altLang="fr-FR" sz="1800">
                <a:ea typeface="Arial" panose="020B0604020202020204" pitchFamily="34" charset="0"/>
              </a:rPr>
              <a:t>Plan Chlordécone </a:t>
            </a:r>
          </a:p>
          <a:p>
            <a:pPr lvl="1">
              <a:lnSpc>
                <a:spcPct val="90000"/>
              </a:lnSpc>
            </a:pPr>
            <a:r>
              <a:rPr lang="fr-FR" altLang="fr-FR" sz="1800">
                <a:ea typeface="Arial" panose="020B0604020202020204" pitchFamily="34" charset="0"/>
              </a:rPr>
              <a:t>Plan Sargasse</a:t>
            </a:r>
          </a:p>
          <a:p>
            <a:pPr lvl="1">
              <a:lnSpc>
                <a:spcPct val="90000"/>
              </a:lnSpc>
            </a:pPr>
            <a:r>
              <a:rPr lang="fr-FR" altLang="fr-FR" sz="1800">
                <a:ea typeface="Arial" panose="020B0604020202020204" pitchFamily="34" charset="0"/>
              </a:rPr>
              <a:t>Consentement à payer (Entreprises 2% du CA; Résidents 80e/an; Touristes 1,5e)</a:t>
            </a:r>
          </a:p>
          <a:p>
            <a:pPr>
              <a:lnSpc>
                <a:spcPct val="90000"/>
              </a:lnSpc>
            </a:pPr>
            <a:r>
              <a:rPr lang="fr-FR" altLang="fr-FR" sz="1900"/>
              <a:t>Principaux résultats macroéconomiques :</a:t>
            </a:r>
          </a:p>
          <a:p>
            <a:pPr lvl="1">
              <a:lnSpc>
                <a:spcPct val="90000"/>
              </a:lnSpc>
            </a:pPr>
            <a:r>
              <a:rPr lang="fr-FR" altLang="fr-FR" sz="1800">
                <a:ea typeface="Arial" panose="020B0604020202020204" pitchFamily="34" charset="0"/>
              </a:rPr>
              <a:t>Hausse de la production agricole </a:t>
            </a:r>
          </a:p>
          <a:p>
            <a:pPr lvl="1">
              <a:lnSpc>
                <a:spcPct val="90000"/>
              </a:lnSpc>
            </a:pPr>
            <a:r>
              <a:rPr lang="fr-FR" altLang="fr-FR" sz="1800">
                <a:ea typeface="Arial" panose="020B0604020202020204" pitchFamily="34" charset="0"/>
              </a:rPr>
              <a:t>Hausse des revenus des ménages (+0,1%)</a:t>
            </a:r>
          </a:p>
          <a:p>
            <a:pPr lvl="1">
              <a:lnSpc>
                <a:spcPct val="90000"/>
              </a:lnSpc>
            </a:pPr>
            <a:r>
              <a:rPr lang="fr-FR" altLang="fr-FR" sz="1800">
                <a:ea typeface="Arial" panose="020B0604020202020204" pitchFamily="34" charset="0"/>
              </a:rPr>
              <a:t>Hausse du PIB (+0,1%)</a:t>
            </a:r>
          </a:p>
          <a:p>
            <a:pPr lvl="1">
              <a:lnSpc>
                <a:spcPct val="90000"/>
              </a:lnSpc>
            </a:pPr>
            <a:r>
              <a:rPr lang="fr-FR" altLang="fr-FR" sz="1800">
                <a:ea typeface="Arial" panose="020B0604020202020204" pitchFamily="34" charset="0"/>
              </a:rPr>
              <a:t>Baisse du chômage (-0,7%).</a:t>
            </a:r>
          </a:p>
          <a:p>
            <a:pPr>
              <a:lnSpc>
                <a:spcPct val="90000"/>
              </a:lnSpc>
            </a:pPr>
            <a:endParaRPr lang="fr-CA" altLang="fr-FR" sz="22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re 2">
            <a:extLst>
              <a:ext uri="{FF2B5EF4-FFF2-40B4-BE49-F238E27FC236}">
                <a16:creationId xmlns:a16="http://schemas.microsoft.com/office/drawing/2014/main" id="{F42C118A-7B74-44BB-B027-39E99822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13" y="142875"/>
            <a:ext cx="8763000" cy="1054100"/>
          </a:xfrm>
        </p:spPr>
        <p:txBody>
          <a:bodyPr/>
          <a:lstStyle/>
          <a:p>
            <a:r>
              <a:rPr lang="fr-FR" altLang="fr-FR" sz="4000" b="1"/>
              <a:t>Thème 4: Croissance inclusive</a:t>
            </a:r>
          </a:p>
        </p:txBody>
      </p:sp>
      <p:sp>
        <p:nvSpPr>
          <p:cNvPr id="14338" name="Espace réservé du contenu 2">
            <a:extLst>
              <a:ext uri="{FF2B5EF4-FFF2-40B4-BE49-F238E27FC236}">
                <a16:creationId xmlns:a16="http://schemas.microsoft.com/office/drawing/2014/main" id="{8C911C5B-D83C-4D71-8B3E-6BF0C53D7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125538"/>
            <a:ext cx="8229600" cy="5732462"/>
          </a:xfrm>
        </p:spPr>
        <p:txBody>
          <a:bodyPr/>
          <a:lstStyle/>
          <a:p>
            <a:r>
              <a:rPr lang="fr-FR" altLang="fr-FR" sz="2000"/>
              <a:t>Recrutement de qualifiés sur le marché national </a:t>
            </a:r>
          </a:p>
          <a:p>
            <a:r>
              <a:rPr lang="fr-FR" altLang="fr-FR" sz="2000"/>
              <a:t>Non recrutement de qualifiés locaux a plusieurs conséquences: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Déclassement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Reconversion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Fuite des cerveaux </a:t>
            </a:r>
          </a:p>
          <a:p>
            <a:r>
              <a:rPr lang="fr-FR" altLang="fr-FR" sz="2000"/>
              <a:t>Fuite des cerveaux due à: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Accès difficile à l’emploi (Temporal et al., 2011), discriminations au régional et au national (L’Horty et al. 2024; France Starétgies, 2024, Haddad, 2019)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Niveau du PIB (Bellemare et Carluer, 2013) </a:t>
            </a:r>
          </a:p>
          <a:p>
            <a:r>
              <a:rPr lang="fr-FR" altLang="fr-FR" sz="2000"/>
              <a:t>Dépopulation et vieillissement</a:t>
            </a:r>
          </a:p>
          <a:p>
            <a:r>
              <a:rPr lang="fr-FR" altLang="fr-FR" sz="2000"/>
              <a:t>Plusieurs mesures correctives des iniquités</a:t>
            </a:r>
          </a:p>
          <a:p>
            <a:pPr lvl="1"/>
            <a:r>
              <a:rPr lang="fr-FR" altLang="fr-FR" sz="1800">
                <a:ea typeface="Arial" panose="020B0604020202020204" pitchFamily="34" charset="0"/>
              </a:rPr>
              <a:t>Emploi franc, Prime de vie chère, Continuité territoriale, Différentiel d’exo de charges en outre-mer…</a:t>
            </a:r>
          </a:p>
          <a:p>
            <a:endParaRPr lang="fr-FR" altLang="fr-FR" sz="2000"/>
          </a:p>
        </p:txBody>
      </p:sp>
      <p:grpSp>
        <p:nvGrpSpPr>
          <p:cNvPr id="14340" name="Grouper 288">
            <a:extLst>
              <a:ext uri="{FF2B5EF4-FFF2-40B4-BE49-F238E27FC236}">
                <a16:creationId xmlns:a16="http://schemas.microsoft.com/office/drawing/2014/main" id="{DD005172-D29E-4F84-9A1B-DE0CEBAF4CA3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3187700" y="1916113"/>
            <a:ext cx="3384550" cy="719137"/>
            <a:chOff x="-224310" y="0"/>
            <a:chExt cx="914518" cy="800656"/>
          </a:xfrm>
        </p:grpSpPr>
        <p:sp>
          <p:nvSpPr>
            <p:cNvPr id="5" name="Accolade fermante 4">
              <a:extLst>
                <a:ext uri="{FF2B5EF4-FFF2-40B4-BE49-F238E27FC236}">
                  <a16:creationId xmlns:a16="http://schemas.microsoft.com/office/drawing/2014/main" id="{6E9656AE-50D7-48BD-908A-B7E8F9781C45}"/>
                </a:ext>
              </a:extLst>
            </p:cNvPr>
            <p:cNvSpPr/>
            <p:nvPr/>
          </p:nvSpPr>
          <p:spPr>
            <a:xfrm rot="10800000">
              <a:off x="577824" y="1767"/>
              <a:ext cx="114529" cy="800657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25889D5-F9C1-4CF5-AEEE-129C2D93D7AF}"/>
                </a:ext>
              </a:extLst>
            </p:cNvPr>
            <p:cNvSpPr/>
            <p:nvPr/>
          </p:nvSpPr>
          <p:spPr>
            <a:xfrm rot="10800000">
              <a:off x="-222165" y="180280"/>
              <a:ext cx="799989" cy="4560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Conséquences sur les inégalités de revenu</a:t>
              </a:r>
              <a:endParaRPr kumimoji="0" lang="fr-FR" altLang="fr-FR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re 2">
            <a:extLst>
              <a:ext uri="{FF2B5EF4-FFF2-40B4-BE49-F238E27FC236}">
                <a16:creationId xmlns:a16="http://schemas.microsoft.com/office/drawing/2014/main" id="{53647E74-5BEE-41E5-8718-05B0E63BC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13" y="73025"/>
            <a:ext cx="8763000" cy="1054100"/>
          </a:xfrm>
        </p:spPr>
        <p:txBody>
          <a:bodyPr/>
          <a:lstStyle/>
          <a:p>
            <a:r>
              <a:rPr lang="fr-FR" altLang="fr-FR" sz="4000" b="1"/>
              <a:t>Thème 4: Croissance inclusive</a:t>
            </a:r>
          </a:p>
        </p:txBody>
      </p:sp>
      <p:sp>
        <p:nvSpPr>
          <p:cNvPr id="15362" name="Espace réservé du contenu 2">
            <a:extLst>
              <a:ext uri="{FF2B5EF4-FFF2-40B4-BE49-F238E27FC236}">
                <a16:creationId xmlns:a16="http://schemas.microsoft.com/office/drawing/2014/main" id="{7DEE45ED-72B9-4D89-815B-550CC2F44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25963"/>
          </a:xfrm>
        </p:spPr>
        <p:txBody>
          <a:bodyPr/>
          <a:lstStyle/>
          <a:p>
            <a:r>
              <a:rPr lang="fr-CA" altLang="fr-FR" sz="1800" b="1" u="sng"/>
              <a:t>Question de recherche</a:t>
            </a:r>
            <a:r>
              <a:rPr lang="fr-CA" altLang="fr-FR" sz="1800" b="1"/>
              <a:t>: Quels seraient les effets d’une s</a:t>
            </a:r>
            <a:r>
              <a:rPr lang="fr-FR" altLang="fr-FR" sz="1800" b="1"/>
              <a:t>ubvention à l’embauche des personnes émigrées très qualifiés pouvant justifier d’intérêts moraux et matériels sur le territoire (critère pour l’obtention des congés bonifiés)</a:t>
            </a:r>
            <a:r>
              <a:rPr lang="fr-CA" altLang="fr-FR" sz="1800" b="1"/>
              <a:t>?</a:t>
            </a:r>
          </a:p>
          <a:p>
            <a:r>
              <a:rPr lang="fr-FR" altLang="fr-FR" sz="1800"/>
              <a:t>Combien s’estiment favorables à la mise en place d'un dispositif d'exonérations de charges pour les entreprises embauchant des jeunes guadeloupéens 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86% de sondés parmi la population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95% des entreprises</a:t>
            </a:r>
          </a:p>
          <a:p>
            <a:r>
              <a:rPr lang="fr-FR" altLang="fr-FR" sz="1800"/>
              <a:t>A titre d’illustration, impacts d’une baisse de 20% des taux de cotisations sur les salaires de cette catégorie de travailleurs financée par la collectivité locale</a:t>
            </a:r>
          </a:p>
          <a:p>
            <a:r>
              <a:rPr lang="fr-FR" altLang="fr-FR" sz="1800"/>
              <a:t>Principaux résultats macroéconomiques :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Hausse des revenus des ménages (+2,5%)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Baisse des coûts de production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Hausse du PIB (+0,2%)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Baisse du chômage (-0,3%).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Hausse de la démographie (+0,5%)</a:t>
            </a:r>
          </a:p>
          <a:p>
            <a:endParaRPr lang="fr-FR" altLang="fr-FR" sz="1600"/>
          </a:p>
          <a:p>
            <a:endParaRPr lang="fr-FR" altLang="fr-FR" sz="1600"/>
          </a:p>
          <a:p>
            <a:endParaRPr lang="fr-FR" altLang="fr-FR" sz="16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re 2">
            <a:extLst>
              <a:ext uri="{FF2B5EF4-FFF2-40B4-BE49-F238E27FC236}">
                <a16:creationId xmlns:a16="http://schemas.microsoft.com/office/drawing/2014/main" id="{AE49934C-5456-4F05-A536-06FC36959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13" y="73025"/>
            <a:ext cx="8763000" cy="1054100"/>
          </a:xfrm>
        </p:spPr>
        <p:txBody>
          <a:bodyPr/>
          <a:lstStyle/>
          <a:p>
            <a:r>
              <a:rPr lang="fr-FR" altLang="fr-FR" sz="4000" b="1"/>
              <a:t>Thème 5: Autonomie énergétique</a:t>
            </a:r>
          </a:p>
        </p:txBody>
      </p:sp>
      <p:sp>
        <p:nvSpPr>
          <p:cNvPr id="16386" name="Espace réservé du contenu 2">
            <a:extLst>
              <a:ext uri="{FF2B5EF4-FFF2-40B4-BE49-F238E27FC236}">
                <a16:creationId xmlns:a16="http://schemas.microsoft.com/office/drawing/2014/main" id="{03828D43-C83E-4FB8-8511-E3A25A8C3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25963"/>
          </a:xfrm>
        </p:spPr>
        <p:txBody>
          <a:bodyPr/>
          <a:lstStyle/>
          <a:p>
            <a:r>
              <a:rPr lang="fr-FR" altLang="fr-FR" sz="1800"/>
              <a:t>Vulnérabilité énergétique: l’énergie est essentiellement produite à partir de pétrole (carburant, gaz, électricité)</a:t>
            </a:r>
          </a:p>
          <a:p>
            <a:r>
              <a:rPr lang="fr-FR" altLang="fr-FR" sz="1800"/>
              <a:t>Le territoire est aussi soumis aux chocs pétroliers </a:t>
            </a:r>
          </a:p>
          <a:p>
            <a:r>
              <a:rPr lang="fr-FR" altLang="fr-FR" sz="1800"/>
              <a:t>La France: premier producteur de biocarburant en UE, à base de betterave et blé</a:t>
            </a:r>
          </a:p>
          <a:p>
            <a:r>
              <a:rPr lang="fr-FR" altLang="fr-FR" sz="1800"/>
              <a:t>Le Brésil: premier producteur mondial de biocarburant à base canne </a:t>
            </a:r>
          </a:p>
          <a:p>
            <a:r>
              <a:rPr lang="fr-FR" altLang="fr-FR" sz="1800"/>
              <a:t>La Barbade: producteur de biocarburant à base de Sargasse</a:t>
            </a:r>
          </a:p>
          <a:p>
            <a:r>
              <a:rPr lang="fr-FR" altLang="fr-FR" sz="1800"/>
              <a:t>Le Vanuatu: producteur de biocarburant à base de Coco</a:t>
            </a:r>
          </a:p>
          <a:p>
            <a:r>
              <a:rPr lang="fr-CA" altLang="fr-FR" sz="1600" b="1" u="sng"/>
              <a:t>Question de recherche</a:t>
            </a:r>
            <a:r>
              <a:rPr lang="fr-CA" altLang="fr-FR" sz="1600" b="1"/>
              <a:t>: Une souveraineté énergétique est-elle possible?</a:t>
            </a:r>
          </a:p>
          <a:p>
            <a:r>
              <a:rPr lang="fr-CA" altLang="fr-FR" sz="1600"/>
              <a:t>Selon la CTCS, la production potentielle pourrait couvrir jusqu’à 35% de la consommation locale en carburant</a:t>
            </a:r>
          </a:p>
          <a:p>
            <a:r>
              <a:rPr lang="fr-CA" altLang="fr-FR" sz="1600"/>
              <a:t>Le surplus d’activités pourrait entrainer une hausse du PIB </a:t>
            </a:r>
          </a:p>
          <a:p>
            <a:r>
              <a:rPr lang="fr-CA" altLang="fr-FR" sz="1600"/>
              <a:t>Hausse de l’emploi</a:t>
            </a:r>
          </a:p>
          <a:p>
            <a:r>
              <a:rPr lang="fr-CA" altLang="fr-FR" sz="1600"/>
              <a:t>Baisse de la pauvreté monétaire </a:t>
            </a:r>
          </a:p>
          <a:p>
            <a:r>
              <a:rPr lang="fr-CA" altLang="fr-FR" sz="1600"/>
              <a:t>Réduction des GES </a:t>
            </a:r>
          </a:p>
          <a:p>
            <a:endParaRPr lang="fr-CA" altLang="fr-FR" sz="1600"/>
          </a:p>
          <a:p>
            <a:endParaRPr lang="fr-FR" altLang="fr-FR" sz="1600"/>
          </a:p>
          <a:p>
            <a:endParaRPr lang="fr-FR" altLang="fr-FR" sz="1600"/>
          </a:p>
          <a:p>
            <a:endParaRPr lang="fr-FR" altLang="fr-FR" sz="16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>
            <a:extLst>
              <a:ext uri="{FF2B5EF4-FFF2-40B4-BE49-F238E27FC236}">
                <a16:creationId xmlns:a16="http://schemas.microsoft.com/office/drawing/2014/main" id="{4D164C2D-4ADB-4719-AFC4-1F732C07E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08275"/>
            <a:ext cx="8229600" cy="1143000"/>
          </a:xfrm>
        </p:spPr>
        <p:txBody>
          <a:bodyPr/>
          <a:lstStyle/>
          <a:p>
            <a:r>
              <a:rPr lang="fr-FR" altLang="fr-FR"/>
              <a:t>MERCI POUR VOTRE ATTENTION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re 1">
            <a:extLst>
              <a:ext uri="{FF2B5EF4-FFF2-40B4-BE49-F238E27FC236}">
                <a16:creationId xmlns:a16="http://schemas.microsoft.com/office/drawing/2014/main" id="{B300369F-94A6-4378-A3B5-65D5FD073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" y="260350"/>
            <a:ext cx="8686800" cy="1143000"/>
          </a:xfrm>
        </p:spPr>
        <p:txBody>
          <a:bodyPr/>
          <a:lstStyle/>
          <a:p>
            <a:r>
              <a:rPr lang="fr-FR" altLang="fr-FR" sz="4000" b="1"/>
              <a:t>La plus « vieille colonie » française</a:t>
            </a:r>
          </a:p>
        </p:txBody>
      </p:sp>
      <p:sp>
        <p:nvSpPr>
          <p:cNvPr id="5122" name="Espace réservé du contenu 2">
            <a:extLst>
              <a:ext uri="{FF2B5EF4-FFF2-40B4-BE49-F238E27FC236}">
                <a16:creationId xmlns:a16="http://schemas.microsoft.com/office/drawing/2014/main" id="{81E2FC9B-DCA6-43BD-B75C-134C70D47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5425"/>
            <a:ext cx="8229600" cy="4525963"/>
          </a:xfrm>
        </p:spPr>
        <p:txBody>
          <a:bodyPr/>
          <a:lstStyle/>
          <a:p>
            <a:r>
              <a:rPr lang="fr-FR" altLang="fr-FR" sz="2000"/>
              <a:t>Depuis la départementalisation en 1946, les Outre-mer français ont réalisé en quelques décennies seulement ce que les pays européens « développés » ont mis plus d’un siècle à accomplir</a:t>
            </a:r>
          </a:p>
          <a:p>
            <a:r>
              <a:rPr lang="fr-FR" altLang="fr-FR" sz="2000"/>
              <a:t>La « vieille colonie » française est en situation de mal développement</a:t>
            </a:r>
            <a:endParaRPr lang="fr-FR" altLang="fr-FR" sz="2000" i="1"/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Des caractéristiques d</a:t>
            </a:r>
            <a:r>
              <a:rPr lang="ja-JP" altLang="fr-FR" sz="1600">
                <a:ea typeface="MS PGothic" panose="020B0600070205080204" pitchFamily="34" charset="-128"/>
              </a:rPr>
              <a:t>’</a:t>
            </a:r>
            <a:r>
              <a:rPr lang="fr-FR" altLang="ja-JP" sz="1600">
                <a:ea typeface="MS PGothic" panose="020B0600070205080204" pitchFamily="34" charset="-128"/>
              </a:rPr>
              <a:t>économie développée (création d</a:t>
            </a:r>
            <a:r>
              <a:rPr lang="ja-JP" altLang="fr-FR" sz="1600">
                <a:ea typeface="MS PGothic" panose="020B0600070205080204" pitchFamily="34" charset="-128"/>
              </a:rPr>
              <a:t>’</a:t>
            </a:r>
            <a:r>
              <a:rPr lang="fr-FR" altLang="ja-JP" sz="1600">
                <a:ea typeface="MS PGothic" panose="020B0600070205080204" pitchFamily="34" charset="-128"/>
              </a:rPr>
              <a:t>infrastructures de base et modernisation :écoles, hôpitaux, ports, aéroports, routes etc; rattrapage social; la structuration de l</a:t>
            </a:r>
            <a:r>
              <a:rPr lang="ja-JP" altLang="fr-FR" sz="1600">
                <a:ea typeface="MS PGothic" panose="020B0600070205080204" pitchFamily="34" charset="-128"/>
              </a:rPr>
              <a:t>’</a:t>
            </a:r>
            <a:r>
              <a:rPr lang="fr-FR" altLang="ja-JP" sz="1600">
                <a:ea typeface="MS PGothic" panose="020B0600070205080204" pitchFamily="34" charset="-128"/>
              </a:rPr>
              <a:t>appareil administratif)</a:t>
            </a:r>
          </a:p>
          <a:p>
            <a:pPr lvl="1"/>
            <a:r>
              <a:rPr lang="fr-FR" altLang="fr-FR" sz="1600">
                <a:ea typeface="Arial" panose="020B0604020202020204" pitchFamily="34" charset="0"/>
              </a:rPr>
              <a:t>Des caractéristiques d</a:t>
            </a:r>
            <a:r>
              <a:rPr lang="ja-JP" altLang="fr-FR" sz="1600">
                <a:ea typeface="MS PGothic" panose="020B0600070205080204" pitchFamily="34" charset="-128"/>
              </a:rPr>
              <a:t>’</a:t>
            </a:r>
            <a:r>
              <a:rPr lang="fr-FR" altLang="ja-JP" sz="1600">
                <a:ea typeface="MS PGothic" panose="020B0600070205080204" pitchFamily="34" charset="-128"/>
              </a:rPr>
              <a:t>économie en développement (inégalités de revenus, inégalités quant à l</a:t>
            </a:r>
            <a:r>
              <a:rPr lang="ja-JP" altLang="fr-FR" sz="1600">
                <a:ea typeface="MS PGothic" panose="020B0600070205080204" pitchFamily="34" charset="-128"/>
              </a:rPr>
              <a:t>’</a:t>
            </a:r>
            <a:r>
              <a:rPr lang="fr-FR" altLang="ja-JP" sz="1600">
                <a:ea typeface="MS PGothic" panose="020B0600070205080204" pitchFamily="34" charset="-128"/>
              </a:rPr>
              <a:t>accès aux services publics, chômage,…)</a:t>
            </a:r>
          </a:p>
          <a:p>
            <a:r>
              <a:rPr lang="fr-FR" altLang="fr-FR" sz="2000"/>
              <a:t>C’est une économie </a:t>
            </a:r>
            <a:r>
              <a:rPr lang="fr-FR" altLang="fr-FR" sz="2000" i="1"/>
              <a:t>bigidi</a:t>
            </a:r>
          </a:p>
          <a:p>
            <a:r>
              <a:rPr lang="fr-FR" altLang="fr-FR" sz="2000"/>
              <a:t>La « vie chère », une problématique ancienne (Salinière, 1910) devenue structurelle</a:t>
            </a:r>
            <a:endParaRPr lang="fr-FR" altLang="fr-FR" sz="16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>
            <a:extLst>
              <a:ext uri="{FF2B5EF4-FFF2-40B4-BE49-F238E27FC236}">
                <a16:creationId xmlns:a16="http://schemas.microsoft.com/office/drawing/2014/main" id="{606AE673-CCA3-423E-A656-D9AEF193B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fr-FR" b="1"/>
              <a:t>A la recherche d</a:t>
            </a:r>
            <a:r>
              <a:rPr lang="ja-JP" altLang="fr-FR" b="1"/>
              <a:t>’</a:t>
            </a:r>
            <a:r>
              <a:rPr lang="fr-FR" altLang="ja-JP" b="1"/>
              <a:t>un nouveau modèle de développement</a:t>
            </a:r>
            <a:endParaRPr lang="fr-FR" altLang="fr-FR"/>
          </a:p>
        </p:txBody>
      </p:sp>
      <p:sp>
        <p:nvSpPr>
          <p:cNvPr id="6147" name="Espace réservé du contenu 2">
            <a:extLst>
              <a:ext uri="{FF2B5EF4-FFF2-40B4-BE49-F238E27FC236}">
                <a16:creationId xmlns:a16="http://schemas.microsoft.com/office/drawing/2014/main" id="{FDAF5C16-1AC0-4A3D-8C94-30A8FCEE1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2763"/>
            <a:ext cx="8229600" cy="4525962"/>
          </a:xfrm>
        </p:spPr>
        <p:txBody>
          <a:bodyPr/>
          <a:lstStyle/>
          <a:p>
            <a:r>
              <a:rPr lang="fr-FR" altLang="fr-FR" sz="2000"/>
              <a:t>Selon la Cour des comptes les dépenses budgétaires et fiscales outre-mer se sont élevées à 27,3 Md€ en 2021</a:t>
            </a:r>
          </a:p>
          <a:p>
            <a:r>
              <a:rPr lang="fr-FR" altLang="fr-FR" sz="2000"/>
              <a:t>Malgré le budget global, un ensemble de difficultés persistent : Efficacité des politiques économiques ?</a:t>
            </a:r>
          </a:p>
          <a:p>
            <a:r>
              <a:rPr lang="fr-FR" altLang="fr-FR" sz="2000"/>
              <a:t>Economie de rente</a:t>
            </a:r>
            <a:endParaRPr lang="fr-FR" altLang="fr-FR" sz="1200"/>
          </a:p>
          <a:p>
            <a:r>
              <a:rPr lang="fr-FR" altLang="ja-JP" sz="2000"/>
              <a:t>Concevoir les politiques économiques en internalisant le comportement stratégique des agents</a:t>
            </a:r>
          </a:p>
          <a:p>
            <a:r>
              <a:rPr lang="fr-FR" altLang="fr-FR" sz="2000"/>
              <a:t>Suivre le « sens du pays », c</a:t>
            </a:r>
            <a:r>
              <a:rPr lang="ja-JP" altLang="fr-FR" sz="2000"/>
              <a:t>’</a:t>
            </a:r>
            <a:r>
              <a:rPr lang="fr-FR" altLang="ja-JP" sz="2000"/>
              <a:t>est prendre en compte ses préoccupations</a:t>
            </a:r>
          </a:p>
          <a:p>
            <a:r>
              <a:rPr lang="fr-FR" altLang="fr-FR" sz="2000" u="sng"/>
              <a:t>Champ d</a:t>
            </a:r>
            <a:r>
              <a:rPr lang="ja-JP" altLang="fr-FR" sz="2000" u="sng"/>
              <a:t>’</a:t>
            </a:r>
            <a:r>
              <a:rPr lang="fr-FR" altLang="ja-JP" sz="2000" u="sng"/>
              <a:t>étude </a:t>
            </a:r>
            <a:r>
              <a:rPr lang="fr-FR" altLang="ja-JP" sz="2000"/>
              <a:t>: « l</a:t>
            </a:r>
            <a:r>
              <a:rPr lang="ja-JP" altLang="fr-FR" sz="2000"/>
              <a:t>’</a:t>
            </a:r>
            <a:r>
              <a:rPr lang="fr-FR" altLang="ja-JP" sz="2000"/>
              <a:t>humain » au cœur des objectifs d</a:t>
            </a:r>
            <a:r>
              <a:rPr lang="ja-JP" altLang="fr-FR" sz="2000"/>
              <a:t>’</a:t>
            </a:r>
            <a:r>
              <a:rPr lang="fr-FR" altLang="ja-JP" sz="2000"/>
              <a:t>un développement soutenable (</a:t>
            </a:r>
            <a:r>
              <a:rPr lang="fr-FR" altLang="ja-JP" sz="2000" b="1"/>
              <a:t>R</a:t>
            </a:r>
            <a:r>
              <a:rPr lang="fr-FR" altLang="ja-JP" sz="2000"/>
              <a:t>esponsable, </a:t>
            </a:r>
            <a:r>
              <a:rPr lang="fr-FR" altLang="ja-JP" sz="2000" b="1"/>
              <a:t>E</a:t>
            </a:r>
            <a:r>
              <a:rPr lang="fr-FR" altLang="ja-JP" sz="2000"/>
              <a:t>ndogène, </a:t>
            </a:r>
            <a:r>
              <a:rPr lang="fr-FR" altLang="ja-JP" sz="2000" b="1"/>
              <a:t>D</a:t>
            </a:r>
            <a:r>
              <a:rPr lang="fr-FR" altLang="ja-JP" sz="2000"/>
              <a:t>urable):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5F9E1693-4EDC-451B-9531-18FEA24DD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6850"/>
            <a:ext cx="8229600" cy="1143000"/>
          </a:xfrm>
        </p:spPr>
        <p:txBody>
          <a:bodyPr/>
          <a:lstStyle/>
          <a:p>
            <a:r>
              <a:rPr lang="fr-FR" altLang="fr-FR" b="1"/>
              <a:t>Une fiscalité spécifique</a:t>
            </a:r>
            <a:endParaRPr lang="fr-FR" altLang="fr-FR"/>
          </a:p>
        </p:txBody>
      </p:sp>
      <p:sp>
        <p:nvSpPr>
          <p:cNvPr id="7171" name="Espace réservé du contenu 2">
            <a:extLst>
              <a:ext uri="{FF2B5EF4-FFF2-40B4-BE49-F238E27FC236}">
                <a16:creationId xmlns:a16="http://schemas.microsoft.com/office/drawing/2014/main" id="{80ADB798-475E-4EF7-B268-5FCA4BC1E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9525"/>
            <a:ext cx="8229600" cy="4525963"/>
          </a:xfrm>
        </p:spPr>
        <p:txBody>
          <a:bodyPr/>
          <a:lstStyle/>
          <a:p>
            <a:r>
              <a:rPr lang="fr-FR" altLang="fr-FR" sz="2400"/>
              <a:t>Les collectivités nécessitent des ressources endogènes</a:t>
            </a:r>
          </a:p>
          <a:p>
            <a:endParaRPr lang="fr-FR" altLang="fr-FR" sz="240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93055B0-BB7C-42B7-9211-048C4280720B}"/>
              </a:ext>
            </a:extLst>
          </p:cNvPr>
          <p:cNvGraphicFramePr>
            <a:graphicFrameLocks noGrp="1"/>
          </p:cNvGraphicFramePr>
          <p:nvPr/>
        </p:nvGraphicFramePr>
        <p:xfrm>
          <a:off x="976313" y="1844675"/>
          <a:ext cx="5897562" cy="4800604"/>
        </p:xfrm>
        <a:graphic>
          <a:graphicData uri="http://schemas.openxmlformats.org/drawingml/2006/table">
            <a:tbl>
              <a:tblPr/>
              <a:tblGrid>
                <a:gridCol w="3321050">
                  <a:extLst>
                    <a:ext uri="{9D8B030D-6E8A-4147-A177-3AD203B41FA5}">
                      <a16:colId xmlns:a16="http://schemas.microsoft.com/office/drawing/2014/main" val="4030449164"/>
                    </a:ext>
                  </a:extLst>
                </a:gridCol>
                <a:gridCol w="1312862">
                  <a:extLst>
                    <a:ext uri="{9D8B030D-6E8A-4147-A177-3AD203B41FA5}">
                      <a16:colId xmlns:a16="http://schemas.microsoft.com/office/drawing/2014/main" val="375686912"/>
                    </a:ext>
                  </a:extLst>
                </a:gridCol>
                <a:gridCol w="1263650">
                  <a:extLst>
                    <a:ext uri="{9D8B030D-6E8A-4147-A177-3AD203B41FA5}">
                      <a16:colId xmlns:a16="http://schemas.microsoft.com/office/drawing/2014/main" val="4171611241"/>
                    </a:ext>
                  </a:extLst>
                </a:gridCol>
              </a:tblGrid>
              <a:tr h="287338">
                <a:tc row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Postes</a:t>
                      </a: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2018</a:t>
                      </a: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181455"/>
                  </a:ext>
                </a:extLst>
              </a:tr>
              <a:tr h="315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Admin. Loc.</a:t>
                      </a: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Admin Cent</a:t>
                      </a:r>
                    </a:p>
                  </a:txBody>
                  <a:tcPr marL="68572" marR="6857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628047"/>
                  </a:ext>
                </a:extLst>
              </a:tr>
              <a:tr h="31591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TVA non déductible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245 424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968931"/>
                  </a:ext>
                </a:extLst>
              </a:tr>
              <a:tr h="31591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Octroi de mer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304 547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731836"/>
                  </a:ext>
                </a:extLst>
              </a:tr>
              <a:tr h="31591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Impôts sur les Exportations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232251"/>
                  </a:ext>
                </a:extLst>
              </a:tr>
              <a:tr h="33813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Autres impôts sur les produits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479 661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19 462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08738"/>
                  </a:ext>
                </a:extLst>
              </a:tr>
              <a:tr h="3429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Autres Impôts sur la production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294 815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2 947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469288"/>
                  </a:ext>
                </a:extLst>
              </a:tr>
              <a:tr h="31591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Impôts sur le revenu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373 205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693984"/>
                  </a:ext>
                </a:extLst>
              </a:tr>
              <a:tr h="31591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Autres impôts directs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99 248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4 493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497861"/>
                  </a:ext>
                </a:extLst>
              </a:tr>
              <a:tr h="652462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Cotis. sociales effectives à charge employeurs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1 356 458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400470"/>
                  </a:ext>
                </a:extLst>
              </a:tr>
              <a:tr h="652462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Contributions sociales imputées employeurs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12 839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346 736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762252"/>
                  </a:ext>
                </a:extLst>
              </a:tr>
              <a:tr h="31591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TOTAL net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      1 191 110   </a:t>
                      </a: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      2 348 725   </a:t>
                      </a: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2849"/>
                  </a:ext>
                </a:extLst>
              </a:tr>
              <a:tr h="31591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DIFF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X 2</a:t>
                      </a:r>
                    </a:p>
                  </a:txBody>
                  <a:tcPr marL="68572" marR="6857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5770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ACEA5FF-F307-49D9-9774-BFAEDB77A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6073775"/>
            <a:ext cx="1381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=&gt; 26% du PIB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F6FD7A-A425-4DA5-9C2F-D8F1165FC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6405563"/>
            <a:ext cx="698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=&gt; X 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>
            <a:extLst>
              <a:ext uri="{FF2B5EF4-FFF2-40B4-BE49-F238E27FC236}">
                <a16:creationId xmlns:a16="http://schemas.microsoft.com/office/drawing/2014/main" id="{4BE96777-A8AB-4732-BA87-6C1889FE7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1143000"/>
          </a:xfrm>
        </p:spPr>
        <p:txBody>
          <a:bodyPr/>
          <a:lstStyle/>
          <a:p>
            <a:r>
              <a:rPr lang="fr-FR" altLang="fr-FR" sz="4000" b="1"/>
              <a:t>Thème 1: L</a:t>
            </a:r>
            <a:r>
              <a:rPr lang="ja-JP" altLang="fr-FR" sz="4000" b="1"/>
              <a:t>’</a:t>
            </a:r>
            <a:r>
              <a:rPr lang="fr-FR" altLang="ja-JP" sz="4000" b="1"/>
              <a:t>octroi de mer</a:t>
            </a:r>
            <a:endParaRPr lang="fr-FR" altLang="fr-FR" sz="4000" b="1"/>
          </a:p>
        </p:txBody>
      </p:sp>
      <p:sp>
        <p:nvSpPr>
          <p:cNvPr id="27651" name="Espace réservé du contenu 2">
            <a:extLst>
              <a:ext uri="{FF2B5EF4-FFF2-40B4-BE49-F238E27FC236}">
                <a16:creationId xmlns:a16="http://schemas.microsoft.com/office/drawing/2014/main" id="{D5B792B4-F39A-4A8C-A5D7-1701A940E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fr-FR" altLang="fr-FR" sz="2000"/>
              <a:t>Plusieurs annonces: suppression d</a:t>
            </a:r>
            <a:r>
              <a:rPr lang="ja-JP" altLang="fr-FR" sz="2000"/>
              <a:t>’</a:t>
            </a:r>
            <a:r>
              <a:rPr lang="fr-FR" altLang="ja-JP" sz="2000"/>
              <a:t>OdM sur les produits de 1</a:t>
            </a:r>
            <a:r>
              <a:rPr lang="fr-FR" altLang="ja-JP" sz="2000" baseline="30000"/>
              <a:t>ère</a:t>
            </a:r>
            <a:r>
              <a:rPr lang="fr-FR" altLang="ja-JP" sz="2000"/>
              <a:t> nécessité, mise en place d</a:t>
            </a:r>
            <a:r>
              <a:rPr lang="ja-JP" altLang="fr-FR" sz="2000"/>
              <a:t>’</a:t>
            </a:r>
            <a:r>
              <a:rPr lang="fr-FR" altLang="ja-JP" sz="2000"/>
              <a:t>une TVA régionale </a:t>
            </a:r>
          </a:p>
          <a:p>
            <a:r>
              <a:rPr lang="fr-FR" altLang="ja-JP" sz="2000" b="1" u="sng"/>
              <a:t>Question de Recherche</a:t>
            </a:r>
            <a:r>
              <a:rPr lang="fr-FR" altLang="ja-JP" sz="2000" b="1"/>
              <a:t>: Quels seraient les effets sur l’économie d’une baisse ou d’une suppression de l’octroi de mer?</a:t>
            </a:r>
          </a:p>
          <a:p>
            <a:r>
              <a:rPr lang="fr-FR" altLang="fr-FR" sz="1800"/>
              <a:t>Principaux résultats d</a:t>
            </a:r>
            <a:r>
              <a:rPr lang="ja-JP" altLang="fr-FR" sz="1800"/>
              <a:t>’</a:t>
            </a:r>
            <a:r>
              <a:rPr lang="fr-FR" altLang="ja-JP" sz="1800"/>
              <a:t>une baisse (ou suppression) de l</a:t>
            </a:r>
            <a:r>
              <a:rPr lang="ja-JP" altLang="fr-FR" sz="1800"/>
              <a:t>’</a:t>
            </a:r>
            <a:r>
              <a:rPr lang="fr-FR" altLang="ja-JP" sz="1800"/>
              <a:t>OdM</a:t>
            </a:r>
          </a:p>
          <a:p>
            <a:pPr lvl="1"/>
            <a:r>
              <a:rPr lang="fr-FR" altLang="fr-FR" sz="1800">
                <a:ea typeface="Arial" panose="020B0604020202020204" pitchFamily="34" charset="0"/>
              </a:rPr>
              <a:t>Hausse des importations</a:t>
            </a:r>
          </a:p>
          <a:p>
            <a:pPr lvl="1"/>
            <a:r>
              <a:rPr lang="fr-FR" altLang="fr-FR" sz="1800">
                <a:ea typeface="Arial" panose="020B0604020202020204" pitchFamily="34" charset="0"/>
              </a:rPr>
              <a:t>Perte de compétitivité des entreprises locales</a:t>
            </a:r>
          </a:p>
          <a:p>
            <a:pPr lvl="1"/>
            <a:r>
              <a:rPr lang="fr-FR" altLang="fr-FR" sz="1800">
                <a:ea typeface="Arial" panose="020B0604020202020204" pitchFamily="34" charset="0"/>
              </a:rPr>
              <a:t>PIB réel a diminue (-2%)</a:t>
            </a:r>
          </a:p>
          <a:p>
            <a:pPr lvl="1"/>
            <a:r>
              <a:rPr lang="fr-FR" altLang="fr-FR" sz="1800">
                <a:ea typeface="Arial" panose="020B0604020202020204" pitchFamily="34" charset="0"/>
              </a:rPr>
              <a:t>Chômage augmente (+1%) </a:t>
            </a:r>
          </a:p>
          <a:p>
            <a:pPr lvl="1"/>
            <a:r>
              <a:rPr lang="fr-FR" altLang="fr-FR" sz="1800">
                <a:ea typeface="Arial" panose="020B0604020202020204" pitchFamily="34" charset="0"/>
              </a:rPr>
              <a:t>Pauvreté monétaire diminue (-8%). </a:t>
            </a:r>
          </a:p>
          <a:p>
            <a:pPr lvl="1"/>
            <a:r>
              <a:rPr lang="fr-FR" altLang="fr-FR" sz="1800">
                <a:ea typeface="Arial" panose="020B0604020202020204" pitchFamily="34" charset="0"/>
              </a:rPr>
              <a:t>Récession désappauvrissante</a:t>
            </a:r>
          </a:p>
          <a:p>
            <a:pPr lvl="1"/>
            <a:endParaRPr lang="fr-FR" altLang="fr-FR" sz="1100">
              <a:ea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re 1">
            <a:extLst>
              <a:ext uri="{FF2B5EF4-FFF2-40B4-BE49-F238E27FC236}">
                <a16:creationId xmlns:a16="http://schemas.microsoft.com/office/drawing/2014/main" id="{851A4BD8-93B7-415C-B4E0-B2FBFEDD6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1143000"/>
          </a:xfrm>
        </p:spPr>
        <p:txBody>
          <a:bodyPr/>
          <a:lstStyle/>
          <a:p>
            <a:r>
              <a:rPr lang="fr-FR" altLang="fr-FR" sz="4000" b="1"/>
              <a:t>Thème 1: L</a:t>
            </a:r>
            <a:r>
              <a:rPr lang="ja-JP" altLang="fr-FR" sz="4000" b="1"/>
              <a:t>’</a:t>
            </a:r>
            <a:r>
              <a:rPr lang="fr-FR" altLang="ja-JP" sz="4000" b="1"/>
              <a:t>octroi de mer</a:t>
            </a:r>
            <a:endParaRPr lang="fr-FR" altLang="fr-FR" sz="4000" b="1"/>
          </a:p>
        </p:txBody>
      </p:sp>
      <p:sp>
        <p:nvSpPr>
          <p:cNvPr id="9218" name="Espace réservé du contenu 2">
            <a:extLst>
              <a:ext uri="{FF2B5EF4-FFF2-40B4-BE49-F238E27FC236}">
                <a16:creationId xmlns:a16="http://schemas.microsoft.com/office/drawing/2014/main" id="{2337587D-C0CD-45DF-AA8C-7D1BFAD01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867775" cy="4525962"/>
          </a:xfrm>
        </p:spPr>
        <p:txBody>
          <a:bodyPr/>
          <a:lstStyle/>
          <a:p>
            <a:r>
              <a:rPr lang="fr-FR" altLang="fr-FR" sz="2800"/>
              <a:t>Les atouts de la taxe : un outil à « fragmentation »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Pouvoir contracylcique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Protège les industries naissantes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Design la politique économique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Ciblage des ménages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Balance commerciale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Coopération régionale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FRDE (surtout en contexte de baisse de la démographie)</a:t>
            </a:r>
          </a:p>
          <a:p>
            <a:pPr lvl="2"/>
            <a:r>
              <a:rPr lang="fr-FR" altLang="fr-FR" sz="1600">
                <a:ea typeface="Arial" panose="020B0604020202020204" pitchFamily="34" charset="0"/>
              </a:rPr>
              <a:t>Cadre de vie</a:t>
            </a:r>
          </a:p>
          <a:p>
            <a:pPr lvl="2"/>
            <a:r>
              <a:rPr lang="fr-FR" altLang="fr-FR" sz="1600">
                <a:ea typeface="Arial" panose="020B0604020202020204" pitchFamily="34" charset="0"/>
              </a:rPr>
              <a:t>Attractivité du territoire</a:t>
            </a:r>
          </a:p>
          <a:p>
            <a:pPr lvl="2"/>
            <a:r>
              <a:rPr lang="fr-FR" altLang="fr-FR" sz="1600">
                <a:ea typeface="Arial" panose="020B0604020202020204" pitchFamily="34" charset="0"/>
              </a:rPr>
              <a:t>Activité du BTP</a:t>
            </a:r>
          </a:p>
          <a:p>
            <a:pPr lvl="2"/>
            <a:r>
              <a:rPr lang="fr-FR" altLang="fr-FR" sz="1600">
                <a:ea typeface="Arial" panose="020B0604020202020204" pitchFamily="34" charset="0"/>
              </a:rPr>
              <a:t>Foncier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re 2">
            <a:extLst>
              <a:ext uri="{FF2B5EF4-FFF2-40B4-BE49-F238E27FC236}">
                <a16:creationId xmlns:a16="http://schemas.microsoft.com/office/drawing/2014/main" id="{2159C02C-5688-4840-99B4-C29B2DDFB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13" y="233363"/>
            <a:ext cx="8763000" cy="1054100"/>
          </a:xfrm>
        </p:spPr>
        <p:txBody>
          <a:bodyPr/>
          <a:lstStyle/>
          <a:p>
            <a:r>
              <a:rPr lang="fr-FR" altLang="fr-FR" sz="4000" b="1"/>
              <a:t>Thème 2: Réduction des inégalités</a:t>
            </a:r>
          </a:p>
        </p:txBody>
      </p:sp>
      <p:sp>
        <p:nvSpPr>
          <p:cNvPr id="10242" name="Espace réservé du contenu 1">
            <a:extLst>
              <a:ext uri="{FF2B5EF4-FFF2-40B4-BE49-F238E27FC236}">
                <a16:creationId xmlns:a16="http://schemas.microsoft.com/office/drawing/2014/main" id="{3C4A24BE-FB37-475F-8A2C-E712EBCAA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41438"/>
            <a:ext cx="8407400" cy="5138737"/>
          </a:xfrm>
        </p:spPr>
        <p:txBody>
          <a:bodyPr>
            <a:normAutofit lnSpcReduction="10000"/>
          </a:bodyPr>
          <a:lstStyle/>
          <a:p>
            <a:r>
              <a:rPr lang="fr-FR" altLang="fr-FR" sz="2400"/>
              <a:t>Le système de redistribution ne parvient pas à sortir les ménages de la pauvrete, qui dès lors apparaît comme persistante. </a:t>
            </a:r>
          </a:p>
          <a:p>
            <a:r>
              <a:rPr lang="fr-FR" altLang="fr-FR" sz="2400"/>
              <a:t>La pauvrete monétaire résulte 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de prix élevés, 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de faibles revenus, 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les deux (resp. Ecart de prix: +16% et PIB/hab : -33%)</a:t>
            </a:r>
          </a:p>
          <a:p>
            <a:r>
              <a:rPr lang="fr-FR" altLang="fr-FR" sz="2400"/>
              <a:t>Pour rappel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Tx de chômage 2017 : 21% (2 fois plus que dans l’hexagone)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Tx de pauvreté monétaire: 34% (2 à 3 fois plus que dans l’hexagone)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80 % des personnes sans emploi ont un niveau de vie inférieur au seuil national de pauvreté</a:t>
            </a:r>
          </a:p>
          <a:p>
            <a:pPr lvl="2"/>
            <a:r>
              <a:rPr lang="fr-FR" altLang="fr-FR" sz="1800">
                <a:ea typeface="Arial" panose="020B0604020202020204" pitchFamily="34" charset="0"/>
              </a:rPr>
              <a:t>Chômeurs, Etudiants, Retraités, Salariés</a:t>
            </a:r>
          </a:p>
          <a:p>
            <a:pPr lvl="1"/>
            <a:r>
              <a:rPr lang="fr-FR" altLang="fr-FR" sz="2000">
                <a:ea typeface="Arial" panose="020B0604020202020204" pitchFamily="34" charset="0"/>
              </a:rPr>
              <a:t>Le RSA à la charge du CD</a:t>
            </a:r>
          </a:p>
          <a:p>
            <a:endParaRPr lang="fr-FR" altLang="fr-FR" sz="2400"/>
          </a:p>
          <a:p>
            <a:endParaRPr lang="en-US" altLang="fr-FR" sz="2400"/>
          </a:p>
          <a:p>
            <a:endParaRPr lang="en-US" altLang="fr-FR" sz="24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re 2">
            <a:extLst>
              <a:ext uri="{FF2B5EF4-FFF2-40B4-BE49-F238E27FC236}">
                <a16:creationId xmlns:a16="http://schemas.microsoft.com/office/drawing/2014/main" id="{3450E221-7826-450A-9113-043AC43C6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13" y="255588"/>
            <a:ext cx="8763000" cy="1054100"/>
          </a:xfrm>
        </p:spPr>
        <p:txBody>
          <a:bodyPr/>
          <a:lstStyle/>
          <a:p>
            <a:r>
              <a:rPr lang="fr-FR" altLang="fr-FR" sz="4000" b="1"/>
              <a:t>Thème 2: Réduction des inégalités</a:t>
            </a:r>
          </a:p>
        </p:txBody>
      </p:sp>
      <p:sp>
        <p:nvSpPr>
          <p:cNvPr id="11266" name="Espace réservé du contenu 1">
            <a:extLst>
              <a:ext uri="{FF2B5EF4-FFF2-40B4-BE49-F238E27FC236}">
                <a16:creationId xmlns:a16="http://schemas.microsoft.com/office/drawing/2014/main" id="{15F91630-1EF1-4AD5-80F1-B3EC44298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09688"/>
            <a:ext cx="8407400" cy="4870450"/>
          </a:xfrm>
        </p:spPr>
        <p:txBody>
          <a:bodyPr/>
          <a:lstStyle/>
          <a:p>
            <a:r>
              <a:rPr lang="fr-FR" altLang="ja-JP" sz="2400" b="1" u="sng" dirty="0"/>
              <a:t>Question de Recherche</a:t>
            </a:r>
            <a:r>
              <a:rPr lang="fr-FR" altLang="ja-JP" sz="2400" b="1" dirty="0"/>
              <a:t>: </a:t>
            </a:r>
            <a:r>
              <a:rPr lang="fr-FR" altLang="fr-FR" sz="2400" b="1" dirty="0"/>
              <a:t>Comment réduire la pauvreté tout en soutenant l</a:t>
            </a:r>
            <a:r>
              <a:rPr lang="ja-JP" altLang="fr-FR" sz="2400" b="1" dirty="0"/>
              <a:t>’</a:t>
            </a:r>
            <a:r>
              <a:rPr lang="fr-FR" altLang="ja-JP" sz="2400" b="1" dirty="0"/>
              <a:t>activité locale qui permettrait de fournir davantage d</a:t>
            </a:r>
            <a:r>
              <a:rPr lang="ja-JP" altLang="fr-FR" sz="2400" b="1" dirty="0"/>
              <a:t>’</a:t>
            </a:r>
            <a:r>
              <a:rPr lang="fr-FR" altLang="ja-JP" sz="2400" b="1" dirty="0"/>
              <a:t>emploi, principale condition pour sortir de la pauvreté ? </a:t>
            </a:r>
          </a:p>
          <a:p>
            <a:pPr>
              <a:lnSpc>
                <a:spcPct val="90000"/>
              </a:lnSpc>
            </a:pPr>
            <a:r>
              <a:rPr lang="fr-FR" altLang="fr-FR" sz="2400" u="sng" dirty="0"/>
              <a:t>H1</a:t>
            </a:r>
            <a:r>
              <a:rPr lang="fr-FR" altLang="fr-FR" sz="2400" dirty="0"/>
              <a:t>: Versement d</a:t>
            </a:r>
            <a:r>
              <a:rPr lang="ja-JP" altLang="fr-FR" sz="2400" dirty="0"/>
              <a:t>’</a:t>
            </a:r>
            <a:r>
              <a:rPr lang="fr-FR" altLang="ja-JP" sz="2400" dirty="0"/>
              <a:t>une allocation aux ménages les plus modestes financée par </a:t>
            </a:r>
            <a:r>
              <a:rPr lang="fr-FR" altLang="ja-JP" sz="2000" dirty="0"/>
              <a:t>TVA</a:t>
            </a:r>
          </a:p>
          <a:p>
            <a:pPr>
              <a:lnSpc>
                <a:spcPct val="90000"/>
              </a:lnSpc>
            </a:pPr>
            <a:r>
              <a:rPr lang="fr-FR" altLang="fr-FR" sz="2400" u="sng" dirty="0"/>
              <a:t>H2</a:t>
            </a:r>
            <a:r>
              <a:rPr lang="fr-FR" altLang="fr-FR" sz="2400" dirty="0"/>
              <a:t>: L</a:t>
            </a:r>
            <a:r>
              <a:rPr lang="ja-JP" altLang="fr-FR" sz="2400" dirty="0"/>
              <a:t>’</a:t>
            </a:r>
            <a:r>
              <a:rPr lang="fr-FR" altLang="ja-JP" sz="2400" dirty="0"/>
              <a:t>allocation est entièrement consacrée à de la consommation locale</a:t>
            </a:r>
          </a:p>
          <a:p>
            <a:pPr>
              <a:lnSpc>
                <a:spcPct val="90000"/>
              </a:lnSpc>
            </a:pPr>
            <a:r>
              <a:rPr lang="fr-FR" altLang="fr-FR" sz="2400" dirty="0"/>
              <a:t>A titre d’illustration: impacts du reversement d’un montant de 100 millions d’euros</a:t>
            </a:r>
          </a:p>
          <a:p>
            <a:pPr lvl="1">
              <a:lnSpc>
                <a:spcPct val="90000"/>
              </a:lnSpc>
            </a:pPr>
            <a:r>
              <a:rPr lang="fr-FR" altLang="fr-FR" sz="2000" dirty="0">
                <a:ea typeface="Arial" panose="020B0604020202020204" pitchFamily="34" charset="0"/>
              </a:rPr>
              <a:t>Baisse de la pauvreté monétaire: -7,8%</a:t>
            </a:r>
          </a:p>
          <a:p>
            <a:pPr lvl="1">
              <a:lnSpc>
                <a:spcPct val="90000"/>
              </a:lnSpc>
            </a:pPr>
            <a:r>
              <a:rPr lang="fr-FR" altLang="fr-FR" sz="2000" dirty="0">
                <a:ea typeface="Arial" panose="020B0604020202020204" pitchFamily="34" charset="0"/>
              </a:rPr>
              <a:t>Hausse du PIB réel: +0,3%</a:t>
            </a:r>
          </a:p>
          <a:p>
            <a:pPr lvl="1">
              <a:lnSpc>
                <a:spcPct val="90000"/>
              </a:lnSpc>
            </a:pPr>
            <a:r>
              <a:rPr lang="fr-FR" altLang="fr-FR" sz="2000" dirty="0">
                <a:ea typeface="Arial" panose="020B0604020202020204" pitchFamily="34" charset="0"/>
              </a:rPr>
              <a:t>Baisse du chômage: - 1,3%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re 2">
            <a:extLst>
              <a:ext uri="{FF2B5EF4-FFF2-40B4-BE49-F238E27FC236}">
                <a16:creationId xmlns:a16="http://schemas.microsoft.com/office/drawing/2014/main" id="{D1DBFD11-F44D-4418-BC27-F52ADFFF8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66713"/>
            <a:ext cx="8382000" cy="1054100"/>
          </a:xfrm>
        </p:spPr>
        <p:txBody>
          <a:bodyPr/>
          <a:lstStyle/>
          <a:p>
            <a:r>
              <a:rPr lang="fr-FR" altLang="fr-FR" b="1"/>
              <a:t>Thème 3: Santé publique</a:t>
            </a:r>
            <a:endParaRPr lang="fr-FR" altLang="fr-FR"/>
          </a:p>
        </p:txBody>
      </p:sp>
      <p:sp>
        <p:nvSpPr>
          <p:cNvPr id="12290" name="Espace réservé du contenu 1">
            <a:extLst>
              <a:ext uri="{FF2B5EF4-FFF2-40B4-BE49-F238E27FC236}">
                <a16:creationId xmlns:a16="http://schemas.microsoft.com/office/drawing/2014/main" id="{DEC052B6-9220-4F98-9827-DCBFE830D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000"/>
              <a:t>La souveraineté alimentaire passe par l’agriculture et l’agroalimentaire.</a:t>
            </a:r>
          </a:p>
          <a:p>
            <a:r>
              <a:rPr lang="fr-FR" altLang="fr-FR" sz="2000"/>
              <a:t>Le chlordécone </a:t>
            </a:r>
          </a:p>
          <a:p>
            <a:pPr lvl="1"/>
            <a:r>
              <a:rPr lang="fr-FR" altLang="fr-FR" sz="1800">
                <a:ea typeface="Arial" panose="020B0604020202020204" pitchFamily="34" charset="0"/>
              </a:rPr>
              <a:t>a pollué les terres pour 700 ans</a:t>
            </a:r>
          </a:p>
          <a:p>
            <a:pPr lvl="1"/>
            <a:r>
              <a:rPr lang="fr-FR" altLang="fr-FR" sz="1800">
                <a:ea typeface="Arial" panose="020B0604020202020204" pitchFamily="34" charset="0"/>
              </a:rPr>
              <a:t>Fruits, légumes, animaux, eau,… la contamination à l’être humain fut directe</a:t>
            </a:r>
          </a:p>
          <a:p>
            <a:pPr lvl="1"/>
            <a:r>
              <a:rPr lang="fr-FR" altLang="fr-FR" sz="1800">
                <a:ea typeface="Arial" panose="020B0604020202020204" pitchFamily="34" charset="0"/>
              </a:rPr>
              <a:t>Rien n’a été entrepris pour dépolluer le territoire</a:t>
            </a:r>
          </a:p>
          <a:p>
            <a:r>
              <a:rPr lang="fr-CA" altLang="fr-FR" sz="1800"/>
              <a:t>Les Sargasses   </a:t>
            </a:r>
          </a:p>
          <a:p>
            <a:pPr lvl="1"/>
            <a:r>
              <a:rPr lang="fr-CA" altLang="fr-FR" sz="1800">
                <a:ea typeface="Arial" panose="020B0604020202020204" pitchFamily="34" charset="0"/>
              </a:rPr>
              <a:t>Couts économiques (Tourisme, Dépréciation accélérée, poissons…)</a:t>
            </a:r>
          </a:p>
          <a:p>
            <a:pPr lvl="1"/>
            <a:r>
              <a:rPr lang="fr-CA" altLang="fr-FR" sz="1800">
                <a:ea typeface="Arial" panose="020B0604020202020204" pitchFamily="34" charset="0"/>
              </a:rPr>
              <a:t>Impacts de santé publique </a:t>
            </a:r>
          </a:p>
          <a:p>
            <a:pPr lvl="1"/>
            <a:r>
              <a:rPr lang="fr-CA" altLang="fr-FR" sz="1800">
                <a:ea typeface="Arial" panose="020B0604020202020204" pitchFamily="34" charset="0"/>
              </a:rPr>
              <a:t>Enfouissement polluant au mercure, arsenic…</a:t>
            </a:r>
          </a:p>
          <a:p>
            <a:r>
              <a:rPr lang="fr-CA" altLang="fr-FR" sz="1800"/>
              <a:t>La noix de Coco </a:t>
            </a:r>
          </a:p>
          <a:p>
            <a:pPr lvl="1"/>
            <a:r>
              <a:rPr lang="fr-CA" altLang="fr-FR" sz="1800">
                <a:ea typeface="Arial" panose="020B0604020202020204" pitchFamily="34" charset="0"/>
              </a:rPr>
              <a:t>Décharge sauvage de coque de noix de Coco </a:t>
            </a:r>
          </a:p>
          <a:p>
            <a:pPr lvl="1"/>
            <a:r>
              <a:rPr lang="fr-CA" altLang="fr-FR" sz="1800">
                <a:ea typeface="Arial" panose="020B0604020202020204" pitchFamily="34" charset="0"/>
              </a:rPr>
              <a:t>Pollution dans les forets et les mangroves </a:t>
            </a:r>
          </a:p>
          <a:p>
            <a:endParaRPr lang="fr-CA" altLang="fr-FR" sz="22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1324</Words>
  <Application>Microsoft Office PowerPoint</Application>
  <PresentationFormat>Affichage à l'écran (4:3)</PresentationFormat>
  <Paragraphs>180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ＭＳ Ｐゴシック</vt:lpstr>
      <vt:lpstr>ＭＳ Ｐゴシック</vt:lpstr>
      <vt:lpstr>Arial</vt:lpstr>
      <vt:lpstr>Calibri</vt:lpstr>
      <vt:lpstr>Times New Roman</vt:lpstr>
      <vt:lpstr>Thème Office</vt:lpstr>
      <vt:lpstr>Croissance et  développement soutenable</vt:lpstr>
      <vt:lpstr>La plus « vieille colonie » française</vt:lpstr>
      <vt:lpstr>A la recherche d’un nouveau modèle de développement</vt:lpstr>
      <vt:lpstr>Une fiscalité spécifique</vt:lpstr>
      <vt:lpstr>Thème 1: L’octroi de mer</vt:lpstr>
      <vt:lpstr>Thème 1: L’octroi de mer</vt:lpstr>
      <vt:lpstr>Thème 2: Réduction des inégalités</vt:lpstr>
      <vt:lpstr>Thème 2: Réduction des inégalités</vt:lpstr>
      <vt:lpstr>Thème 3: Santé publique</vt:lpstr>
      <vt:lpstr>Thème 3: Santé publique</vt:lpstr>
      <vt:lpstr>Thème 4: Croissance inclusive</vt:lpstr>
      <vt:lpstr>Thème 4: Croissance inclusive</vt:lpstr>
      <vt:lpstr>Thème 5: Autonomie énergétique</vt:lpstr>
      <vt:lpstr>MERCI POUR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Popette27pouce</dc:creator>
  <cp:lastModifiedBy>LOSANGE CAFRE  Emeline</cp:lastModifiedBy>
  <cp:revision>10</cp:revision>
  <dcterms:created xsi:type="dcterms:W3CDTF">2024-06-04T12:27:41Z</dcterms:created>
  <dcterms:modified xsi:type="dcterms:W3CDTF">2025-06-17T12:29:11Z</dcterms:modified>
</cp:coreProperties>
</file>