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72" r:id="rId15"/>
    <p:sldId id="269" r:id="rId16"/>
    <p:sldId id="270" r:id="rId17"/>
    <p:sldId id="271" r:id="rId1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77" y="44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B9F0926A-9072-824F-A420-E024618BB536}" type="datetimeFigureOut">
              <a:rPr lang="fr-FR" smtClean="0"/>
              <a:t>17/06/2025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33B1DC-3475-FF48-894A-89E6688F64FF}" type="slidenum">
              <a:rPr lang="fr-FR" smtClean="0"/>
              <a:t>‹N°›</a:t>
            </a:fld>
            <a:endParaRPr lang="fr-FR"/>
          </a:p>
        </p:txBody>
      </p:sp>
    </p:spTree>
    <p:extLst>
      <p:ext uri="{BB962C8B-B14F-4D97-AF65-F5344CB8AC3E}">
        <p14:creationId xmlns:p14="http://schemas.microsoft.com/office/powerpoint/2010/main" val="327448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9F0926A-9072-824F-A420-E024618BB536}" type="datetimeFigureOut">
              <a:rPr lang="fr-FR" smtClean="0"/>
              <a:t>17/06/2025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33B1DC-3475-FF48-894A-89E6688F64FF}" type="slidenum">
              <a:rPr lang="fr-FR" smtClean="0"/>
              <a:t>‹N°›</a:t>
            </a:fld>
            <a:endParaRPr lang="fr-FR"/>
          </a:p>
        </p:txBody>
      </p:sp>
    </p:spTree>
    <p:extLst>
      <p:ext uri="{BB962C8B-B14F-4D97-AF65-F5344CB8AC3E}">
        <p14:creationId xmlns:p14="http://schemas.microsoft.com/office/powerpoint/2010/main" val="2017701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9F0926A-9072-824F-A420-E024618BB536}" type="datetimeFigureOut">
              <a:rPr lang="fr-FR" smtClean="0"/>
              <a:t>17/06/2025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33B1DC-3475-FF48-894A-89E6688F64FF}" type="slidenum">
              <a:rPr lang="fr-FR" smtClean="0"/>
              <a:t>‹N°›</a:t>
            </a:fld>
            <a:endParaRPr lang="fr-FR"/>
          </a:p>
        </p:txBody>
      </p:sp>
    </p:spTree>
    <p:extLst>
      <p:ext uri="{BB962C8B-B14F-4D97-AF65-F5344CB8AC3E}">
        <p14:creationId xmlns:p14="http://schemas.microsoft.com/office/powerpoint/2010/main" val="108779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9F0926A-9072-824F-A420-E024618BB536}" type="datetimeFigureOut">
              <a:rPr lang="fr-FR" smtClean="0"/>
              <a:t>17/06/2025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33B1DC-3475-FF48-894A-89E6688F64FF}" type="slidenum">
              <a:rPr lang="fr-FR" smtClean="0"/>
              <a:t>‹N°›</a:t>
            </a:fld>
            <a:endParaRPr lang="fr-FR"/>
          </a:p>
        </p:txBody>
      </p:sp>
    </p:spTree>
    <p:extLst>
      <p:ext uri="{BB962C8B-B14F-4D97-AF65-F5344CB8AC3E}">
        <p14:creationId xmlns:p14="http://schemas.microsoft.com/office/powerpoint/2010/main" val="3938709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9F0926A-9072-824F-A420-E024618BB536}" type="datetimeFigureOut">
              <a:rPr lang="fr-FR" smtClean="0"/>
              <a:t>17/06/2025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33B1DC-3475-FF48-894A-89E6688F64FF}" type="slidenum">
              <a:rPr lang="fr-FR" smtClean="0"/>
              <a:t>‹N°›</a:t>
            </a:fld>
            <a:endParaRPr lang="fr-FR"/>
          </a:p>
        </p:txBody>
      </p:sp>
    </p:spTree>
    <p:extLst>
      <p:ext uri="{BB962C8B-B14F-4D97-AF65-F5344CB8AC3E}">
        <p14:creationId xmlns:p14="http://schemas.microsoft.com/office/powerpoint/2010/main" val="1282566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9F0926A-9072-824F-A420-E024618BB536}" type="datetimeFigureOut">
              <a:rPr lang="fr-FR" smtClean="0"/>
              <a:t>17/06/2025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33B1DC-3475-FF48-894A-89E6688F64FF}" type="slidenum">
              <a:rPr lang="fr-FR" smtClean="0"/>
              <a:t>‹N°›</a:t>
            </a:fld>
            <a:endParaRPr lang="fr-FR"/>
          </a:p>
        </p:txBody>
      </p:sp>
    </p:spTree>
    <p:extLst>
      <p:ext uri="{BB962C8B-B14F-4D97-AF65-F5344CB8AC3E}">
        <p14:creationId xmlns:p14="http://schemas.microsoft.com/office/powerpoint/2010/main" val="3638419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9F0926A-9072-824F-A420-E024618BB536}" type="datetimeFigureOut">
              <a:rPr lang="fr-FR" smtClean="0"/>
              <a:t>17/06/2025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333B1DC-3475-FF48-894A-89E6688F64FF}" type="slidenum">
              <a:rPr lang="fr-FR" smtClean="0"/>
              <a:t>‹N°›</a:t>
            </a:fld>
            <a:endParaRPr lang="fr-FR"/>
          </a:p>
        </p:txBody>
      </p:sp>
    </p:spTree>
    <p:extLst>
      <p:ext uri="{BB962C8B-B14F-4D97-AF65-F5344CB8AC3E}">
        <p14:creationId xmlns:p14="http://schemas.microsoft.com/office/powerpoint/2010/main" val="4011358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B9F0926A-9072-824F-A420-E024618BB536}" type="datetimeFigureOut">
              <a:rPr lang="fr-FR" smtClean="0"/>
              <a:t>17/06/2025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333B1DC-3475-FF48-894A-89E6688F64FF}" type="slidenum">
              <a:rPr lang="fr-FR" smtClean="0"/>
              <a:t>‹N°›</a:t>
            </a:fld>
            <a:endParaRPr lang="fr-FR"/>
          </a:p>
        </p:txBody>
      </p:sp>
    </p:spTree>
    <p:extLst>
      <p:ext uri="{BB962C8B-B14F-4D97-AF65-F5344CB8AC3E}">
        <p14:creationId xmlns:p14="http://schemas.microsoft.com/office/powerpoint/2010/main" val="330102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9F0926A-9072-824F-A420-E024618BB536}" type="datetimeFigureOut">
              <a:rPr lang="fr-FR" smtClean="0"/>
              <a:t>17/06/2025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333B1DC-3475-FF48-894A-89E6688F64FF}" type="slidenum">
              <a:rPr lang="fr-FR" smtClean="0"/>
              <a:t>‹N°›</a:t>
            </a:fld>
            <a:endParaRPr lang="fr-FR"/>
          </a:p>
        </p:txBody>
      </p:sp>
    </p:spTree>
    <p:extLst>
      <p:ext uri="{BB962C8B-B14F-4D97-AF65-F5344CB8AC3E}">
        <p14:creationId xmlns:p14="http://schemas.microsoft.com/office/powerpoint/2010/main" val="336348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9F0926A-9072-824F-A420-E024618BB536}" type="datetimeFigureOut">
              <a:rPr lang="fr-FR" smtClean="0"/>
              <a:t>17/06/2025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33B1DC-3475-FF48-894A-89E6688F64FF}" type="slidenum">
              <a:rPr lang="fr-FR" smtClean="0"/>
              <a:t>‹N°›</a:t>
            </a:fld>
            <a:endParaRPr lang="fr-FR"/>
          </a:p>
        </p:txBody>
      </p:sp>
    </p:spTree>
    <p:extLst>
      <p:ext uri="{BB962C8B-B14F-4D97-AF65-F5344CB8AC3E}">
        <p14:creationId xmlns:p14="http://schemas.microsoft.com/office/powerpoint/2010/main" val="96889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9F0926A-9072-824F-A420-E024618BB536}" type="datetimeFigureOut">
              <a:rPr lang="fr-FR" smtClean="0"/>
              <a:t>17/06/2025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33B1DC-3475-FF48-894A-89E6688F64FF}" type="slidenum">
              <a:rPr lang="fr-FR" smtClean="0"/>
              <a:t>‹N°›</a:t>
            </a:fld>
            <a:endParaRPr lang="fr-FR"/>
          </a:p>
        </p:txBody>
      </p:sp>
    </p:spTree>
    <p:extLst>
      <p:ext uri="{BB962C8B-B14F-4D97-AF65-F5344CB8AC3E}">
        <p14:creationId xmlns:p14="http://schemas.microsoft.com/office/powerpoint/2010/main" val="3663745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0926A-9072-824F-A420-E024618BB536}" type="datetimeFigureOut">
              <a:rPr lang="fr-FR" smtClean="0"/>
              <a:t>17/06/2025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3B1DC-3475-FF48-894A-89E6688F64FF}" type="slidenum">
              <a:rPr lang="fr-FR" smtClean="0"/>
              <a:t>‹N°›</a:t>
            </a:fld>
            <a:endParaRPr lang="fr-FR"/>
          </a:p>
        </p:txBody>
      </p:sp>
    </p:spTree>
    <p:extLst>
      <p:ext uri="{BB962C8B-B14F-4D97-AF65-F5344CB8AC3E}">
        <p14:creationId xmlns:p14="http://schemas.microsoft.com/office/powerpoint/2010/main" val="3066859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877252"/>
            <a:ext cx="7772400" cy="2033588"/>
          </a:xfrm>
        </p:spPr>
        <p:txBody>
          <a:bodyPr>
            <a:normAutofit fontScale="90000"/>
          </a:bodyPr>
          <a:lstStyle/>
          <a:p>
            <a:br>
              <a:rPr lang="fr-FR" b="1" dirty="0"/>
            </a:br>
            <a:r>
              <a:rPr lang="fr-FR" b="1" dirty="0"/>
              <a:t> </a:t>
            </a:r>
            <a:r>
              <a:rPr lang="fr-FR" sz="4900" b="1" dirty="0"/>
              <a:t>Quelles compétences ? </a:t>
            </a:r>
            <a:br>
              <a:rPr lang="fr-FR" sz="4900" b="1" dirty="0"/>
            </a:br>
            <a:r>
              <a:rPr lang="fr-FR" sz="4900" b="1" dirty="0"/>
              <a:t>Pour quel projet ?</a:t>
            </a:r>
          </a:p>
        </p:txBody>
      </p:sp>
      <p:sp>
        <p:nvSpPr>
          <p:cNvPr id="3" name="Sous-titre 2"/>
          <p:cNvSpPr>
            <a:spLocks noGrp="1"/>
          </p:cNvSpPr>
          <p:nvPr>
            <p:ph type="subTitle" idx="1"/>
          </p:nvPr>
        </p:nvSpPr>
        <p:spPr>
          <a:xfrm>
            <a:off x="1371600" y="3724275"/>
            <a:ext cx="6400800" cy="1752600"/>
          </a:xfrm>
        </p:spPr>
        <p:txBody>
          <a:bodyPr>
            <a:normAutofit fontScale="92500" lnSpcReduction="20000"/>
          </a:bodyPr>
          <a:lstStyle/>
          <a:p>
            <a:endParaRPr lang="fr-FR" dirty="0"/>
          </a:p>
          <a:p>
            <a:r>
              <a:rPr lang="fr-FR" dirty="0">
                <a:solidFill>
                  <a:schemeClr val="tx1"/>
                </a:solidFill>
              </a:rPr>
              <a:t> </a:t>
            </a:r>
            <a:r>
              <a:rPr lang="fr-FR" b="1" dirty="0">
                <a:solidFill>
                  <a:schemeClr val="tx1"/>
                </a:solidFill>
              </a:rPr>
              <a:t>Julien MERION </a:t>
            </a:r>
          </a:p>
          <a:p>
            <a:r>
              <a:rPr lang="fr-FR" b="1" dirty="0">
                <a:solidFill>
                  <a:schemeClr val="tx1"/>
                </a:solidFill>
              </a:rPr>
              <a:t>XIX Congrès des élus de Guadeloupe</a:t>
            </a:r>
          </a:p>
          <a:p>
            <a:r>
              <a:rPr lang="fr-FR" sz="2400" b="1" dirty="0">
                <a:solidFill>
                  <a:schemeClr val="tx1"/>
                </a:solidFill>
              </a:rPr>
              <a:t>17 juin 2025</a:t>
            </a:r>
          </a:p>
          <a:p>
            <a:endParaRPr lang="fr-FR" dirty="0">
              <a:solidFill>
                <a:schemeClr val="tx1"/>
              </a:solidFill>
            </a:endParaRPr>
          </a:p>
        </p:txBody>
      </p:sp>
      <p:pic>
        <p:nvPicPr>
          <p:cNvPr id="4" name="Image 3">
            <a:extLst>
              <a:ext uri="{FF2B5EF4-FFF2-40B4-BE49-F238E27FC236}">
                <a16:creationId xmlns:a16="http://schemas.microsoft.com/office/drawing/2014/main" id="{144DFB0F-EAEF-4541-9B6D-785D6786119B}"/>
              </a:ext>
            </a:extLst>
          </p:cNvPr>
          <p:cNvPicPr>
            <a:picLocks noChangeAspect="1"/>
          </p:cNvPicPr>
          <p:nvPr/>
        </p:nvPicPr>
        <p:blipFill>
          <a:blip r:embed="rId3"/>
          <a:stretch>
            <a:fillRect/>
          </a:stretch>
        </p:blipFill>
        <p:spPr>
          <a:xfrm>
            <a:off x="6115049" y="3584448"/>
            <a:ext cx="1016127" cy="1016127"/>
          </a:xfrm>
          <a:prstGeom prst="rect">
            <a:avLst/>
          </a:prstGeom>
        </p:spPr>
      </p:pic>
    </p:spTree>
    <p:extLst>
      <p:ext uri="{BB962C8B-B14F-4D97-AF65-F5344CB8AC3E}">
        <p14:creationId xmlns:p14="http://schemas.microsoft.com/office/powerpoint/2010/main" val="1111143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13588" y="511746"/>
            <a:ext cx="8116824" cy="1470025"/>
          </a:xfrm>
        </p:spPr>
        <p:txBody>
          <a:bodyPr/>
          <a:lstStyle/>
          <a:p>
            <a:r>
              <a:rPr lang="fr-FR" b="1" dirty="0">
                <a:solidFill>
                  <a:schemeClr val="accent6">
                    <a:lumMod val="75000"/>
                  </a:schemeClr>
                </a:solidFill>
              </a:rPr>
              <a:t>POLYNESIE : Autonomie politique</a:t>
            </a:r>
          </a:p>
        </p:txBody>
      </p:sp>
      <p:sp>
        <p:nvSpPr>
          <p:cNvPr id="3" name="Sous-titre 2"/>
          <p:cNvSpPr>
            <a:spLocks noGrp="1"/>
          </p:cNvSpPr>
          <p:nvPr>
            <p:ph type="subTitle" idx="1"/>
          </p:nvPr>
        </p:nvSpPr>
        <p:spPr>
          <a:xfrm>
            <a:off x="379476" y="1036320"/>
            <a:ext cx="7825740" cy="4038473"/>
          </a:xfrm>
        </p:spPr>
        <p:txBody>
          <a:bodyPr>
            <a:normAutofit fontScale="25000" lnSpcReduction="20000"/>
          </a:bodyPr>
          <a:lstStyle/>
          <a:p>
            <a:pPr algn="just"/>
            <a:endParaRPr lang="fr-FR" sz="5600" dirty="0"/>
          </a:p>
          <a:p>
            <a:pPr algn="just"/>
            <a:endParaRPr lang="fr-FR" sz="5600" dirty="0"/>
          </a:p>
          <a:p>
            <a:pPr algn="just">
              <a:lnSpc>
                <a:spcPct val="120000"/>
              </a:lnSpc>
            </a:pPr>
            <a:endParaRPr lang="fr-FR" sz="5600" dirty="0">
              <a:solidFill>
                <a:schemeClr val="tx1"/>
              </a:solidFill>
            </a:endParaRPr>
          </a:p>
          <a:p>
            <a:pPr marL="457200" indent="-457200" algn="just">
              <a:lnSpc>
                <a:spcPct val="120000"/>
              </a:lnSpc>
              <a:buFont typeface="Arial" panose="020B0604020202020204" pitchFamily="34" charset="0"/>
              <a:buChar char="•"/>
            </a:pPr>
            <a:r>
              <a:rPr lang="fr-FR" sz="5600" dirty="0">
                <a:solidFill>
                  <a:schemeClr val="tx1"/>
                </a:solidFill>
              </a:rPr>
              <a:t>L’assemblée de la Polynésie française a la faculté de voter des </a:t>
            </a:r>
            <a:r>
              <a:rPr lang="fr-FR" sz="5600" b="1" dirty="0">
                <a:solidFill>
                  <a:srgbClr val="0070C0"/>
                </a:solidFill>
              </a:rPr>
              <a:t>« lois du pays » </a:t>
            </a:r>
            <a:r>
              <a:rPr lang="fr-FR" sz="5600" dirty="0">
                <a:solidFill>
                  <a:schemeClr val="tx1"/>
                </a:solidFill>
              </a:rPr>
              <a:t>dans le cadre de l’exercice de ses compétences. Ces actes, qui relèvent du domaine de la loi, </a:t>
            </a:r>
            <a:r>
              <a:rPr lang="fr-FR" sz="5600" b="1" dirty="0">
                <a:solidFill>
                  <a:srgbClr val="0070C0"/>
                </a:solidFill>
              </a:rPr>
              <a:t>sont soumis à un contrôle spécifique du Conseil d’Etat. </a:t>
            </a:r>
          </a:p>
          <a:p>
            <a:pPr algn="l">
              <a:lnSpc>
                <a:spcPct val="120000"/>
              </a:lnSpc>
            </a:pPr>
            <a:endParaRPr lang="fr-FR" sz="5600" dirty="0">
              <a:solidFill>
                <a:schemeClr val="tx1"/>
              </a:solidFill>
            </a:endParaRPr>
          </a:p>
          <a:p>
            <a:pPr marL="457200" indent="-457200" algn="just">
              <a:lnSpc>
                <a:spcPct val="120000"/>
              </a:lnSpc>
              <a:buFont typeface="Arial" panose="020B0604020202020204" pitchFamily="34" charset="0"/>
              <a:buChar char="•"/>
            </a:pPr>
            <a:endParaRPr lang="fr-FR" sz="5600" dirty="0">
              <a:solidFill>
                <a:schemeClr val="tx1"/>
              </a:solidFill>
            </a:endParaRPr>
          </a:p>
          <a:p>
            <a:pPr marL="457200" indent="-457200" algn="just">
              <a:lnSpc>
                <a:spcPct val="120000"/>
              </a:lnSpc>
              <a:buFont typeface="Arial" panose="020B0604020202020204" pitchFamily="34" charset="0"/>
              <a:buChar char="•"/>
            </a:pPr>
            <a:r>
              <a:rPr lang="fr-FR" sz="5600" dirty="0">
                <a:solidFill>
                  <a:schemeClr val="tx1"/>
                </a:solidFill>
              </a:rPr>
              <a:t>La Polynésie </a:t>
            </a:r>
            <a:r>
              <a:rPr lang="fr-FR" sz="5600" b="1" dirty="0">
                <a:solidFill>
                  <a:schemeClr val="tx1"/>
                </a:solidFill>
              </a:rPr>
              <a:t>peut abroger ou modifier des dispositions législatives ou réglementaires </a:t>
            </a:r>
            <a:r>
              <a:rPr lang="fr-FR" sz="5600" dirty="0">
                <a:solidFill>
                  <a:schemeClr val="tx1"/>
                </a:solidFill>
              </a:rPr>
              <a:t>qui entrent dans son champ de compétence. Elle peut également </a:t>
            </a:r>
            <a:r>
              <a:rPr lang="fr-FR" sz="5600" b="1" dirty="0">
                <a:solidFill>
                  <a:schemeClr val="tx1"/>
                </a:solidFill>
              </a:rPr>
              <a:t>adopter des mesures préférentielles en faveur de la population en matière d’emploi ou de protection du patrimoine foncier. </a:t>
            </a:r>
          </a:p>
          <a:p>
            <a:pPr marL="457200" indent="-457200" algn="just">
              <a:lnSpc>
                <a:spcPct val="120000"/>
              </a:lnSpc>
              <a:buFont typeface="Arial" panose="020B0604020202020204" pitchFamily="34" charset="0"/>
              <a:buChar char="•"/>
            </a:pPr>
            <a:endParaRPr lang="fr-FR" sz="5600" b="1" dirty="0">
              <a:solidFill>
                <a:schemeClr val="tx1"/>
              </a:solidFill>
            </a:endParaRPr>
          </a:p>
          <a:p>
            <a:pPr marL="457200" indent="-457200" algn="just">
              <a:lnSpc>
                <a:spcPct val="120000"/>
              </a:lnSpc>
              <a:buFont typeface="Arial" panose="020B0604020202020204" pitchFamily="34" charset="0"/>
              <a:buChar char="•"/>
            </a:pPr>
            <a:endParaRPr lang="fr-FR" sz="5600" dirty="0"/>
          </a:p>
          <a:p>
            <a:pPr marL="457200" indent="-457200" algn="just">
              <a:lnSpc>
                <a:spcPct val="120000"/>
              </a:lnSpc>
              <a:buFont typeface="Arial" panose="020B0604020202020204" pitchFamily="34" charset="0"/>
              <a:buChar char="•"/>
            </a:pPr>
            <a:endParaRPr lang="fr-FR" sz="5600" dirty="0"/>
          </a:p>
          <a:p>
            <a:pPr marL="457200" indent="-457200" algn="just">
              <a:lnSpc>
                <a:spcPct val="120000"/>
              </a:lnSpc>
              <a:buFont typeface="Arial" panose="020B0604020202020204" pitchFamily="34" charset="0"/>
              <a:buChar char="•"/>
            </a:pPr>
            <a:r>
              <a:rPr lang="fr-FR" sz="5600" dirty="0">
                <a:solidFill>
                  <a:schemeClr val="tx1"/>
                </a:solidFill>
              </a:rPr>
              <a:t>La loi organique du 27février 2004 a reconnu à la Polynésie de </a:t>
            </a:r>
            <a:r>
              <a:rPr lang="fr-FR" sz="5600" b="1" dirty="0">
                <a:solidFill>
                  <a:schemeClr val="tx1"/>
                </a:solidFill>
              </a:rPr>
              <a:t>larges compétences internationales</a:t>
            </a:r>
            <a:r>
              <a:rPr lang="fr-FR" sz="5600" dirty="0">
                <a:solidFill>
                  <a:schemeClr val="tx1"/>
                </a:solidFill>
              </a:rPr>
              <a:t>. Son statut d’autonomie renforcée lui reconnaît le droit de participer à la négociation des accords internationaux. Il lui reconnait également le droit de négocier et de conclure des accords internationaux de façon autonome. Il lui permet de disposer de représentations auprès de tout État et d’être membre ou membre associé d’organisations internationales du Pacifique ou observateur auprès de celles-ci.</a:t>
            </a:r>
          </a:p>
          <a:p>
            <a:endParaRPr lang="fr-FR" dirty="0">
              <a:solidFill>
                <a:schemeClr val="tx1"/>
              </a:solidFill>
            </a:endParaRPr>
          </a:p>
        </p:txBody>
      </p:sp>
    </p:spTree>
    <p:extLst>
      <p:ext uri="{BB962C8B-B14F-4D97-AF65-F5344CB8AC3E}">
        <p14:creationId xmlns:p14="http://schemas.microsoft.com/office/powerpoint/2010/main" val="1456374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43979"/>
            <a:ext cx="7772400" cy="1470025"/>
          </a:xfrm>
        </p:spPr>
        <p:txBody>
          <a:bodyPr/>
          <a:lstStyle/>
          <a:p>
            <a:r>
              <a:rPr lang="fr-FR" b="1" dirty="0">
                <a:solidFill>
                  <a:schemeClr val="accent6">
                    <a:lumMod val="75000"/>
                  </a:schemeClr>
                </a:solidFill>
              </a:rPr>
              <a:t>CORSE</a:t>
            </a:r>
          </a:p>
        </p:txBody>
      </p:sp>
      <p:sp>
        <p:nvSpPr>
          <p:cNvPr id="3" name="Sous-titre 2"/>
          <p:cNvSpPr>
            <a:spLocks noGrp="1"/>
          </p:cNvSpPr>
          <p:nvPr>
            <p:ph type="subTitle" idx="1"/>
          </p:nvPr>
        </p:nvSpPr>
        <p:spPr>
          <a:xfrm>
            <a:off x="1109472" y="1767840"/>
            <a:ext cx="7473696" cy="4011168"/>
          </a:xfrm>
        </p:spPr>
        <p:txBody>
          <a:bodyPr>
            <a:normAutofit fontScale="62500" lnSpcReduction="20000"/>
          </a:bodyPr>
          <a:lstStyle/>
          <a:p>
            <a:pPr algn="l"/>
            <a:r>
              <a:rPr lang="fr-FR" dirty="0">
                <a:solidFill>
                  <a:schemeClr val="tx1"/>
                </a:solidFill>
              </a:rPr>
              <a:t>Collectivité Territoriale sui generis </a:t>
            </a:r>
            <a:r>
              <a:rPr lang="fr-FR" b="1" dirty="0">
                <a:solidFill>
                  <a:schemeClr val="tx1"/>
                </a:solidFill>
              </a:rPr>
              <a:t>sans pouvoir normatif</a:t>
            </a:r>
          </a:p>
          <a:p>
            <a:pPr marL="457200" indent="-457200" algn="l">
              <a:buFont typeface="Wingdings" panose="05000000000000000000" pitchFamily="2" charset="2"/>
              <a:buChar char="Ø"/>
            </a:pPr>
            <a:endParaRPr lang="fr-FR" dirty="0">
              <a:solidFill>
                <a:schemeClr val="tx1"/>
              </a:solidFill>
            </a:endParaRPr>
          </a:p>
          <a:p>
            <a:pPr marL="457200" indent="-457200" algn="l">
              <a:buFont typeface="Wingdings" panose="05000000000000000000" pitchFamily="2" charset="2"/>
              <a:buChar char="Ø"/>
            </a:pPr>
            <a:r>
              <a:rPr lang="fr-FR" dirty="0">
                <a:solidFill>
                  <a:schemeClr val="tx1"/>
                </a:solidFill>
              </a:rPr>
              <a:t>éducation et culture ;</a:t>
            </a:r>
          </a:p>
          <a:p>
            <a:pPr marL="457200" indent="-457200" algn="l">
              <a:buFont typeface="Wingdings" panose="05000000000000000000" pitchFamily="2" charset="2"/>
              <a:buChar char="Ø"/>
            </a:pPr>
            <a:r>
              <a:rPr lang="fr-FR" dirty="0">
                <a:solidFill>
                  <a:schemeClr val="tx1"/>
                </a:solidFill>
              </a:rPr>
              <a:t>sport et éducation populaire ;</a:t>
            </a:r>
          </a:p>
          <a:p>
            <a:pPr marL="457200" indent="-457200" algn="l">
              <a:buFont typeface="Wingdings" panose="05000000000000000000" pitchFamily="2" charset="2"/>
              <a:buChar char="Ø"/>
            </a:pPr>
            <a:r>
              <a:rPr lang="fr-FR" dirty="0">
                <a:solidFill>
                  <a:schemeClr val="tx1"/>
                </a:solidFill>
              </a:rPr>
              <a:t>aménagement et de développement durable ;</a:t>
            </a:r>
          </a:p>
          <a:p>
            <a:pPr marL="457200" indent="-457200" algn="l">
              <a:buFont typeface="Wingdings" panose="05000000000000000000" pitchFamily="2" charset="2"/>
              <a:buChar char="Ø"/>
            </a:pPr>
            <a:r>
              <a:rPr lang="fr-FR" dirty="0">
                <a:solidFill>
                  <a:schemeClr val="tx1"/>
                </a:solidFill>
              </a:rPr>
              <a:t>transports et gestion des infrastructures ;</a:t>
            </a:r>
          </a:p>
          <a:p>
            <a:pPr marL="457200" indent="-457200" algn="l">
              <a:buFont typeface="Wingdings" panose="05000000000000000000" pitchFamily="2" charset="2"/>
              <a:buChar char="Ø"/>
            </a:pPr>
            <a:r>
              <a:rPr lang="fr-FR" dirty="0">
                <a:solidFill>
                  <a:schemeClr val="tx1"/>
                </a:solidFill>
              </a:rPr>
              <a:t>logement ;</a:t>
            </a:r>
          </a:p>
          <a:p>
            <a:pPr marL="457200" indent="-457200" algn="l">
              <a:buFont typeface="Wingdings" panose="05000000000000000000" pitchFamily="2" charset="2"/>
              <a:buChar char="Ø"/>
            </a:pPr>
            <a:r>
              <a:rPr lang="fr-FR" dirty="0">
                <a:solidFill>
                  <a:schemeClr val="tx1"/>
                </a:solidFill>
              </a:rPr>
              <a:t>développement économique ;</a:t>
            </a:r>
          </a:p>
          <a:p>
            <a:pPr marL="457200" indent="-457200" algn="l">
              <a:buFont typeface="Wingdings" panose="05000000000000000000" pitchFamily="2" charset="2"/>
              <a:buChar char="Ø"/>
            </a:pPr>
            <a:r>
              <a:rPr lang="fr-FR" dirty="0">
                <a:solidFill>
                  <a:schemeClr val="tx1"/>
                </a:solidFill>
              </a:rPr>
              <a:t>tourisme ;</a:t>
            </a:r>
          </a:p>
          <a:p>
            <a:pPr marL="457200" indent="-457200" algn="l">
              <a:buFont typeface="Wingdings" panose="05000000000000000000" pitchFamily="2" charset="2"/>
              <a:buChar char="Ø"/>
            </a:pPr>
            <a:r>
              <a:rPr lang="fr-FR" dirty="0">
                <a:solidFill>
                  <a:schemeClr val="tx1"/>
                </a:solidFill>
              </a:rPr>
              <a:t>agriculture et forêt ;</a:t>
            </a:r>
          </a:p>
          <a:p>
            <a:pPr marL="457200" indent="-457200" algn="l">
              <a:buFont typeface="Wingdings" panose="05000000000000000000" pitchFamily="2" charset="2"/>
              <a:buChar char="Ø"/>
            </a:pPr>
            <a:r>
              <a:rPr lang="fr-FR" dirty="0">
                <a:solidFill>
                  <a:schemeClr val="tx1"/>
                </a:solidFill>
              </a:rPr>
              <a:t>eau et assainissement ;</a:t>
            </a:r>
          </a:p>
          <a:p>
            <a:pPr marL="457200" indent="-457200" algn="l">
              <a:buFont typeface="Wingdings" panose="05000000000000000000" pitchFamily="2" charset="2"/>
              <a:buChar char="Ø"/>
            </a:pPr>
            <a:r>
              <a:rPr lang="fr-FR" dirty="0">
                <a:solidFill>
                  <a:schemeClr val="tx1"/>
                </a:solidFill>
              </a:rPr>
              <a:t>énergie.</a:t>
            </a:r>
          </a:p>
          <a:p>
            <a:pPr algn="l"/>
            <a:endParaRPr lang="fr-FR" dirty="0">
              <a:solidFill>
                <a:schemeClr val="tx1"/>
              </a:solidFill>
            </a:endParaRPr>
          </a:p>
        </p:txBody>
      </p:sp>
    </p:spTree>
    <p:extLst>
      <p:ext uri="{BB962C8B-B14F-4D97-AF65-F5344CB8AC3E}">
        <p14:creationId xmlns:p14="http://schemas.microsoft.com/office/powerpoint/2010/main" val="4039788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294384"/>
            <a:ext cx="7772400" cy="1470025"/>
          </a:xfrm>
        </p:spPr>
        <p:txBody>
          <a:bodyPr/>
          <a:lstStyle/>
          <a:p>
            <a:r>
              <a:rPr lang="fr-FR" b="1" dirty="0">
                <a:solidFill>
                  <a:schemeClr val="accent6">
                    <a:lumMod val="75000"/>
                  </a:schemeClr>
                </a:solidFill>
              </a:rPr>
              <a:t>LA VOIE GUADELOUPÉENNE</a:t>
            </a:r>
          </a:p>
        </p:txBody>
      </p:sp>
      <p:sp>
        <p:nvSpPr>
          <p:cNvPr id="3" name="Sous-titre 2"/>
          <p:cNvSpPr>
            <a:spLocks noGrp="1"/>
          </p:cNvSpPr>
          <p:nvPr>
            <p:ph type="subTitle" idx="1"/>
          </p:nvPr>
        </p:nvSpPr>
        <p:spPr>
          <a:xfrm>
            <a:off x="1603248" y="3374264"/>
            <a:ext cx="6400800" cy="698119"/>
          </a:xfrm>
        </p:spPr>
        <p:txBody>
          <a:bodyPr>
            <a:normAutofit/>
          </a:bodyPr>
          <a:lstStyle/>
          <a:p>
            <a:r>
              <a:rPr lang="fr-FR" b="1" dirty="0">
                <a:solidFill>
                  <a:schemeClr val="tx1"/>
                </a:solidFill>
              </a:rPr>
              <a:t>La nécessaire combinaison</a:t>
            </a:r>
            <a:endParaRPr lang="fr-FR" dirty="0">
              <a:solidFill>
                <a:schemeClr val="tx1"/>
              </a:solidFill>
            </a:endParaRPr>
          </a:p>
        </p:txBody>
      </p:sp>
    </p:spTree>
    <p:extLst>
      <p:ext uri="{BB962C8B-B14F-4D97-AF65-F5344CB8AC3E}">
        <p14:creationId xmlns:p14="http://schemas.microsoft.com/office/powerpoint/2010/main" val="3956082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660400"/>
            <a:ext cx="7772400" cy="1470025"/>
          </a:xfrm>
        </p:spPr>
        <p:txBody>
          <a:bodyPr/>
          <a:lstStyle/>
          <a:p>
            <a:r>
              <a:rPr lang="fr-FR" b="1" dirty="0">
                <a:solidFill>
                  <a:schemeClr val="accent6">
                    <a:lumMod val="75000"/>
                  </a:schemeClr>
                </a:solidFill>
              </a:rPr>
              <a:t>LES OPTIONS DU CONGRES</a:t>
            </a:r>
          </a:p>
        </p:txBody>
      </p:sp>
      <p:sp>
        <p:nvSpPr>
          <p:cNvPr id="3" name="Sous-titre 2"/>
          <p:cNvSpPr>
            <a:spLocks noGrp="1"/>
          </p:cNvSpPr>
          <p:nvPr>
            <p:ph type="subTitle" idx="1"/>
          </p:nvPr>
        </p:nvSpPr>
        <p:spPr>
          <a:xfrm>
            <a:off x="85344" y="1780032"/>
            <a:ext cx="5925312" cy="4328159"/>
          </a:xfrm>
        </p:spPr>
        <p:txBody>
          <a:bodyPr>
            <a:normAutofit/>
          </a:bodyPr>
          <a:lstStyle/>
          <a:p>
            <a:pPr algn="l"/>
            <a:endParaRPr lang="fr-FR" dirty="0">
              <a:solidFill>
                <a:schemeClr val="tx1"/>
              </a:solidFill>
            </a:endParaRPr>
          </a:p>
          <a:p>
            <a:pPr marL="457200" indent="-457200" algn="l">
              <a:buFont typeface="Arial" panose="020B0604020202020204" pitchFamily="34" charset="0"/>
              <a:buChar char="•"/>
            </a:pPr>
            <a:r>
              <a:rPr lang="fr-FR" dirty="0">
                <a:solidFill>
                  <a:schemeClr val="tx1"/>
                </a:solidFill>
              </a:rPr>
              <a:t>Une Collectivité unique</a:t>
            </a:r>
          </a:p>
          <a:p>
            <a:pPr marL="457200" indent="-457200" algn="l">
              <a:buFont typeface="Arial" panose="020B0604020202020204" pitchFamily="34" charset="0"/>
              <a:buChar char="•"/>
            </a:pPr>
            <a:r>
              <a:rPr lang="fr-FR" dirty="0">
                <a:solidFill>
                  <a:schemeClr val="tx1"/>
                </a:solidFill>
              </a:rPr>
              <a:t>Disposant de pouvoirs </a:t>
            </a:r>
          </a:p>
          <a:p>
            <a:pPr algn="l"/>
            <a:r>
              <a:rPr lang="fr-FR" dirty="0">
                <a:solidFill>
                  <a:schemeClr val="tx1"/>
                </a:solidFill>
              </a:rPr>
              <a:t>normatifs</a:t>
            </a:r>
          </a:p>
          <a:p>
            <a:pPr marL="457200" indent="-457200" algn="l">
              <a:buFont typeface="Arial" panose="020B0604020202020204" pitchFamily="34" charset="0"/>
              <a:buChar char="•"/>
            </a:pPr>
            <a:r>
              <a:rPr lang="fr-FR" dirty="0">
                <a:solidFill>
                  <a:schemeClr val="tx1"/>
                </a:solidFill>
              </a:rPr>
              <a:t>3 échelons de compétences :</a:t>
            </a:r>
          </a:p>
          <a:p>
            <a:pPr marL="457200" indent="-457200" algn="just">
              <a:buFont typeface="Wingdings" panose="05000000000000000000" pitchFamily="2" charset="2"/>
              <a:buChar char="ü"/>
            </a:pPr>
            <a:r>
              <a:rPr lang="fr-FR" sz="2400" dirty="0">
                <a:solidFill>
                  <a:schemeClr val="tx1"/>
                </a:solidFill>
              </a:rPr>
              <a:t>Les compétences de l’Etat </a:t>
            </a:r>
          </a:p>
          <a:p>
            <a:pPr marL="457200" indent="-457200" algn="just">
              <a:buFont typeface="Wingdings" panose="05000000000000000000" pitchFamily="2" charset="2"/>
              <a:buChar char="ü"/>
            </a:pPr>
            <a:r>
              <a:rPr lang="fr-FR" sz="2400" dirty="0">
                <a:solidFill>
                  <a:schemeClr val="tx1"/>
                </a:solidFill>
              </a:rPr>
              <a:t>Les compétences partagées</a:t>
            </a:r>
          </a:p>
          <a:p>
            <a:pPr marL="457200" indent="-457200" algn="just">
              <a:buFont typeface="Wingdings" panose="05000000000000000000" pitchFamily="2" charset="2"/>
              <a:buChar char="ü"/>
            </a:pPr>
            <a:r>
              <a:rPr lang="fr-FR" sz="2400" dirty="0">
                <a:solidFill>
                  <a:schemeClr val="tx1"/>
                </a:solidFill>
              </a:rPr>
              <a:t>Les compétences territoriales</a:t>
            </a:r>
          </a:p>
          <a:p>
            <a:endParaRPr lang="fr-FR" dirty="0"/>
          </a:p>
          <a:p>
            <a:pPr algn="l"/>
            <a:endParaRPr lang="fr-FR" dirty="0"/>
          </a:p>
          <a:p>
            <a:endParaRPr lang="fr-FR" dirty="0"/>
          </a:p>
          <a:p>
            <a:endParaRPr lang="fr-FR" dirty="0">
              <a:solidFill>
                <a:schemeClr val="tx1"/>
              </a:solidFill>
            </a:endParaRPr>
          </a:p>
        </p:txBody>
      </p:sp>
      <p:sp>
        <p:nvSpPr>
          <p:cNvPr id="4" name="Rectangle 3">
            <a:extLst>
              <a:ext uri="{FF2B5EF4-FFF2-40B4-BE49-F238E27FC236}">
                <a16:creationId xmlns:a16="http://schemas.microsoft.com/office/drawing/2014/main" id="{064D519C-D8F3-4653-B48D-6B2842F63AB4}"/>
              </a:ext>
            </a:extLst>
          </p:cNvPr>
          <p:cNvSpPr/>
          <p:nvPr/>
        </p:nvSpPr>
        <p:spPr>
          <a:xfrm>
            <a:off x="2286000" y="3025044"/>
            <a:ext cx="4572000" cy="807913"/>
          </a:xfrm>
          <a:prstGeom prst="rect">
            <a:avLst/>
          </a:prstGeom>
        </p:spPr>
        <p:txBody>
          <a:bodyPr>
            <a:spAutoFit/>
          </a:bodyPr>
          <a:lstStyle/>
          <a:p>
            <a:endParaRPr lang="fr-FR" sz="1050" dirty="0">
              <a:solidFill>
                <a:srgbClr val="000000"/>
              </a:solidFill>
              <a:latin typeface="Calibri" panose="020F0502020204030204" pitchFamily="34" charset="0"/>
            </a:endParaRPr>
          </a:p>
          <a:p>
            <a:r>
              <a:rPr lang="fr-FR" dirty="0">
                <a:solidFill>
                  <a:srgbClr val="000000"/>
                </a:solidFill>
                <a:latin typeface="Calibri" panose="020F0502020204030204" pitchFamily="34" charset="0"/>
              </a:rPr>
              <a:t> </a:t>
            </a:r>
          </a:p>
          <a:p>
            <a:endParaRPr lang="fr-FR" dirty="0">
              <a:solidFill>
                <a:srgbClr val="000000"/>
              </a:solidFill>
              <a:latin typeface="Calibri" panose="020F0502020204030204" pitchFamily="34" charset="0"/>
            </a:endParaRPr>
          </a:p>
        </p:txBody>
      </p:sp>
      <p:pic>
        <p:nvPicPr>
          <p:cNvPr id="5" name="Image 4">
            <a:extLst>
              <a:ext uri="{FF2B5EF4-FFF2-40B4-BE49-F238E27FC236}">
                <a16:creationId xmlns:a16="http://schemas.microsoft.com/office/drawing/2014/main" id="{9B0738EF-581D-43FD-84A1-0A86318F5CE6}"/>
              </a:ext>
            </a:extLst>
          </p:cNvPr>
          <p:cNvPicPr>
            <a:picLocks noChangeAspect="1"/>
          </p:cNvPicPr>
          <p:nvPr/>
        </p:nvPicPr>
        <p:blipFill>
          <a:blip r:embed="rId3"/>
          <a:stretch>
            <a:fillRect/>
          </a:stretch>
        </p:blipFill>
        <p:spPr>
          <a:xfrm>
            <a:off x="5613369" y="3025044"/>
            <a:ext cx="3298295" cy="1229964"/>
          </a:xfrm>
          <a:prstGeom prst="rect">
            <a:avLst/>
          </a:prstGeom>
        </p:spPr>
      </p:pic>
    </p:spTree>
    <p:extLst>
      <p:ext uri="{BB962C8B-B14F-4D97-AF65-F5344CB8AC3E}">
        <p14:creationId xmlns:p14="http://schemas.microsoft.com/office/powerpoint/2010/main" val="2277312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17576" y="160528"/>
            <a:ext cx="7772400" cy="1470025"/>
          </a:xfrm>
        </p:spPr>
        <p:txBody>
          <a:bodyPr/>
          <a:lstStyle/>
          <a:p>
            <a:r>
              <a:rPr lang="fr-FR" b="1" dirty="0">
                <a:solidFill>
                  <a:schemeClr val="accent6">
                    <a:lumMod val="75000"/>
                  </a:schemeClr>
                </a:solidFill>
              </a:rPr>
              <a:t>La répartition des compétences avec l’Etat</a:t>
            </a:r>
          </a:p>
        </p:txBody>
      </p:sp>
      <p:sp>
        <p:nvSpPr>
          <p:cNvPr id="3" name="Sous-titre 2"/>
          <p:cNvSpPr>
            <a:spLocks noGrp="1"/>
          </p:cNvSpPr>
          <p:nvPr>
            <p:ph type="subTitle" idx="1"/>
          </p:nvPr>
        </p:nvSpPr>
        <p:spPr>
          <a:xfrm>
            <a:off x="256032" y="1755648"/>
            <a:ext cx="8494776" cy="4206240"/>
          </a:xfrm>
        </p:spPr>
        <p:txBody>
          <a:bodyPr numCol="2">
            <a:normAutofit fontScale="77500" lnSpcReduction="20000"/>
          </a:bodyPr>
          <a:lstStyle/>
          <a:p>
            <a:r>
              <a:rPr lang="fr-FR" b="1" dirty="0">
                <a:solidFill>
                  <a:schemeClr val="tx2"/>
                </a:solidFill>
              </a:rPr>
              <a:t>L’ETAT</a:t>
            </a:r>
            <a:endParaRPr lang="fr-FR" dirty="0">
              <a:solidFill>
                <a:schemeClr val="tx2"/>
              </a:solidFill>
            </a:endParaRPr>
          </a:p>
          <a:p>
            <a:pPr marL="457200" indent="-457200" algn="l">
              <a:buFont typeface="Arial" panose="020B0604020202020204" pitchFamily="34" charset="0"/>
              <a:buChar char="•"/>
            </a:pPr>
            <a:r>
              <a:rPr lang="fr-FR" dirty="0">
                <a:solidFill>
                  <a:schemeClr val="tx1"/>
                </a:solidFill>
              </a:rPr>
              <a:t>La  Justice</a:t>
            </a:r>
          </a:p>
          <a:p>
            <a:pPr marL="457200" indent="-457200" algn="l">
              <a:buFont typeface="Arial" panose="020B0604020202020204" pitchFamily="34" charset="0"/>
              <a:buChar char="•"/>
            </a:pPr>
            <a:r>
              <a:rPr lang="fr-FR" dirty="0">
                <a:solidFill>
                  <a:schemeClr val="tx1"/>
                </a:solidFill>
              </a:rPr>
              <a:t>La sécurité extérieure</a:t>
            </a:r>
          </a:p>
          <a:p>
            <a:pPr marL="457200" indent="-457200" algn="l">
              <a:buFont typeface="Arial" panose="020B0604020202020204" pitchFamily="34" charset="0"/>
              <a:buChar char="•"/>
            </a:pPr>
            <a:r>
              <a:rPr lang="fr-FR" dirty="0">
                <a:solidFill>
                  <a:schemeClr val="tx1"/>
                </a:solidFill>
              </a:rPr>
              <a:t>La sécurité intérieure</a:t>
            </a:r>
          </a:p>
          <a:p>
            <a:pPr marL="457200" indent="-457200" algn="l">
              <a:buFont typeface="Arial" panose="020B0604020202020204" pitchFamily="34" charset="0"/>
              <a:buChar char="•"/>
            </a:pPr>
            <a:r>
              <a:rPr lang="fr-FR" dirty="0">
                <a:solidFill>
                  <a:schemeClr val="tx1"/>
                </a:solidFill>
              </a:rPr>
              <a:t>La monnaie</a:t>
            </a:r>
          </a:p>
          <a:p>
            <a:pPr marL="457200" indent="-457200" algn="l">
              <a:buFont typeface="Arial" panose="020B0604020202020204" pitchFamily="34" charset="0"/>
              <a:buChar char="•"/>
            </a:pPr>
            <a:r>
              <a:rPr lang="fr-FR" dirty="0">
                <a:solidFill>
                  <a:schemeClr val="tx1"/>
                </a:solidFill>
              </a:rPr>
              <a:t>L’état-civil et la nationalité</a:t>
            </a:r>
          </a:p>
          <a:p>
            <a:pPr algn="l"/>
            <a:endParaRPr lang="fr-FR" dirty="0"/>
          </a:p>
          <a:p>
            <a:pPr algn="l"/>
            <a:endParaRPr lang="fr-FR" b="1" i="1" dirty="0">
              <a:solidFill>
                <a:srgbClr val="FF0000"/>
              </a:solidFill>
            </a:endParaRPr>
          </a:p>
          <a:p>
            <a:pPr algn="l"/>
            <a:r>
              <a:rPr lang="fr-FR" b="1" i="1" dirty="0">
                <a:solidFill>
                  <a:srgbClr val="FF0000"/>
                </a:solidFill>
              </a:rPr>
              <a:t>A comparer avec l’article73</a:t>
            </a:r>
          </a:p>
          <a:p>
            <a:pPr algn="l"/>
            <a:endParaRPr lang="fr-FR" dirty="0"/>
          </a:p>
          <a:p>
            <a:pPr marL="457200" indent="-457200" algn="l">
              <a:buFont typeface="Arial" panose="020B0604020202020204" pitchFamily="34" charset="0"/>
              <a:buChar char="•"/>
            </a:pPr>
            <a:endParaRPr lang="fr-FR" dirty="0"/>
          </a:p>
          <a:p>
            <a:r>
              <a:rPr lang="fr-FR" b="1" dirty="0">
                <a:solidFill>
                  <a:schemeClr val="tx2"/>
                </a:solidFill>
              </a:rPr>
              <a:t>COMPETENCES PARTAGEES</a:t>
            </a:r>
            <a:endParaRPr lang="fr-FR" dirty="0">
              <a:solidFill>
                <a:schemeClr val="tx2"/>
              </a:solidFill>
            </a:endParaRPr>
          </a:p>
          <a:p>
            <a:pPr marL="457200" indent="-457200" algn="l">
              <a:buFont typeface="Arial" panose="020B0604020202020204" pitchFamily="34" charset="0"/>
              <a:buChar char="•"/>
            </a:pPr>
            <a:r>
              <a:rPr lang="fr-FR" dirty="0">
                <a:solidFill>
                  <a:schemeClr val="tx2"/>
                </a:solidFill>
              </a:rPr>
              <a:t>Education: </a:t>
            </a:r>
            <a:r>
              <a:rPr lang="fr-FR" dirty="0">
                <a:solidFill>
                  <a:schemeClr val="tx1"/>
                </a:solidFill>
              </a:rPr>
              <a:t>élaboration des programmes scolaires, filières de formation, recherche</a:t>
            </a:r>
          </a:p>
          <a:p>
            <a:pPr marL="457200" indent="-457200" algn="l">
              <a:buFont typeface="Arial" panose="020B0604020202020204" pitchFamily="34" charset="0"/>
              <a:buChar char="•"/>
            </a:pPr>
            <a:r>
              <a:rPr lang="fr-FR" dirty="0">
                <a:solidFill>
                  <a:schemeClr val="tx2"/>
                </a:solidFill>
              </a:rPr>
              <a:t>Coopération régionale : </a:t>
            </a:r>
            <a:r>
              <a:rPr lang="fr-FR" dirty="0">
                <a:solidFill>
                  <a:schemeClr val="tx1"/>
                </a:solidFill>
              </a:rPr>
              <a:t>relations avec le bassin caribéen</a:t>
            </a:r>
          </a:p>
          <a:p>
            <a:pPr marL="457200" indent="-457200" algn="l">
              <a:buFont typeface="Arial" panose="020B0604020202020204" pitchFamily="34" charset="0"/>
              <a:buChar char="•"/>
            </a:pPr>
            <a:r>
              <a:rPr lang="fr-FR" dirty="0">
                <a:solidFill>
                  <a:schemeClr val="tx2"/>
                </a:solidFill>
              </a:rPr>
              <a:t>Ports et aéroports</a:t>
            </a:r>
          </a:p>
          <a:p>
            <a:pPr algn="l"/>
            <a:r>
              <a:rPr lang="fr-FR" b="1" i="1" dirty="0">
                <a:solidFill>
                  <a:srgbClr val="FF0000"/>
                </a:solidFill>
              </a:rPr>
              <a:t>Ces points auront besoin d’être précisés</a:t>
            </a:r>
            <a:endParaRPr lang="fr-FR" dirty="0">
              <a:solidFill>
                <a:srgbClr val="FF0000"/>
              </a:solidFill>
            </a:endParaRPr>
          </a:p>
        </p:txBody>
      </p:sp>
    </p:spTree>
    <p:extLst>
      <p:ext uri="{BB962C8B-B14F-4D97-AF65-F5344CB8AC3E}">
        <p14:creationId xmlns:p14="http://schemas.microsoft.com/office/powerpoint/2010/main" val="82711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660401"/>
            <a:ext cx="7772400" cy="802640"/>
          </a:xfrm>
        </p:spPr>
        <p:txBody>
          <a:bodyPr>
            <a:normAutofit fontScale="90000"/>
          </a:bodyPr>
          <a:lstStyle/>
          <a:p>
            <a:r>
              <a:rPr lang="fr-FR" b="1" dirty="0">
                <a:solidFill>
                  <a:schemeClr val="accent6">
                    <a:lumMod val="75000"/>
                  </a:schemeClr>
                </a:solidFill>
              </a:rPr>
              <a:t>Compétences de la Collectivité de Guadeloupe</a:t>
            </a:r>
            <a:br>
              <a:rPr lang="fr-FR" b="1" dirty="0">
                <a:solidFill>
                  <a:schemeClr val="accent6">
                    <a:lumMod val="75000"/>
                  </a:schemeClr>
                </a:solidFill>
              </a:rPr>
            </a:br>
            <a:r>
              <a:rPr lang="fr-FR" sz="2700" b="1" dirty="0">
                <a:solidFill>
                  <a:schemeClr val="accent6">
                    <a:lumMod val="75000"/>
                  </a:schemeClr>
                </a:solidFill>
              </a:rPr>
              <a:t>Exercice du pouvoir normatif pour l’élaboration des règles</a:t>
            </a:r>
          </a:p>
        </p:txBody>
      </p:sp>
      <p:sp>
        <p:nvSpPr>
          <p:cNvPr id="7" name="Rectangle 6">
            <a:extLst>
              <a:ext uri="{FF2B5EF4-FFF2-40B4-BE49-F238E27FC236}">
                <a16:creationId xmlns:a16="http://schemas.microsoft.com/office/drawing/2014/main" id="{036CBEF9-2995-4315-B80E-08248FEF6A83}"/>
              </a:ext>
            </a:extLst>
          </p:cNvPr>
          <p:cNvSpPr/>
          <p:nvPr/>
        </p:nvSpPr>
        <p:spPr>
          <a:xfrm>
            <a:off x="359664" y="1794963"/>
            <a:ext cx="8424672" cy="4462760"/>
          </a:xfrm>
          <a:prstGeom prst="rect">
            <a:avLst/>
          </a:prstGeom>
        </p:spPr>
        <p:txBody>
          <a:bodyPr wrap="square">
            <a:spAutoFit/>
          </a:bodyPr>
          <a:lstStyle/>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r>
              <a:rPr lang="fr-FR" sz="1400" b="1" dirty="0">
                <a:solidFill>
                  <a:srgbClr val="00B050"/>
                </a:solidFill>
              </a:rPr>
              <a:t>Aménagement du territoire</a:t>
            </a:r>
          </a:p>
          <a:p>
            <a:pPr marL="285750" indent="-285750">
              <a:buFont typeface="Wingdings" panose="05000000000000000000" pitchFamily="2" charset="2"/>
              <a:buChar char="Ø"/>
            </a:pPr>
            <a:r>
              <a:rPr lang="fr-FR" sz="1400" dirty="0"/>
              <a:t>Circulation routière et transport routier</a:t>
            </a:r>
          </a:p>
          <a:p>
            <a:pPr marL="285750" indent="-285750">
              <a:buFont typeface="Wingdings" panose="05000000000000000000" pitchFamily="2" charset="2"/>
              <a:buChar char="Ø"/>
            </a:pPr>
            <a:r>
              <a:rPr lang="fr-FR" sz="1400" dirty="0"/>
              <a:t>Voirie</a:t>
            </a:r>
          </a:p>
          <a:p>
            <a:pPr marL="285750" indent="-285750">
              <a:buFont typeface="Wingdings" panose="05000000000000000000" pitchFamily="2" charset="2"/>
              <a:buChar char="Ø"/>
            </a:pPr>
            <a:r>
              <a:rPr lang="fr-FR" sz="1400" dirty="0"/>
              <a:t>Gestion et accès au foncier</a:t>
            </a:r>
          </a:p>
          <a:p>
            <a:pPr marL="285750" indent="-285750">
              <a:buFont typeface="Wingdings" panose="05000000000000000000" pitchFamily="2" charset="2"/>
              <a:buChar char="Ø"/>
            </a:pPr>
            <a:r>
              <a:rPr lang="fr-FR" sz="1400" dirty="0"/>
              <a:t>Urbanisme et droit du littoral</a:t>
            </a:r>
          </a:p>
          <a:p>
            <a:pPr marL="285750" indent="-285750">
              <a:buFont typeface="Wingdings" panose="05000000000000000000" pitchFamily="2" charset="2"/>
              <a:buChar char="Ø"/>
            </a:pPr>
            <a:r>
              <a:rPr lang="fr-FR" sz="1400" dirty="0"/>
              <a:t>Ressources halieutiques du sol et du sous-sol</a:t>
            </a:r>
          </a:p>
          <a:p>
            <a:pPr marL="285750" indent="-285750">
              <a:buFont typeface="Wingdings" panose="05000000000000000000" pitchFamily="2" charset="2"/>
              <a:buChar char="Ø"/>
            </a:pPr>
            <a:r>
              <a:rPr lang="fr-FR" sz="1400" dirty="0"/>
              <a:t>Gestion des autorisations et de la propriété intellectuelle des ressources génétiques animales, végétales et fongiques autochtones</a:t>
            </a:r>
          </a:p>
          <a:p>
            <a:r>
              <a:rPr lang="fr-FR" sz="1400" dirty="0">
                <a:solidFill>
                  <a:srgbClr val="00B050"/>
                </a:solidFill>
              </a:rPr>
              <a:t>•</a:t>
            </a:r>
            <a:r>
              <a:rPr lang="fr-FR" sz="1400" b="1" dirty="0">
                <a:solidFill>
                  <a:srgbClr val="00B050"/>
                </a:solidFill>
              </a:rPr>
              <a:t>En matière de développement économique et durable </a:t>
            </a:r>
          </a:p>
          <a:p>
            <a:pPr marL="285750" indent="-285750">
              <a:buFont typeface="Wingdings" panose="05000000000000000000" pitchFamily="2" charset="2"/>
              <a:buChar char="Ø"/>
            </a:pPr>
            <a:r>
              <a:rPr lang="fr-FR" sz="1400" dirty="0"/>
              <a:t>Tourisme</a:t>
            </a:r>
          </a:p>
          <a:p>
            <a:pPr marL="285750" indent="-285750">
              <a:buFont typeface="Wingdings" panose="05000000000000000000" pitchFamily="2" charset="2"/>
              <a:buChar char="Ø"/>
            </a:pPr>
            <a:r>
              <a:rPr lang="fr-FR" sz="1400" dirty="0"/>
              <a:t>Energie</a:t>
            </a:r>
          </a:p>
          <a:p>
            <a:pPr marL="285750" indent="-285750">
              <a:buFont typeface="Wingdings" panose="05000000000000000000" pitchFamily="2" charset="2"/>
              <a:buChar char="Ø"/>
            </a:pPr>
            <a:r>
              <a:rPr lang="fr-FR" sz="1400" dirty="0"/>
              <a:t>Environnement</a:t>
            </a:r>
          </a:p>
          <a:p>
            <a:pPr marL="285750" indent="-285750">
              <a:buFont typeface="Wingdings" panose="05000000000000000000" pitchFamily="2" charset="2"/>
              <a:buChar char="Ø"/>
            </a:pPr>
            <a:r>
              <a:rPr lang="fr-FR" sz="1400" dirty="0"/>
              <a:t>Industries culturelles et créatives</a:t>
            </a:r>
          </a:p>
          <a:p>
            <a:r>
              <a:rPr lang="fr-FR" sz="1400" dirty="0">
                <a:solidFill>
                  <a:srgbClr val="00B050"/>
                </a:solidFill>
              </a:rPr>
              <a:t>•</a:t>
            </a:r>
            <a:r>
              <a:rPr lang="fr-FR" sz="1400" b="1" dirty="0">
                <a:solidFill>
                  <a:srgbClr val="00B050"/>
                </a:solidFill>
              </a:rPr>
              <a:t>En matière de droit du travail</a:t>
            </a:r>
          </a:p>
          <a:p>
            <a:pPr marL="285750" indent="-285750">
              <a:buFont typeface="Wingdings" panose="05000000000000000000" pitchFamily="2" charset="2"/>
              <a:buChar char="Ø"/>
            </a:pPr>
            <a:r>
              <a:rPr lang="fr-FR" sz="1400" dirty="0"/>
              <a:t>Accès au travail des étrangers</a:t>
            </a:r>
          </a:p>
          <a:p>
            <a:pPr marL="285750" indent="-285750">
              <a:buFont typeface="Wingdings" panose="05000000000000000000" pitchFamily="2" charset="2"/>
              <a:buChar char="Ø"/>
            </a:pPr>
            <a:r>
              <a:rPr lang="fr-FR" sz="1400" dirty="0"/>
              <a:t>Préférence locale à l’emploi à compétences égales</a:t>
            </a:r>
          </a:p>
          <a:p>
            <a:r>
              <a:rPr lang="fr-FR" sz="1400" dirty="0">
                <a:solidFill>
                  <a:srgbClr val="00B050"/>
                </a:solidFill>
              </a:rPr>
              <a:t>•</a:t>
            </a:r>
            <a:r>
              <a:rPr lang="fr-FR" sz="1400" b="1" dirty="0">
                <a:solidFill>
                  <a:srgbClr val="00B050"/>
                </a:solidFill>
              </a:rPr>
              <a:t>Fiscalité locale</a:t>
            </a:r>
            <a:endParaRPr lang="fr-FR" sz="1400" dirty="0">
              <a:solidFill>
                <a:srgbClr val="00B050"/>
              </a:solidFill>
            </a:endParaRPr>
          </a:p>
          <a:p>
            <a:r>
              <a:rPr lang="fr-FR" sz="1400" dirty="0">
                <a:solidFill>
                  <a:srgbClr val="00B050"/>
                </a:solidFill>
              </a:rPr>
              <a:t>•</a:t>
            </a:r>
            <a:r>
              <a:rPr lang="fr-FR" sz="1400" b="1" dirty="0">
                <a:solidFill>
                  <a:srgbClr val="00B050"/>
                </a:solidFill>
              </a:rPr>
              <a:t>Création d’établissements publics</a:t>
            </a:r>
            <a:endParaRPr lang="fr-FR" sz="1400" dirty="0">
              <a:solidFill>
                <a:srgbClr val="00B050"/>
              </a:solidFill>
            </a:endParaRPr>
          </a:p>
          <a:p>
            <a:endParaRPr lang="fr-FR" dirty="0"/>
          </a:p>
        </p:txBody>
      </p:sp>
    </p:spTree>
    <p:extLst>
      <p:ext uri="{BB962C8B-B14F-4D97-AF65-F5344CB8AC3E}">
        <p14:creationId xmlns:p14="http://schemas.microsoft.com/office/powerpoint/2010/main" val="1645948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09296"/>
            <a:ext cx="7772400" cy="1470025"/>
          </a:xfrm>
        </p:spPr>
        <p:txBody>
          <a:bodyPr/>
          <a:lstStyle/>
          <a:p>
            <a:r>
              <a:rPr lang="fr-FR" b="1" dirty="0">
                <a:solidFill>
                  <a:schemeClr val="accent6">
                    <a:lumMod val="75000"/>
                  </a:schemeClr>
                </a:solidFill>
              </a:rPr>
              <a:t>Avant-Projet Loi Organique</a:t>
            </a:r>
          </a:p>
        </p:txBody>
      </p:sp>
      <p:sp>
        <p:nvSpPr>
          <p:cNvPr id="3" name="Sous-titre 2"/>
          <p:cNvSpPr>
            <a:spLocks noGrp="1"/>
          </p:cNvSpPr>
          <p:nvPr>
            <p:ph type="subTitle" idx="1"/>
          </p:nvPr>
        </p:nvSpPr>
        <p:spPr>
          <a:xfrm>
            <a:off x="316992" y="1475232"/>
            <a:ext cx="8363712" cy="4136009"/>
          </a:xfrm>
        </p:spPr>
        <p:txBody>
          <a:bodyPr numCol="2">
            <a:normAutofit fontScale="62500" lnSpcReduction="20000"/>
          </a:bodyPr>
          <a:lstStyle/>
          <a:p>
            <a:pPr algn="l"/>
            <a:r>
              <a:rPr lang="fr-FR" b="1" dirty="0">
                <a:solidFill>
                  <a:schemeClr val="tx1"/>
                </a:solidFill>
              </a:rPr>
              <a:t>Compétences de l’Etat</a:t>
            </a:r>
          </a:p>
          <a:p>
            <a:pPr algn="l"/>
            <a:endParaRPr lang="fr-FR" dirty="0">
              <a:solidFill>
                <a:schemeClr val="tx1"/>
              </a:solidFill>
            </a:endParaRPr>
          </a:p>
          <a:p>
            <a:pPr marL="457200" indent="-457200" algn="l">
              <a:buFont typeface="Arial" panose="020B0604020202020204" pitchFamily="34" charset="0"/>
              <a:buChar char="•"/>
            </a:pPr>
            <a:r>
              <a:rPr lang="fr-FR" dirty="0">
                <a:solidFill>
                  <a:schemeClr val="tx1"/>
                </a:solidFill>
              </a:rPr>
              <a:t>17 compétences</a:t>
            </a:r>
          </a:p>
          <a:p>
            <a:pPr lvl="1" algn="l"/>
            <a:endParaRPr lang="fr-FR" dirty="0">
              <a:solidFill>
                <a:schemeClr val="tx1"/>
              </a:solidFill>
            </a:endParaRPr>
          </a:p>
          <a:p>
            <a:pPr marL="1257300" lvl="2" indent="-342900" algn="l">
              <a:buFont typeface="Wingdings" panose="05000000000000000000" pitchFamily="2" charset="2"/>
              <a:buChar char="Ø"/>
            </a:pPr>
            <a:r>
              <a:rPr lang="fr-FR" dirty="0">
                <a:solidFill>
                  <a:schemeClr val="tx1"/>
                </a:solidFill>
              </a:rPr>
              <a:t>Régalienne </a:t>
            </a:r>
          </a:p>
          <a:p>
            <a:pPr marL="1257300" lvl="2" indent="-342900" algn="l">
              <a:buFont typeface="Wingdings" panose="05000000000000000000" pitchFamily="2" charset="2"/>
              <a:buChar char="Ø"/>
            </a:pPr>
            <a:r>
              <a:rPr lang="fr-FR" dirty="0">
                <a:solidFill>
                  <a:schemeClr val="tx1"/>
                </a:solidFill>
              </a:rPr>
              <a:t>traditionnelles</a:t>
            </a:r>
          </a:p>
          <a:p>
            <a:pPr marL="1257300" lvl="2" indent="-342900" algn="l">
              <a:buFont typeface="Wingdings" panose="05000000000000000000" pitchFamily="2" charset="2"/>
              <a:buChar char="Ø"/>
            </a:pPr>
            <a:r>
              <a:rPr lang="fr-FR" dirty="0">
                <a:solidFill>
                  <a:schemeClr val="tx1"/>
                </a:solidFill>
              </a:rPr>
              <a:t>Education</a:t>
            </a:r>
          </a:p>
          <a:p>
            <a:pPr marL="1257300" lvl="2" indent="-342900" algn="l">
              <a:buFont typeface="Wingdings" panose="05000000000000000000" pitchFamily="2" charset="2"/>
              <a:buChar char="Ø"/>
            </a:pPr>
            <a:r>
              <a:rPr lang="fr-FR" dirty="0">
                <a:solidFill>
                  <a:schemeClr val="tx1"/>
                </a:solidFill>
              </a:rPr>
              <a:t>Communication audiovisuelle</a:t>
            </a:r>
          </a:p>
          <a:p>
            <a:pPr marL="1257300" lvl="2" indent="-342900" algn="l">
              <a:buFont typeface="Wingdings" panose="05000000000000000000" pitchFamily="2" charset="2"/>
              <a:buChar char="Ø"/>
            </a:pPr>
            <a:r>
              <a:rPr lang="fr-FR" dirty="0">
                <a:solidFill>
                  <a:schemeClr val="tx1"/>
                </a:solidFill>
              </a:rPr>
              <a:t>Météorologie</a:t>
            </a:r>
          </a:p>
          <a:p>
            <a:pPr marL="1257300" lvl="2" indent="-342900" algn="l">
              <a:buFont typeface="Wingdings" panose="05000000000000000000" pitchFamily="2" charset="2"/>
              <a:buChar char="Ø"/>
            </a:pPr>
            <a:r>
              <a:rPr lang="fr-FR" dirty="0">
                <a:solidFill>
                  <a:schemeClr val="tx1"/>
                </a:solidFill>
              </a:rPr>
              <a:t>Entrée et séjour des étrangers</a:t>
            </a:r>
          </a:p>
          <a:p>
            <a:pPr algn="l"/>
            <a:r>
              <a:rPr lang="fr-FR" dirty="0">
                <a:solidFill>
                  <a:schemeClr val="tx1"/>
                </a:solidFill>
              </a:rPr>
              <a:t>………………</a:t>
            </a:r>
          </a:p>
          <a:p>
            <a:endParaRPr lang="fr-FR" dirty="0">
              <a:solidFill>
                <a:schemeClr val="tx1"/>
              </a:solidFill>
            </a:endParaRPr>
          </a:p>
          <a:p>
            <a:endParaRPr lang="fr-FR" dirty="0">
              <a:solidFill>
                <a:schemeClr val="tx1"/>
              </a:solidFill>
            </a:endParaRPr>
          </a:p>
          <a:p>
            <a:endParaRPr lang="fr-FR" b="1" dirty="0">
              <a:solidFill>
                <a:schemeClr val="tx1"/>
              </a:solidFill>
            </a:endParaRPr>
          </a:p>
          <a:p>
            <a:endParaRPr lang="fr-FR" b="1" dirty="0">
              <a:solidFill>
                <a:schemeClr val="tx1"/>
              </a:solidFill>
            </a:endParaRPr>
          </a:p>
          <a:p>
            <a:pPr algn="l"/>
            <a:r>
              <a:rPr lang="fr-FR" b="1" dirty="0">
                <a:solidFill>
                  <a:schemeClr val="tx1"/>
                </a:solidFill>
              </a:rPr>
              <a:t>Compétences de la Collectivité</a:t>
            </a:r>
          </a:p>
          <a:p>
            <a:pPr algn="l"/>
            <a:endParaRPr lang="fr-FR" dirty="0">
              <a:solidFill>
                <a:schemeClr val="tx1"/>
              </a:solidFill>
            </a:endParaRPr>
          </a:p>
          <a:p>
            <a:pPr marL="457200" indent="-457200" algn="l">
              <a:buFont typeface="Arial" panose="020B0604020202020204" pitchFamily="34" charset="0"/>
              <a:buChar char="•"/>
            </a:pPr>
            <a:r>
              <a:rPr lang="fr-FR" dirty="0">
                <a:solidFill>
                  <a:schemeClr val="tx1"/>
                </a:solidFill>
              </a:rPr>
              <a:t>21 domaines</a:t>
            </a:r>
          </a:p>
          <a:p>
            <a:pPr algn="l"/>
            <a:endParaRPr lang="fr-FR" dirty="0">
              <a:solidFill>
                <a:schemeClr val="tx1"/>
              </a:solidFill>
            </a:endParaRPr>
          </a:p>
          <a:p>
            <a:pPr marL="914400" lvl="1" indent="-457200" algn="l">
              <a:buFont typeface="Wingdings" panose="05000000000000000000" pitchFamily="2" charset="2"/>
              <a:buChar char="Ø"/>
            </a:pPr>
            <a:r>
              <a:rPr lang="fr-FR" sz="2000" dirty="0">
                <a:solidFill>
                  <a:schemeClr val="tx1"/>
                </a:solidFill>
              </a:rPr>
              <a:t> Mise en avant d’une citoyenneté guadeloupéenne</a:t>
            </a:r>
          </a:p>
          <a:p>
            <a:pPr marL="914400" lvl="1" indent="-457200" algn="l">
              <a:buFont typeface="Wingdings" panose="05000000000000000000" pitchFamily="2" charset="2"/>
              <a:buChar char="Ø"/>
            </a:pPr>
            <a:r>
              <a:rPr lang="fr-FR" sz="2000" dirty="0">
                <a:solidFill>
                  <a:schemeClr val="tx1"/>
                </a:solidFill>
              </a:rPr>
              <a:t>Fiscal </a:t>
            </a:r>
          </a:p>
          <a:p>
            <a:pPr marL="914400" lvl="1" indent="-457200" algn="l">
              <a:buFont typeface="Wingdings" panose="05000000000000000000" pitchFamily="2" charset="2"/>
              <a:buChar char="Ø"/>
            </a:pPr>
            <a:r>
              <a:rPr lang="fr-FR" sz="2000" dirty="0">
                <a:solidFill>
                  <a:schemeClr val="tx1"/>
                </a:solidFill>
              </a:rPr>
              <a:t>Urbanisme</a:t>
            </a:r>
          </a:p>
          <a:p>
            <a:pPr marL="914400" lvl="1" indent="-457200" algn="l">
              <a:buFont typeface="Wingdings" panose="05000000000000000000" pitchFamily="2" charset="2"/>
              <a:buChar char="Ø"/>
            </a:pPr>
            <a:r>
              <a:rPr lang="fr-FR" sz="2000" dirty="0">
                <a:solidFill>
                  <a:schemeClr val="tx1"/>
                </a:solidFill>
              </a:rPr>
              <a:t>Transports : routier, maritime et aérien</a:t>
            </a:r>
          </a:p>
          <a:p>
            <a:pPr marL="914400" lvl="1" indent="-457200" algn="l">
              <a:buFont typeface="Wingdings" panose="05000000000000000000" pitchFamily="2" charset="2"/>
              <a:buChar char="Ø"/>
            </a:pPr>
            <a:r>
              <a:rPr lang="fr-FR" sz="2000" dirty="0">
                <a:solidFill>
                  <a:schemeClr val="tx1"/>
                </a:solidFill>
              </a:rPr>
              <a:t>Accès travail des étrangers</a:t>
            </a:r>
          </a:p>
          <a:p>
            <a:pPr marL="914400" lvl="1" indent="-457200" algn="l">
              <a:buFont typeface="Wingdings" panose="05000000000000000000" pitchFamily="2" charset="2"/>
              <a:buChar char="Ø"/>
            </a:pPr>
            <a:r>
              <a:rPr lang="fr-FR" sz="2000" dirty="0">
                <a:solidFill>
                  <a:schemeClr val="tx1"/>
                </a:solidFill>
              </a:rPr>
              <a:t>Droit de la coopération</a:t>
            </a:r>
          </a:p>
          <a:p>
            <a:pPr algn="l"/>
            <a:r>
              <a:rPr lang="fr-FR" sz="2400" dirty="0">
                <a:solidFill>
                  <a:schemeClr val="tx1"/>
                </a:solidFill>
              </a:rPr>
              <a:t>................</a:t>
            </a:r>
          </a:p>
          <a:p>
            <a:endParaRPr lang="fr-FR" dirty="0">
              <a:solidFill>
                <a:schemeClr val="tx1"/>
              </a:solidFill>
            </a:endParaRPr>
          </a:p>
          <a:p>
            <a:endParaRPr lang="fr-FR" dirty="0">
              <a:solidFill>
                <a:schemeClr val="tx1"/>
              </a:solidFill>
            </a:endParaRPr>
          </a:p>
        </p:txBody>
      </p:sp>
    </p:spTree>
    <p:extLst>
      <p:ext uri="{BB962C8B-B14F-4D97-AF65-F5344CB8AC3E}">
        <p14:creationId xmlns:p14="http://schemas.microsoft.com/office/powerpoint/2010/main" val="1832643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416560"/>
            <a:ext cx="7772400" cy="1470025"/>
          </a:xfrm>
        </p:spPr>
        <p:txBody>
          <a:bodyPr/>
          <a:lstStyle/>
          <a:p>
            <a:r>
              <a:rPr lang="fr-FR" b="1" dirty="0">
                <a:solidFill>
                  <a:schemeClr val="accent6">
                    <a:lumMod val="75000"/>
                  </a:schemeClr>
                </a:solidFill>
              </a:rPr>
              <a:t>Les conséquences</a:t>
            </a:r>
          </a:p>
        </p:txBody>
      </p:sp>
      <p:sp>
        <p:nvSpPr>
          <p:cNvPr id="3" name="Sous-titre 2"/>
          <p:cNvSpPr>
            <a:spLocks noGrp="1"/>
          </p:cNvSpPr>
          <p:nvPr>
            <p:ph type="subTitle" idx="1"/>
          </p:nvPr>
        </p:nvSpPr>
        <p:spPr>
          <a:xfrm>
            <a:off x="685800" y="1633728"/>
            <a:ext cx="8019288" cy="4120895"/>
          </a:xfrm>
        </p:spPr>
        <p:txBody>
          <a:bodyPr>
            <a:normAutofit fontScale="92500"/>
          </a:bodyPr>
          <a:lstStyle/>
          <a:p>
            <a:pPr marL="457200" indent="-457200" algn="l">
              <a:buFont typeface="Arial" panose="020B0604020202020204" pitchFamily="34" charset="0"/>
              <a:buChar char="•"/>
            </a:pPr>
            <a:endParaRPr lang="fr-FR" dirty="0">
              <a:solidFill>
                <a:schemeClr val="tx1"/>
              </a:solidFill>
            </a:endParaRPr>
          </a:p>
          <a:p>
            <a:pPr algn="l"/>
            <a:r>
              <a:rPr lang="fr-FR" dirty="0">
                <a:solidFill>
                  <a:schemeClr val="tx1"/>
                </a:solidFill>
              </a:rPr>
              <a:t>Sortie du Droit commun dans les domaines choisis</a:t>
            </a:r>
          </a:p>
          <a:p>
            <a:pPr marL="457200" indent="-457200" algn="l">
              <a:buFont typeface="Arial" panose="020B0604020202020204" pitchFamily="34" charset="0"/>
              <a:buChar char="•"/>
            </a:pPr>
            <a:r>
              <a:rPr lang="fr-FR" dirty="0">
                <a:solidFill>
                  <a:schemeClr val="tx1"/>
                </a:solidFill>
              </a:rPr>
              <a:t>N‘ayons pas peur des mots : C’est l’évolution vers </a:t>
            </a:r>
            <a:r>
              <a:rPr lang="fr-FR" b="1" dirty="0">
                <a:solidFill>
                  <a:schemeClr val="tx1"/>
                </a:solidFill>
              </a:rPr>
              <a:t>l’autonomie</a:t>
            </a:r>
            <a:endParaRPr lang="fr-FR" dirty="0">
              <a:solidFill>
                <a:schemeClr val="tx1"/>
              </a:solidFill>
            </a:endParaRPr>
          </a:p>
          <a:p>
            <a:pPr marL="457200" indent="-457200" algn="l">
              <a:buFont typeface="Arial" panose="020B0604020202020204" pitchFamily="34" charset="0"/>
              <a:buChar char="•"/>
            </a:pPr>
            <a:r>
              <a:rPr lang="fr-FR" dirty="0">
                <a:solidFill>
                  <a:schemeClr val="tx1"/>
                </a:solidFill>
              </a:rPr>
              <a:t>Faut-il prendre toutes les compétences d’un seul coup ?</a:t>
            </a:r>
          </a:p>
          <a:p>
            <a:pPr marL="457200" indent="-457200" algn="l">
              <a:buFont typeface="Arial" panose="020B0604020202020204" pitchFamily="34" charset="0"/>
              <a:buChar char="•"/>
            </a:pPr>
            <a:r>
              <a:rPr lang="fr-FR" dirty="0">
                <a:solidFill>
                  <a:schemeClr val="tx1"/>
                </a:solidFill>
              </a:rPr>
              <a:t>Ne faut-il pas commencer à préparer dès aujourd’hui cette évolution ?</a:t>
            </a:r>
          </a:p>
          <a:p>
            <a:endParaRPr lang="fr-FR" dirty="0">
              <a:solidFill>
                <a:schemeClr val="tx1"/>
              </a:solidFill>
            </a:endParaRPr>
          </a:p>
        </p:txBody>
      </p:sp>
    </p:spTree>
    <p:extLst>
      <p:ext uri="{BB962C8B-B14F-4D97-AF65-F5344CB8AC3E}">
        <p14:creationId xmlns:p14="http://schemas.microsoft.com/office/powerpoint/2010/main" val="1718577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74777"/>
            <a:ext cx="7772400" cy="1470025"/>
          </a:xfrm>
        </p:spPr>
        <p:txBody>
          <a:bodyPr/>
          <a:lstStyle/>
          <a:p>
            <a:r>
              <a:rPr lang="fr-FR" b="1" dirty="0">
                <a:solidFill>
                  <a:schemeClr val="accent6">
                    <a:lumMod val="75000"/>
                  </a:schemeClr>
                </a:solidFill>
              </a:rPr>
              <a:t>L’état des lieux</a:t>
            </a:r>
          </a:p>
        </p:txBody>
      </p:sp>
      <p:sp>
        <p:nvSpPr>
          <p:cNvPr id="3" name="Sous-titre 2"/>
          <p:cNvSpPr>
            <a:spLocks noGrp="1"/>
          </p:cNvSpPr>
          <p:nvPr>
            <p:ph type="subTitle" idx="1"/>
          </p:nvPr>
        </p:nvSpPr>
        <p:spPr>
          <a:xfrm>
            <a:off x="914400" y="1645920"/>
            <a:ext cx="7120128" cy="3992880"/>
          </a:xfrm>
        </p:spPr>
        <p:txBody>
          <a:bodyPr>
            <a:normAutofit fontScale="85000" lnSpcReduction="20000"/>
          </a:bodyPr>
          <a:lstStyle/>
          <a:p>
            <a:pPr algn="l"/>
            <a:endParaRPr lang="fr-FR" dirty="0">
              <a:solidFill>
                <a:schemeClr val="tx1"/>
              </a:solidFill>
            </a:endParaRPr>
          </a:p>
          <a:p>
            <a:pPr algn="l"/>
            <a:r>
              <a:rPr lang="fr-FR" dirty="0">
                <a:solidFill>
                  <a:schemeClr val="tx1"/>
                </a:solidFill>
              </a:rPr>
              <a:t>Les collectivités de Guadeloupe disposent aujourd’hui de compétences dévolues par la Loi.</a:t>
            </a:r>
          </a:p>
          <a:p>
            <a:pPr algn="l"/>
            <a:r>
              <a:rPr lang="fr-FR" dirty="0">
                <a:solidFill>
                  <a:schemeClr val="tx1"/>
                </a:solidFill>
              </a:rPr>
              <a:t>•Ces compétences sont, en vertu de l’article 73 de la Constitution, déterminées par le Droit commun (identité législative) et sont les mêmes pour toutes les collectivités françaises</a:t>
            </a:r>
          </a:p>
          <a:p>
            <a:pPr algn="l"/>
            <a:r>
              <a:rPr lang="fr-FR" dirty="0">
                <a:solidFill>
                  <a:schemeClr val="tx1"/>
                </a:solidFill>
              </a:rPr>
              <a:t>•Les collectivités bénéficient tout simplement d’un pouvoir d‘adaptation et d’expérimentation dans des conditions fortement encadrées.</a:t>
            </a:r>
          </a:p>
          <a:p>
            <a:endParaRPr lang="fr-FR" dirty="0"/>
          </a:p>
        </p:txBody>
      </p:sp>
    </p:spTree>
    <p:extLst>
      <p:ext uri="{BB962C8B-B14F-4D97-AF65-F5344CB8AC3E}">
        <p14:creationId xmlns:p14="http://schemas.microsoft.com/office/powerpoint/2010/main" val="2590069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484187"/>
            <a:ext cx="7772400" cy="1470025"/>
          </a:xfrm>
        </p:spPr>
        <p:txBody>
          <a:bodyPr/>
          <a:lstStyle/>
          <a:p>
            <a:r>
              <a:rPr lang="fr-FR" b="1" dirty="0">
                <a:solidFill>
                  <a:schemeClr val="accent6">
                    <a:lumMod val="75000"/>
                  </a:schemeClr>
                </a:solidFill>
              </a:rPr>
              <a:t>Les critiques</a:t>
            </a:r>
          </a:p>
        </p:txBody>
      </p:sp>
      <p:sp>
        <p:nvSpPr>
          <p:cNvPr id="3" name="Sous-titre 2"/>
          <p:cNvSpPr>
            <a:spLocks noGrp="1"/>
          </p:cNvSpPr>
          <p:nvPr>
            <p:ph type="subTitle" idx="1"/>
          </p:nvPr>
        </p:nvSpPr>
        <p:spPr>
          <a:xfrm>
            <a:off x="1371600" y="1694688"/>
            <a:ext cx="6400800" cy="3944112"/>
          </a:xfrm>
        </p:spPr>
        <p:txBody>
          <a:bodyPr/>
          <a:lstStyle/>
          <a:p>
            <a:pPr algn="l"/>
            <a:endParaRPr lang="fr-FR" dirty="0">
              <a:solidFill>
                <a:schemeClr val="tx1"/>
              </a:solidFill>
            </a:endParaRPr>
          </a:p>
          <a:p>
            <a:pPr marL="457200" indent="-457200" algn="l">
              <a:buFont typeface="Arial" panose="020B0604020202020204" pitchFamily="34" charset="0"/>
              <a:buChar char="•"/>
            </a:pPr>
            <a:r>
              <a:rPr lang="fr-FR" dirty="0">
                <a:solidFill>
                  <a:schemeClr val="tx1"/>
                </a:solidFill>
              </a:rPr>
              <a:t>Spécificités du territoire exigeant des solutions plus adaptées</a:t>
            </a:r>
          </a:p>
          <a:p>
            <a:pPr marL="457200" indent="-457200" algn="l">
              <a:buFont typeface="Arial" panose="020B0604020202020204" pitchFamily="34" charset="0"/>
              <a:buChar char="•"/>
            </a:pPr>
            <a:r>
              <a:rPr lang="fr-FR" dirty="0">
                <a:solidFill>
                  <a:schemeClr val="tx1"/>
                </a:solidFill>
              </a:rPr>
              <a:t>La mainmise de l’Etat sur toutes les stratégies du Développement</a:t>
            </a:r>
          </a:p>
          <a:p>
            <a:pPr marL="457200" indent="-457200" algn="l">
              <a:buFont typeface="Arial" panose="020B0604020202020204" pitchFamily="34" charset="0"/>
              <a:buChar char="•"/>
            </a:pPr>
            <a:r>
              <a:rPr lang="fr-FR" dirty="0">
                <a:solidFill>
                  <a:schemeClr val="tx1"/>
                </a:solidFill>
              </a:rPr>
              <a:t>Limitation du pouvoir d’initiative et d’innovation des élus</a:t>
            </a:r>
          </a:p>
          <a:p>
            <a:endParaRPr lang="fr-FR" dirty="0"/>
          </a:p>
        </p:txBody>
      </p:sp>
    </p:spTree>
    <p:extLst>
      <p:ext uri="{BB962C8B-B14F-4D97-AF65-F5344CB8AC3E}">
        <p14:creationId xmlns:p14="http://schemas.microsoft.com/office/powerpoint/2010/main" val="3177690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62585"/>
            <a:ext cx="7772400" cy="1470025"/>
          </a:xfrm>
        </p:spPr>
        <p:txBody>
          <a:bodyPr/>
          <a:lstStyle/>
          <a:p>
            <a:r>
              <a:rPr lang="fr-FR" b="1" dirty="0">
                <a:solidFill>
                  <a:schemeClr val="accent6">
                    <a:lumMod val="75000"/>
                  </a:schemeClr>
                </a:solidFill>
              </a:rPr>
              <a:t>Le Projet</a:t>
            </a:r>
          </a:p>
        </p:txBody>
      </p:sp>
      <p:sp>
        <p:nvSpPr>
          <p:cNvPr id="3" name="Sous-titre 2"/>
          <p:cNvSpPr>
            <a:spLocks noGrp="1"/>
          </p:cNvSpPr>
          <p:nvPr>
            <p:ph type="subTitle" idx="1"/>
          </p:nvPr>
        </p:nvSpPr>
        <p:spPr>
          <a:xfrm>
            <a:off x="1377696" y="1682496"/>
            <a:ext cx="6620256" cy="4194048"/>
          </a:xfrm>
        </p:spPr>
        <p:txBody>
          <a:bodyPr>
            <a:normAutofit fontScale="85000" lnSpcReduction="20000"/>
          </a:bodyPr>
          <a:lstStyle/>
          <a:p>
            <a:pPr algn="just"/>
            <a:endParaRPr lang="fr-FR" dirty="0"/>
          </a:p>
          <a:p>
            <a:pPr marL="457200" indent="-457200" algn="just">
              <a:buFont typeface="Arial" panose="020B0604020202020204" pitchFamily="34" charset="0"/>
              <a:buChar char="•"/>
            </a:pPr>
            <a:r>
              <a:rPr lang="fr-FR" dirty="0">
                <a:solidFill>
                  <a:schemeClr val="tx1"/>
                </a:solidFill>
              </a:rPr>
              <a:t>Une Guadeloupe plus responsable permettant à ses élus de définir les contours d’un Développement Durable</a:t>
            </a:r>
          </a:p>
          <a:p>
            <a:pPr marL="457200" indent="-457200" algn="just">
              <a:buFont typeface="Arial" panose="020B0604020202020204" pitchFamily="34" charset="0"/>
              <a:buChar char="•"/>
            </a:pPr>
            <a:endParaRPr lang="fr-FR" dirty="0">
              <a:solidFill>
                <a:schemeClr val="tx1"/>
              </a:solidFill>
            </a:endParaRPr>
          </a:p>
          <a:p>
            <a:pPr marL="457200" indent="-457200" algn="just">
              <a:buFont typeface="Arial" panose="020B0604020202020204" pitchFamily="34" charset="0"/>
              <a:buChar char="•"/>
            </a:pPr>
            <a:r>
              <a:rPr lang="fr-FR" dirty="0">
                <a:solidFill>
                  <a:schemeClr val="tx1"/>
                </a:solidFill>
              </a:rPr>
              <a:t>L’urgence de prendre en compte les impératifs d’aujourd’hui</a:t>
            </a:r>
          </a:p>
          <a:p>
            <a:pPr marL="457200" indent="-457200" algn="just">
              <a:buFont typeface="Arial" panose="020B0604020202020204" pitchFamily="34" charset="0"/>
              <a:buChar char="•"/>
            </a:pPr>
            <a:endParaRPr lang="fr-FR" dirty="0">
              <a:solidFill>
                <a:schemeClr val="tx1"/>
              </a:solidFill>
            </a:endParaRPr>
          </a:p>
          <a:p>
            <a:pPr marL="457200" indent="-457200" algn="just">
              <a:buFont typeface="Arial" panose="020B0604020202020204" pitchFamily="34" charset="0"/>
              <a:buChar char="•"/>
            </a:pPr>
            <a:r>
              <a:rPr lang="fr-FR" dirty="0">
                <a:solidFill>
                  <a:schemeClr val="tx1"/>
                </a:solidFill>
              </a:rPr>
              <a:t>Inscrire la Guadeloupe davantage dans son environnement caribéen</a:t>
            </a:r>
          </a:p>
          <a:p>
            <a:endParaRPr lang="fr-FR" dirty="0"/>
          </a:p>
        </p:txBody>
      </p:sp>
    </p:spTree>
    <p:extLst>
      <p:ext uri="{BB962C8B-B14F-4D97-AF65-F5344CB8AC3E}">
        <p14:creationId xmlns:p14="http://schemas.microsoft.com/office/powerpoint/2010/main" val="816065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82880" y="511746"/>
            <a:ext cx="8604504" cy="1470025"/>
          </a:xfrm>
        </p:spPr>
        <p:txBody>
          <a:bodyPr/>
          <a:lstStyle/>
          <a:p>
            <a:r>
              <a:rPr lang="fr-FR" b="1" dirty="0">
                <a:solidFill>
                  <a:schemeClr val="accent6">
                    <a:lumMod val="75000"/>
                  </a:schemeClr>
                </a:solidFill>
              </a:rPr>
              <a:t>Sortir de la dépendance normative</a:t>
            </a:r>
          </a:p>
        </p:txBody>
      </p:sp>
      <p:sp>
        <p:nvSpPr>
          <p:cNvPr id="3" name="Sous-titre 2"/>
          <p:cNvSpPr>
            <a:spLocks noGrp="1"/>
          </p:cNvSpPr>
          <p:nvPr>
            <p:ph type="subTitle" idx="1"/>
          </p:nvPr>
        </p:nvSpPr>
        <p:spPr>
          <a:xfrm>
            <a:off x="1371600" y="2240153"/>
            <a:ext cx="6400800" cy="3371088"/>
          </a:xfrm>
        </p:spPr>
        <p:txBody>
          <a:bodyPr>
            <a:normAutofit fontScale="70000" lnSpcReduction="20000"/>
          </a:bodyPr>
          <a:lstStyle/>
          <a:p>
            <a:pPr algn="just"/>
            <a:endParaRPr lang="fr-FR" dirty="0">
              <a:solidFill>
                <a:schemeClr val="tx1"/>
              </a:solidFill>
            </a:endParaRPr>
          </a:p>
          <a:p>
            <a:pPr marL="457200" indent="-457200" algn="just">
              <a:buFont typeface="Arial" panose="020B0604020202020204" pitchFamily="34" charset="0"/>
              <a:buChar char="•"/>
            </a:pPr>
            <a:r>
              <a:rPr lang="fr-FR" dirty="0">
                <a:solidFill>
                  <a:schemeClr val="tx1"/>
                </a:solidFill>
              </a:rPr>
              <a:t>Pouvoir édicter des règles en harmonie avec les caractéristiques du territoire.</a:t>
            </a:r>
          </a:p>
          <a:p>
            <a:pPr algn="just"/>
            <a:endParaRPr lang="fr-FR" dirty="0">
              <a:solidFill>
                <a:schemeClr val="tx1"/>
              </a:solidFill>
            </a:endParaRPr>
          </a:p>
          <a:p>
            <a:pPr marL="457200" indent="-457200" algn="just">
              <a:buFont typeface="Arial" panose="020B0604020202020204" pitchFamily="34" charset="0"/>
              <a:buChar char="•"/>
            </a:pPr>
            <a:r>
              <a:rPr lang="fr-FR" dirty="0">
                <a:solidFill>
                  <a:schemeClr val="tx1"/>
                </a:solidFill>
              </a:rPr>
              <a:t>Il s’agit de prendre la main pour définir le droit applicable dans des domaines définis.</a:t>
            </a:r>
          </a:p>
          <a:p>
            <a:pPr algn="just"/>
            <a:endParaRPr lang="fr-FR" dirty="0">
              <a:solidFill>
                <a:schemeClr val="tx1"/>
              </a:solidFill>
            </a:endParaRPr>
          </a:p>
          <a:p>
            <a:pPr marL="457200" indent="-457200" algn="just">
              <a:buFont typeface="Arial" panose="020B0604020202020204" pitchFamily="34" charset="0"/>
              <a:buChar char="•"/>
            </a:pPr>
            <a:r>
              <a:rPr lang="fr-FR" dirty="0">
                <a:solidFill>
                  <a:schemeClr val="tx1"/>
                </a:solidFill>
              </a:rPr>
              <a:t>Le pouvoir normatif n’est pas un pouvoir sans contrôle. Il est soumis au contrôle de légalité (en règle générale devant le Conseil d’Etat)</a:t>
            </a:r>
          </a:p>
        </p:txBody>
      </p:sp>
    </p:spTree>
    <p:extLst>
      <p:ext uri="{BB962C8B-B14F-4D97-AF65-F5344CB8AC3E}">
        <p14:creationId xmlns:p14="http://schemas.microsoft.com/office/powerpoint/2010/main" val="3231368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521081"/>
            <a:ext cx="7772400" cy="1470025"/>
          </a:xfrm>
        </p:spPr>
        <p:txBody>
          <a:bodyPr/>
          <a:lstStyle/>
          <a:p>
            <a:r>
              <a:rPr lang="fr-FR" b="1" dirty="0">
                <a:solidFill>
                  <a:schemeClr val="accent6">
                    <a:lumMod val="75000"/>
                  </a:schemeClr>
                </a:solidFill>
              </a:rPr>
              <a:t>La hiérarchie normative</a:t>
            </a:r>
            <a:endParaRPr lang="fr-FR" dirty="0">
              <a:solidFill>
                <a:schemeClr val="accent6">
                  <a:lumMod val="75000"/>
                </a:schemeClr>
              </a:solidFill>
            </a:endParaRPr>
          </a:p>
        </p:txBody>
      </p:sp>
      <p:sp>
        <p:nvSpPr>
          <p:cNvPr id="3" name="Sous-titre 2"/>
          <p:cNvSpPr>
            <a:spLocks noGrp="1"/>
          </p:cNvSpPr>
          <p:nvPr>
            <p:ph type="subTitle" idx="1"/>
          </p:nvPr>
        </p:nvSpPr>
        <p:spPr>
          <a:xfrm>
            <a:off x="1371600" y="1256093"/>
            <a:ext cx="6400800" cy="4997196"/>
          </a:xfrm>
        </p:spPr>
        <p:txBody>
          <a:bodyPr>
            <a:noAutofit/>
          </a:bodyPr>
          <a:lstStyle/>
          <a:p>
            <a:endParaRPr lang="fr-FR" sz="2700" dirty="0">
              <a:solidFill>
                <a:schemeClr val="tx1"/>
              </a:solidFill>
            </a:endParaRPr>
          </a:p>
          <a:p>
            <a:r>
              <a:rPr lang="fr-FR" sz="2700" b="1" dirty="0">
                <a:solidFill>
                  <a:schemeClr val="tx1"/>
                </a:solidFill>
              </a:rPr>
              <a:t>Les pouvoirs régaliens </a:t>
            </a:r>
            <a:r>
              <a:rPr lang="fr-FR" sz="2700" dirty="0">
                <a:solidFill>
                  <a:schemeClr val="tx1"/>
                </a:solidFill>
              </a:rPr>
              <a:t>: définies par l’article 73 de la Constitution</a:t>
            </a:r>
          </a:p>
          <a:p>
            <a:r>
              <a:rPr lang="fr-FR" sz="2700" b="1" dirty="0">
                <a:solidFill>
                  <a:schemeClr val="tx1"/>
                </a:solidFill>
              </a:rPr>
              <a:t>Les compétences partagées </a:t>
            </a:r>
            <a:r>
              <a:rPr lang="fr-FR" sz="2700" dirty="0">
                <a:solidFill>
                  <a:schemeClr val="tx1"/>
                </a:solidFill>
              </a:rPr>
              <a:t>: Issues de négociations précisant les domaines d’intervention de l’Etat et de la Collectivité concernée</a:t>
            </a:r>
          </a:p>
          <a:p>
            <a:r>
              <a:rPr lang="fr-FR" sz="2700" b="1" dirty="0">
                <a:solidFill>
                  <a:schemeClr val="tx1"/>
                </a:solidFill>
              </a:rPr>
              <a:t>Les compétences propres </a:t>
            </a:r>
            <a:r>
              <a:rPr lang="fr-FR" sz="2700" dirty="0">
                <a:solidFill>
                  <a:schemeClr val="tx1"/>
                </a:solidFill>
              </a:rPr>
              <a:t>définies par la Loi dans lesquels la Collectivité fixe les règles (ex St-Bath et St-Martin ont élaboré leur Code de l’urbanisme et leur Code Fiscal)</a:t>
            </a:r>
          </a:p>
          <a:p>
            <a:endParaRPr lang="fr-FR" sz="2700" dirty="0"/>
          </a:p>
          <a:p>
            <a:r>
              <a:rPr lang="fr-FR" sz="2700" dirty="0"/>
              <a:t> </a:t>
            </a:r>
          </a:p>
        </p:txBody>
      </p:sp>
    </p:spTree>
    <p:extLst>
      <p:ext uri="{BB962C8B-B14F-4D97-AF65-F5344CB8AC3E}">
        <p14:creationId xmlns:p14="http://schemas.microsoft.com/office/powerpoint/2010/main" val="1469380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43408"/>
            <a:ext cx="7772400" cy="1470025"/>
          </a:xfrm>
        </p:spPr>
        <p:txBody>
          <a:bodyPr/>
          <a:lstStyle/>
          <a:p>
            <a:r>
              <a:rPr lang="fr-FR" b="1" dirty="0">
                <a:solidFill>
                  <a:schemeClr val="accent6">
                    <a:lumMod val="75000"/>
                  </a:schemeClr>
                </a:solidFill>
              </a:rPr>
              <a:t>Les compétences régaliennes</a:t>
            </a:r>
          </a:p>
        </p:txBody>
      </p:sp>
      <p:sp>
        <p:nvSpPr>
          <p:cNvPr id="3" name="Sous-titre 2"/>
          <p:cNvSpPr>
            <a:spLocks noGrp="1"/>
          </p:cNvSpPr>
          <p:nvPr>
            <p:ph type="subTitle" idx="1"/>
          </p:nvPr>
        </p:nvSpPr>
        <p:spPr>
          <a:xfrm>
            <a:off x="1371600" y="1804162"/>
            <a:ext cx="6992112" cy="3797808"/>
          </a:xfrm>
        </p:spPr>
        <p:txBody>
          <a:bodyPr>
            <a:normAutofit fontScale="32500" lnSpcReduction="20000"/>
          </a:bodyPr>
          <a:lstStyle/>
          <a:p>
            <a:endParaRPr lang="fr-FR" sz="6800" dirty="0">
              <a:solidFill>
                <a:schemeClr val="tx1"/>
              </a:solidFill>
            </a:endParaRPr>
          </a:p>
          <a:p>
            <a:pPr marL="857250" indent="-857250" algn="just">
              <a:lnSpc>
                <a:spcPct val="120000"/>
              </a:lnSpc>
              <a:buFont typeface="Arial" panose="020B0604020202020204" pitchFamily="34" charset="0"/>
              <a:buChar char="•"/>
            </a:pPr>
            <a:r>
              <a:rPr lang="fr-FR" sz="6800" dirty="0">
                <a:solidFill>
                  <a:schemeClr val="tx1"/>
                </a:solidFill>
              </a:rPr>
              <a:t>Article 73 «Ces règles ne peuvent porter sur </a:t>
            </a:r>
            <a:r>
              <a:rPr lang="fr-FR" sz="6800" b="1" dirty="0">
                <a:solidFill>
                  <a:schemeClr val="tx1"/>
                </a:solidFill>
              </a:rPr>
              <a:t>la nationalité, les droits civiques, les garanties des libertés publiques, l'état et la capacité des personnes, l'organisation de la justice, le droit pénal, la procédure pénale, la politique étrangère, la défense, la sécurité et l'ordre publics, la monnaie, le crédit et les changes, ainsi que le droit électoral</a:t>
            </a:r>
            <a:r>
              <a:rPr lang="fr-FR" sz="6800" dirty="0">
                <a:solidFill>
                  <a:schemeClr val="tx1"/>
                </a:solidFill>
              </a:rPr>
              <a:t>. Cette énumération pourra être précisée et complétée par une loi organique.»</a:t>
            </a:r>
          </a:p>
          <a:p>
            <a:endParaRPr lang="fr-FR" dirty="0">
              <a:solidFill>
                <a:schemeClr val="tx1"/>
              </a:solidFill>
            </a:endParaRPr>
          </a:p>
        </p:txBody>
      </p:sp>
    </p:spTree>
    <p:extLst>
      <p:ext uri="{BB962C8B-B14F-4D97-AF65-F5344CB8AC3E}">
        <p14:creationId xmlns:p14="http://schemas.microsoft.com/office/powerpoint/2010/main" val="3172491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0" y="416560"/>
            <a:ext cx="9595104" cy="1470025"/>
          </a:xfrm>
        </p:spPr>
        <p:txBody>
          <a:bodyPr>
            <a:normAutofit/>
          </a:bodyPr>
          <a:lstStyle/>
          <a:p>
            <a:r>
              <a:rPr lang="fr-FR" b="1" dirty="0">
                <a:solidFill>
                  <a:schemeClr val="accent6">
                    <a:lumMod val="75000"/>
                  </a:schemeClr>
                </a:solidFill>
              </a:rPr>
              <a:t>St-Martin : Autonomie et RUP</a:t>
            </a:r>
            <a:br>
              <a:rPr lang="fr-FR" b="1" dirty="0">
                <a:solidFill>
                  <a:schemeClr val="accent6">
                    <a:lumMod val="75000"/>
                  </a:schemeClr>
                </a:solidFill>
              </a:rPr>
            </a:br>
            <a:r>
              <a:rPr lang="fr-FR" b="1" dirty="0">
                <a:solidFill>
                  <a:schemeClr val="accent6">
                    <a:lumMod val="75000"/>
                  </a:schemeClr>
                </a:solidFill>
              </a:rPr>
              <a:t> </a:t>
            </a:r>
            <a:r>
              <a:rPr lang="fr-FR" sz="3100" b="1" dirty="0">
                <a:solidFill>
                  <a:schemeClr val="accent6">
                    <a:lumMod val="75000"/>
                  </a:schemeClr>
                </a:solidFill>
              </a:rPr>
              <a:t>(Combinaison identité et spécificité législatives)</a:t>
            </a:r>
          </a:p>
        </p:txBody>
      </p:sp>
      <p:sp>
        <p:nvSpPr>
          <p:cNvPr id="3" name="Sous-titre 2"/>
          <p:cNvSpPr>
            <a:spLocks noGrp="1"/>
          </p:cNvSpPr>
          <p:nvPr>
            <p:ph type="subTitle" idx="1"/>
          </p:nvPr>
        </p:nvSpPr>
        <p:spPr>
          <a:xfrm>
            <a:off x="1517904" y="2093849"/>
            <a:ext cx="6400800" cy="3371088"/>
          </a:xfrm>
        </p:spPr>
        <p:txBody>
          <a:bodyPr>
            <a:noAutofit/>
          </a:bodyPr>
          <a:lstStyle/>
          <a:p>
            <a:r>
              <a:rPr lang="fr-FR" sz="1400" b="1" dirty="0">
                <a:solidFill>
                  <a:schemeClr val="tx1"/>
                </a:solidFill>
              </a:rPr>
              <a:t>La collectivité fixe les règles applicables dans les matières suivantes :</a:t>
            </a:r>
          </a:p>
          <a:p>
            <a:pPr algn="just"/>
            <a:r>
              <a:rPr lang="fr-FR" sz="1400" dirty="0">
                <a:solidFill>
                  <a:schemeClr val="tx1"/>
                </a:solidFill>
              </a:rPr>
              <a:t>1°Impôts, droits et taxes dans les conditions prévues à l'article LO 6314-4; cadastre ;</a:t>
            </a:r>
          </a:p>
          <a:p>
            <a:pPr algn="just"/>
            <a:r>
              <a:rPr lang="fr-FR" sz="1400" dirty="0">
                <a:solidFill>
                  <a:schemeClr val="tx1"/>
                </a:solidFill>
              </a:rPr>
              <a:t>2°Circulation routière et transports routiers ; desserte maritime d'intérêt territorial ; immatriculation des navires ; création, aménagement et exploitation des ports maritimes à l'exception du régime du travail ;</a:t>
            </a:r>
          </a:p>
          <a:p>
            <a:pPr algn="just"/>
            <a:r>
              <a:rPr lang="fr-FR" sz="1400" dirty="0">
                <a:solidFill>
                  <a:schemeClr val="tx1"/>
                </a:solidFill>
              </a:rPr>
              <a:t>3°Voirie ; droit domanial et des biens de la collectivité ;</a:t>
            </a:r>
          </a:p>
          <a:p>
            <a:pPr algn="just"/>
            <a:r>
              <a:rPr lang="fr-FR" sz="1400" dirty="0">
                <a:solidFill>
                  <a:schemeClr val="tx1"/>
                </a:solidFill>
              </a:rPr>
              <a:t>4°Accès au travail des étrangers ;</a:t>
            </a:r>
          </a:p>
          <a:p>
            <a:pPr algn="just"/>
            <a:r>
              <a:rPr lang="fr-FR" sz="1400" dirty="0">
                <a:solidFill>
                  <a:schemeClr val="tx1"/>
                </a:solidFill>
              </a:rPr>
              <a:t>5°Tourisme ;</a:t>
            </a:r>
          </a:p>
          <a:p>
            <a:pPr algn="just"/>
            <a:r>
              <a:rPr lang="fr-FR" sz="1400" dirty="0">
                <a:solidFill>
                  <a:schemeClr val="tx1"/>
                </a:solidFill>
              </a:rPr>
              <a:t>6°Création et organisation des services et des établissements publics de la collectivité.</a:t>
            </a:r>
          </a:p>
          <a:p>
            <a:pPr algn="just"/>
            <a:r>
              <a:rPr lang="fr-FR" sz="1400" dirty="0">
                <a:solidFill>
                  <a:schemeClr val="tx1"/>
                </a:solidFill>
              </a:rPr>
              <a:t>Toutefois, l'Etat demeure compétent pour fixer, dans les matières mentionnées aux 1°à 6°, les règles relatives à la recherche, à la constatation et à la répression des infractions pénales.</a:t>
            </a:r>
          </a:p>
          <a:p>
            <a:pPr algn="just"/>
            <a:r>
              <a:rPr lang="fr-FR" sz="1400" dirty="0">
                <a:solidFill>
                  <a:schemeClr val="tx1"/>
                </a:solidFill>
              </a:rPr>
              <a:t>II.-A compter de sa première réunion suivant son renouvellement postérieurement au 1er janvier 2012, la collectivité fixe, sous la même réserve qu'au I, les règles applicables dans les matières suivantes :</a:t>
            </a:r>
          </a:p>
          <a:p>
            <a:pPr algn="just"/>
            <a:r>
              <a:rPr lang="fr-FR" sz="1400" dirty="0">
                <a:solidFill>
                  <a:schemeClr val="tx1"/>
                </a:solidFill>
              </a:rPr>
              <a:t>1°Urbanisme ; construction ; habitation ; logement ;</a:t>
            </a:r>
          </a:p>
          <a:p>
            <a:pPr algn="just"/>
            <a:r>
              <a:rPr lang="fr-FR" sz="1400" dirty="0">
                <a:solidFill>
                  <a:schemeClr val="tx1"/>
                </a:solidFill>
              </a:rPr>
              <a:t>2°Energie.</a:t>
            </a:r>
          </a:p>
        </p:txBody>
      </p:sp>
    </p:spTree>
    <p:extLst>
      <p:ext uri="{BB962C8B-B14F-4D97-AF65-F5344CB8AC3E}">
        <p14:creationId xmlns:p14="http://schemas.microsoft.com/office/powerpoint/2010/main" val="756089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51663"/>
            <a:ext cx="7772400" cy="1253744"/>
          </a:xfrm>
        </p:spPr>
        <p:txBody>
          <a:bodyPr>
            <a:normAutofit fontScale="90000"/>
          </a:bodyPr>
          <a:lstStyle/>
          <a:p>
            <a:r>
              <a:rPr lang="fr-FR" sz="3600" b="1" dirty="0">
                <a:solidFill>
                  <a:schemeClr val="accent6">
                    <a:lumMod val="75000"/>
                  </a:schemeClr>
                </a:solidFill>
              </a:rPr>
              <a:t>ST-BARTHELEMY : AUTONOMIE et PTOM </a:t>
            </a:r>
            <a:br>
              <a:rPr lang="fr-FR" b="1" dirty="0">
                <a:solidFill>
                  <a:schemeClr val="accent6">
                    <a:lumMod val="75000"/>
                  </a:schemeClr>
                </a:solidFill>
              </a:rPr>
            </a:br>
            <a:r>
              <a:rPr lang="fr-FR" sz="2700" b="1" dirty="0">
                <a:solidFill>
                  <a:schemeClr val="accent6">
                    <a:lumMod val="75000"/>
                  </a:schemeClr>
                </a:solidFill>
              </a:rPr>
              <a:t>(Combinaison identité et spécificité législatives)</a:t>
            </a:r>
            <a:br>
              <a:rPr lang="fr-FR" sz="2700" b="1" dirty="0">
                <a:solidFill>
                  <a:schemeClr val="accent6">
                    <a:lumMod val="75000"/>
                  </a:schemeClr>
                </a:solidFill>
              </a:rPr>
            </a:br>
            <a:endParaRPr lang="fr-FR" sz="2700" b="1" dirty="0">
              <a:solidFill>
                <a:schemeClr val="accent6">
                  <a:lumMod val="75000"/>
                </a:schemeClr>
              </a:solidFill>
            </a:endParaRPr>
          </a:p>
        </p:txBody>
      </p:sp>
      <p:sp>
        <p:nvSpPr>
          <p:cNvPr id="3" name="Sous-titre 2"/>
          <p:cNvSpPr>
            <a:spLocks noGrp="1"/>
          </p:cNvSpPr>
          <p:nvPr>
            <p:ph type="subTitle" idx="1"/>
          </p:nvPr>
        </p:nvSpPr>
        <p:spPr>
          <a:xfrm>
            <a:off x="685800" y="1499616"/>
            <a:ext cx="7772400" cy="4645152"/>
          </a:xfrm>
        </p:spPr>
        <p:txBody>
          <a:bodyPr>
            <a:normAutofit fontScale="47500" lnSpcReduction="20000"/>
          </a:bodyPr>
          <a:lstStyle/>
          <a:p>
            <a:pPr algn="l"/>
            <a:r>
              <a:rPr lang="fr-FR" b="1" dirty="0">
                <a:solidFill>
                  <a:schemeClr val="tx1"/>
                </a:solidFill>
              </a:rPr>
              <a:t>I. –La collectivité fixe les règles applicables dans les matières suivantes :</a:t>
            </a:r>
          </a:p>
          <a:p>
            <a:pPr algn="just"/>
            <a:r>
              <a:rPr lang="fr-FR" dirty="0">
                <a:solidFill>
                  <a:schemeClr val="tx1"/>
                </a:solidFill>
              </a:rPr>
              <a:t>1°Impôts, droits et taxes dans les conditions prévues à l'article </a:t>
            </a:r>
            <a:r>
              <a:rPr lang="fr-FR" u="sng" dirty="0">
                <a:solidFill>
                  <a:schemeClr val="tx1"/>
                </a:solidFill>
              </a:rPr>
              <a:t>LO 6214-4</a:t>
            </a:r>
            <a:r>
              <a:rPr lang="fr-FR" dirty="0">
                <a:solidFill>
                  <a:schemeClr val="tx1"/>
                </a:solidFill>
              </a:rPr>
              <a:t>; cadastre ;</a:t>
            </a:r>
          </a:p>
          <a:p>
            <a:pPr algn="just"/>
            <a:r>
              <a:rPr lang="fr-FR" dirty="0">
                <a:solidFill>
                  <a:schemeClr val="tx1"/>
                </a:solidFill>
              </a:rPr>
              <a:t>2°Urbanisme ; construction ; habitation ; logement ;</a:t>
            </a:r>
          </a:p>
          <a:p>
            <a:pPr algn="just"/>
            <a:r>
              <a:rPr lang="fr-FR" dirty="0">
                <a:solidFill>
                  <a:schemeClr val="tx1"/>
                </a:solidFill>
              </a:rPr>
              <a:t>3°Circulation routière et transports routiers ; desserte maritime d'intérêt territorial ; immatriculation des navires ; carte et titre de navigation des navires de plaisance à usage personnel non soumis à francisation ; création, aménagement et exploitation des ports maritimes, à l'exception du régime du travail ;</a:t>
            </a:r>
          </a:p>
          <a:p>
            <a:pPr algn="just"/>
            <a:r>
              <a:rPr lang="fr-FR" dirty="0">
                <a:solidFill>
                  <a:schemeClr val="tx1"/>
                </a:solidFill>
              </a:rPr>
              <a:t>4°Voirie ; droit domanial et des biens de la collectivité ;</a:t>
            </a:r>
          </a:p>
          <a:p>
            <a:pPr algn="just"/>
            <a:r>
              <a:rPr lang="fr-FR" dirty="0">
                <a:solidFill>
                  <a:schemeClr val="tx1"/>
                </a:solidFill>
              </a:rPr>
              <a:t>5°Environnement, y compris la protection des espaces boisés ;</a:t>
            </a:r>
          </a:p>
          <a:p>
            <a:pPr algn="just"/>
            <a:r>
              <a:rPr lang="fr-FR" dirty="0">
                <a:solidFill>
                  <a:schemeClr val="tx1"/>
                </a:solidFill>
              </a:rPr>
              <a:t>6°Accès au travail des étrangers ;</a:t>
            </a:r>
          </a:p>
          <a:p>
            <a:pPr algn="just"/>
            <a:r>
              <a:rPr lang="fr-FR" dirty="0">
                <a:solidFill>
                  <a:schemeClr val="tx1"/>
                </a:solidFill>
              </a:rPr>
              <a:t>7°Energie ;</a:t>
            </a:r>
          </a:p>
          <a:p>
            <a:pPr algn="just"/>
            <a:r>
              <a:rPr lang="fr-FR" dirty="0">
                <a:solidFill>
                  <a:schemeClr val="tx1"/>
                </a:solidFill>
              </a:rPr>
              <a:t>8°Tourisme ;</a:t>
            </a:r>
          </a:p>
          <a:p>
            <a:pPr algn="just"/>
            <a:r>
              <a:rPr lang="fr-FR" dirty="0">
                <a:solidFill>
                  <a:schemeClr val="tx1"/>
                </a:solidFill>
              </a:rPr>
              <a:t>9°Création et organisation des services et des établissements publics de la collectivité ;</a:t>
            </a:r>
          </a:p>
          <a:p>
            <a:pPr algn="just"/>
            <a:r>
              <a:rPr lang="fr-FR" dirty="0">
                <a:solidFill>
                  <a:schemeClr val="tx1"/>
                </a:solidFill>
              </a:rPr>
              <a:t>10°Location de véhicules terrestres à moteur.</a:t>
            </a:r>
          </a:p>
          <a:p>
            <a:pPr algn="just"/>
            <a:endParaRPr lang="fr-FR" dirty="0">
              <a:solidFill>
                <a:schemeClr val="tx1"/>
              </a:solidFill>
            </a:endParaRPr>
          </a:p>
          <a:p>
            <a:pPr algn="just"/>
            <a:r>
              <a:rPr lang="fr-FR" b="1" dirty="0">
                <a:solidFill>
                  <a:schemeClr val="tx1"/>
                </a:solidFill>
              </a:rPr>
              <a:t>Depuis l’accession au statut de PTOM </a:t>
            </a:r>
            <a:r>
              <a:rPr lang="fr-FR" dirty="0">
                <a:solidFill>
                  <a:schemeClr val="tx1"/>
                </a:solidFill>
              </a:rPr>
              <a:t>de l'Union européenne, la collectivité est </a:t>
            </a:r>
            <a:r>
              <a:rPr lang="fr-FR" b="1" i="1" dirty="0">
                <a:solidFill>
                  <a:schemeClr val="tx1"/>
                </a:solidFill>
              </a:rPr>
              <a:t>compétente en matière douanière</a:t>
            </a:r>
            <a:r>
              <a:rPr lang="fr-FR" dirty="0">
                <a:solidFill>
                  <a:schemeClr val="tx1"/>
                </a:solidFill>
              </a:rPr>
              <a:t>, à l'exception des mesures de prohibition à l'importation et à l'exportation qui relèvent de l'ordre public et des engagements internationaux de la France</a:t>
            </a:r>
            <a:r>
              <a:rPr lang="fr-FR" dirty="0"/>
              <a:t>,</a:t>
            </a:r>
            <a:endParaRPr lang="fr-FR" dirty="0">
              <a:solidFill>
                <a:schemeClr val="tx1"/>
              </a:solidFill>
            </a:endParaRPr>
          </a:p>
        </p:txBody>
      </p:sp>
    </p:spTree>
    <p:extLst>
      <p:ext uri="{BB962C8B-B14F-4D97-AF65-F5344CB8AC3E}">
        <p14:creationId xmlns:p14="http://schemas.microsoft.com/office/powerpoint/2010/main" val="2266339885"/>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TotalTime>
  <Words>1269</Words>
  <Application>Microsoft Office PowerPoint</Application>
  <PresentationFormat>Affichage à l'écran (4:3)</PresentationFormat>
  <Paragraphs>174</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Wingdings</vt:lpstr>
      <vt:lpstr>Thème Office</vt:lpstr>
      <vt:lpstr>  Quelles compétences ?  Pour quel projet ?</vt:lpstr>
      <vt:lpstr>L’état des lieux</vt:lpstr>
      <vt:lpstr>Les critiques</vt:lpstr>
      <vt:lpstr>Le Projet</vt:lpstr>
      <vt:lpstr>Sortir de la dépendance normative</vt:lpstr>
      <vt:lpstr>La hiérarchie normative</vt:lpstr>
      <vt:lpstr>Les compétences régaliennes</vt:lpstr>
      <vt:lpstr>St-Martin : Autonomie et RUP  (Combinaison identité et spécificité législatives)</vt:lpstr>
      <vt:lpstr>ST-BARTHELEMY : AUTONOMIE et PTOM  (Combinaison identité et spécificité législatives) </vt:lpstr>
      <vt:lpstr>POLYNESIE : Autonomie politique</vt:lpstr>
      <vt:lpstr>CORSE</vt:lpstr>
      <vt:lpstr>LA VOIE GUADELOUPÉENNE</vt:lpstr>
      <vt:lpstr>LES OPTIONS DU CONGRES</vt:lpstr>
      <vt:lpstr>La répartition des compétences avec l’Etat</vt:lpstr>
      <vt:lpstr>Compétences de la Collectivité de Guadeloupe Exercice du pouvoir normatif pour l’élaboration des règles</vt:lpstr>
      <vt:lpstr>Avant-Projet Loi Organique</vt:lpstr>
      <vt:lpstr>Les conséquences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Popette27pouce</dc:creator>
  <cp:lastModifiedBy>LOSANGE CAFRE  Emeline</cp:lastModifiedBy>
  <cp:revision>50</cp:revision>
  <dcterms:created xsi:type="dcterms:W3CDTF">2024-06-04T12:27:41Z</dcterms:created>
  <dcterms:modified xsi:type="dcterms:W3CDTF">2025-06-17T12:01:58Z</dcterms:modified>
</cp:coreProperties>
</file>